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F85"/>
    <a:srgbClr val="00476B"/>
    <a:srgbClr val="EDF2F5"/>
    <a:srgbClr val="000000"/>
    <a:srgbClr val="F0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76" d="100"/>
          <a:sy n="76" d="100"/>
        </p:scale>
        <p:origin x="318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34" Type="http://schemas.openxmlformats.org/officeDocument/2006/relationships/image" Target="../media/image33.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 Id="rId35" Type="http://schemas.openxmlformats.org/officeDocument/2006/relationships/image" Target="../media/image34.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1.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3" name="Google Shape;90;p11">
            <a:extLst>
              <a:ext uri="{FF2B5EF4-FFF2-40B4-BE49-F238E27FC236}">
                <a16:creationId xmlns:a16="http://schemas.microsoft.com/office/drawing/2014/main" id="{6E34DC73-0AEE-4531-97AB-E4B669571A9A}"/>
              </a:ext>
            </a:extLst>
          </p:cNvPr>
          <p:cNvSpPr/>
          <p:nvPr userDrawn="1"/>
        </p:nvSpPr>
        <p:spPr>
          <a:xfrm rot="10800000">
            <a:off x="5375251" y="8191183"/>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32" name="Google Shape;117;p14">
            <a:extLst>
              <a:ext uri="{FF2B5EF4-FFF2-40B4-BE49-F238E27FC236}">
                <a16:creationId xmlns:a16="http://schemas.microsoft.com/office/drawing/2014/main" id="{92C01A4F-95D4-4613-967F-518DF5B82C91}"/>
              </a:ext>
            </a:extLst>
          </p:cNvPr>
          <p:cNvSpPr/>
          <p:nvPr/>
        </p:nvSpPr>
        <p:spPr>
          <a:xfrm rot="10800000">
            <a:off x="162463" y="2693152"/>
            <a:ext cx="1689266" cy="3377848"/>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3" name="Google Shape;118;p14">
            <a:extLst>
              <a:ext uri="{FF2B5EF4-FFF2-40B4-BE49-F238E27FC236}">
                <a16:creationId xmlns:a16="http://schemas.microsoft.com/office/drawing/2014/main" id="{BFCD5D18-B601-477D-AEE2-42D13A1E5E17}"/>
              </a:ext>
            </a:extLst>
          </p:cNvPr>
          <p:cNvSpPr/>
          <p:nvPr/>
        </p:nvSpPr>
        <p:spPr>
          <a:xfrm rot="5400000" flipH="1">
            <a:off x="162589" y="7020383"/>
            <a:ext cx="1614538" cy="1614793"/>
          </a:xfrm>
          <a:custGeom>
            <a:avLst/>
            <a:gdLst/>
            <a:ahLst/>
            <a:cxnLst/>
            <a:rect l="l" t="t" r="r" b="b"/>
            <a:pathLst>
              <a:path w="54069" h="54087" extrusionOk="0">
                <a:moveTo>
                  <a:pt x="0" y="1"/>
                </a:moveTo>
                <a:lnTo>
                  <a:pt x="0" y="54086"/>
                </a:lnTo>
                <a:lnTo>
                  <a:pt x="54069" y="54086"/>
                </a:lnTo>
                <a:lnTo>
                  <a:pt x="0" y="1"/>
                </a:ln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nvGrpSpPr>
          <p:cNvPr id="3" name="Gruppieren 2">
            <a:extLst>
              <a:ext uri="{FF2B5EF4-FFF2-40B4-BE49-F238E27FC236}">
                <a16:creationId xmlns:a16="http://schemas.microsoft.com/office/drawing/2014/main" id="{214888CC-9BEE-4E09-944E-C6F8B2054BB0}"/>
              </a:ext>
            </a:extLst>
          </p:cNvPr>
          <p:cNvGrpSpPr/>
          <p:nvPr userDrawn="1"/>
        </p:nvGrpSpPr>
        <p:grpSpPr>
          <a:xfrm>
            <a:off x="823621" y="5517027"/>
            <a:ext cx="2234191" cy="2711681"/>
            <a:chOff x="370383" y="3296518"/>
            <a:chExt cx="2234191" cy="2711681"/>
          </a:xfrm>
        </p:grpSpPr>
        <p:sp>
          <p:nvSpPr>
            <p:cNvPr id="29" name="Google Shape;114;p14">
              <a:extLst>
                <a:ext uri="{FF2B5EF4-FFF2-40B4-BE49-F238E27FC236}">
                  <a16:creationId xmlns:a16="http://schemas.microsoft.com/office/drawing/2014/main" id="{0617725B-2C56-4A5E-A62D-1F9D3B34ADC9}"/>
                </a:ext>
              </a:extLst>
            </p:cNvPr>
            <p:cNvSpPr/>
            <p:nvPr/>
          </p:nvSpPr>
          <p:spPr>
            <a:xfrm>
              <a:off x="370383" y="3940973"/>
              <a:ext cx="1502094" cy="1445565"/>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4" name="Google Shape;114;p14">
              <a:extLst>
                <a:ext uri="{FF2B5EF4-FFF2-40B4-BE49-F238E27FC236}">
                  <a16:creationId xmlns:a16="http://schemas.microsoft.com/office/drawing/2014/main" id="{59942F31-D05C-47F4-93DB-4C78FC4C7E79}"/>
                </a:ext>
              </a:extLst>
            </p:cNvPr>
            <p:cNvSpPr/>
            <p:nvPr userDrawn="1"/>
          </p:nvSpPr>
          <p:spPr>
            <a:xfrm>
              <a:off x="1286134" y="3296518"/>
              <a:ext cx="1172689" cy="1128557"/>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88" name="Rechteck 87">
              <a:extLst>
                <a:ext uri="{FF2B5EF4-FFF2-40B4-BE49-F238E27FC236}">
                  <a16:creationId xmlns:a16="http://schemas.microsoft.com/office/drawing/2014/main" id="{5E058D9B-A7CB-4FA4-B6CD-7BDB1FD14C05}"/>
                </a:ext>
              </a:extLst>
            </p:cNvPr>
            <p:cNvSpPr/>
            <p:nvPr userDrawn="1"/>
          </p:nvSpPr>
          <p:spPr>
            <a:xfrm rot="804740">
              <a:off x="1464118" y="4867743"/>
              <a:ext cx="1140456" cy="1140456"/>
            </a:xfrm>
            <a:prstGeom prst="rect">
              <a:avLst/>
            </a:prstGeom>
            <a:solidFill>
              <a:schemeClr val="accent2"/>
            </a:solidFill>
            <a:ln>
              <a:noFill/>
            </a:ln>
          </p:spPr>
          <p:txBody>
            <a:bodyPr spcFirstLastPara="1" wrap="square" lIns="91425" tIns="91425" rIns="91425" bIns="91425" anchor="ctr" anchorCtr="0">
              <a:noAutofit/>
            </a:bodyPr>
            <a:lstStyle/>
            <a:p>
              <a:pPr marR="0" lvl="0" indent="0" defTabSz="914400" fontAlgn="auto">
                <a:lnSpc>
                  <a:spcPct val="100000"/>
                </a:lnSpc>
                <a:spcBef>
                  <a:spcPts val="0"/>
                </a:spcBef>
                <a:spcAft>
                  <a:spcPts val="0"/>
                </a:spcAft>
                <a:buClrTx/>
                <a:buSzTx/>
                <a:buFontTx/>
                <a:buNone/>
                <a:tabLst/>
              </a:pPr>
              <a:endParaRPr kumimoji="0" lang="de-DE" b="0" i="0" u="none" strike="noStrike" kern="0" cap="none" spc="0" normalizeH="0" baseline="0">
                <a:ln>
                  <a:noFill/>
                </a:ln>
                <a:solidFill>
                  <a:srgbClr val="4B4B4D"/>
                </a:solidFill>
                <a:effectLst/>
                <a:uLnTx/>
                <a:uFillTx/>
                <a:latin typeface="Arial"/>
              </a:endParaRPr>
            </a:p>
          </p:txBody>
        </p:sp>
      </p:gr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spTree>
    <p:extLst>
      <p:ext uri="{BB962C8B-B14F-4D97-AF65-F5344CB8AC3E}">
        <p14:creationId xmlns:p14="http://schemas.microsoft.com/office/powerpoint/2010/main" val="397116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5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11246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dirty="0"/>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dirty="0"/>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dirty="0"/>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dirty="0"/>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351860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dirty="0">
                <a:solidFill>
                  <a:schemeClr val="bg1"/>
                </a:solidFill>
              </a:rPr>
              <a:t>Best  Practice:  </a:t>
            </a:r>
            <a:br>
              <a:rPr lang="de-DE" sz="2800" dirty="0">
                <a:solidFill>
                  <a:schemeClr val="bg1"/>
                </a:solidFill>
              </a:rPr>
            </a:br>
            <a:r>
              <a:rPr lang="de-DE" sz="2800" dirty="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dirty="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Marktnachfrage beeinflussen:</a:t>
              </a:r>
              <a:r>
                <a:rPr lang="de-DE" sz="600" dirty="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Sofortige Handlungsmöglichkeiten:</a:t>
              </a:r>
              <a:r>
                <a:rPr lang="de-DE" sz="600" dirty="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159675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8019D9F2-E451-49E7-A67E-662E62F5813A}"/>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0540"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B961D102-505E-4CAD-B9E9-CFB14EEE2144}"/>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1" name="Rahmen 10">
            <a:extLst>
              <a:ext uri="{FF2B5EF4-FFF2-40B4-BE49-F238E27FC236}">
                <a16:creationId xmlns:a16="http://schemas.microsoft.com/office/drawing/2014/main" id="{B0EE4C10-1215-49F3-908B-8A2FD63AF25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8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1B205E27-403C-4CE9-98D0-19B90FD0BB79}"/>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95132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9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CABE822B-88EB-4216-AAE2-58D5174BF0B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00898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0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DEFFC691-E096-45A5-81EC-7CC753EA78A2}"/>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4882862"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932660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1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BF32C118-7E76-40D6-B255-BB0C70DD3CA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flipH="1">
            <a:off x="162464" y="162464"/>
            <a:ext cx="1053027" cy="1077056"/>
            <a:chOff x="5786998" y="178253"/>
            <a:chExt cx="3176514" cy="3249000"/>
          </a:xfrm>
          <a:solidFill>
            <a:schemeClr val="bg2"/>
          </a:solidFill>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0540"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85366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2_Titelfolie">
    <p:spTree>
      <p:nvGrpSpPr>
        <p:cNvPr id="1" name=""/>
        <p:cNvGrpSpPr/>
        <p:nvPr/>
      </p:nvGrpSpPr>
      <p:grpSpPr>
        <a:xfrm>
          <a:off x="0" y="0"/>
          <a:ext cx="0" cy="0"/>
          <a:chOff x="0" y="0"/>
          <a:chExt cx="0" cy="0"/>
        </a:xfrm>
      </p:grpSpPr>
      <p:sp>
        <p:nvSpPr>
          <p:cNvPr id="8" name="Rahmen 7">
            <a:extLst>
              <a:ext uri="{FF2B5EF4-FFF2-40B4-BE49-F238E27FC236}">
                <a16:creationId xmlns:a16="http://schemas.microsoft.com/office/drawing/2014/main" id="{52D80104-5406-4C20-8A28-760BD631737D}"/>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7" name="Google Shape;40;p4">
            <a:extLst>
              <a:ext uri="{FF2B5EF4-FFF2-40B4-BE49-F238E27FC236}">
                <a16:creationId xmlns:a16="http://schemas.microsoft.com/office/drawing/2014/main" id="{084A1366-2BCA-4E9F-AF47-21A92778FC6A}"/>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8" name="Google Shape;70;p8">
            <a:extLst>
              <a:ext uri="{FF2B5EF4-FFF2-40B4-BE49-F238E27FC236}">
                <a16:creationId xmlns:a16="http://schemas.microsoft.com/office/drawing/2014/main" id="{2739C63E-25EE-4C54-872E-8809A379E63C}"/>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115243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3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A1293473-0440-4B1A-BDAA-08BE5EADAF58}"/>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833837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4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FB5078A9-6AE6-42BD-8093-05727F5B1DEF}"/>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75400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20.05.2025</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67" r:id="rId13"/>
    <p:sldLayoutId id="2147483668"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denkwerkstatt-konsum.umweltbundesamt.de/geld"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hyperlink" Target="https://youtu.be/wC8103wu5n8" TargetMode="External"/><Relationship Id="rId2" Type="http://schemas.openxmlformats.org/officeDocument/2006/relationships/hyperlink" Target="https://denkwerkstatt-konsum.umweltbundesamt.de/wirkung" TargetMode="External"/><Relationship Id="rId1" Type="http://schemas.openxmlformats.org/officeDocument/2006/relationships/slideLayout" Target="../slideLayouts/slideLayout7.xml"/><Relationship Id="rId6" Type="http://schemas.openxmlformats.org/officeDocument/2006/relationships/hyperlink" Target="https://www.youtube.com/watch?v=59Bg7CmW5RE" TargetMode="External"/><Relationship Id="rId5" Type="http://schemas.openxmlformats.org/officeDocument/2006/relationships/hyperlink" Target="https://nachhaltigerkonsum.info/Minigame/" TargetMode="External"/><Relationship Id="rId4" Type="http://schemas.openxmlformats.org/officeDocument/2006/relationships/hyperlink" Target="https://nachhaltigerkonsum.info/service/bigpoints"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denkwerkstatt-konsum.umweltbundesamt.de/bildungsmaterialien#panel-schuelerinnen"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4.PNG"/><Relationship Id="rId7" Type="http://schemas.openxmlformats.org/officeDocument/2006/relationships/image" Target="../media/image4.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6.PNG"/><Relationship Id="rId10" Type="http://schemas.openxmlformats.org/officeDocument/2006/relationships/image" Target="../media/image6.svg"/><Relationship Id="rId4" Type="http://schemas.openxmlformats.org/officeDocument/2006/relationships/image" Target="../media/image45.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5317807D-5B0E-467B-AA09-008E0E0AD05C}"/>
              </a:ext>
            </a:extLst>
          </p:cNvPr>
          <p:cNvSpPr>
            <a:spLocks noGrp="1"/>
          </p:cNvSpPr>
          <p:nvPr>
            <p:ph type="ctrTitle"/>
          </p:nvPr>
        </p:nvSpPr>
        <p:spPr>
          <a:xfrm>
            <a:off x="462418" y="669983"/>
            <a:ext cx="5679075" cy="1300945"/>
          </a:xfrm>
        </p:spPr>
        <p:txBody>
          <a:bodyPr/>
          <a:lstStyle/>
          <a:p>
            <a:pPr>
              <a:lnSpc>
                <a:spcPct val="100000"/>
              </a:lnSpc>
            </a:pPr>
            <a:r>
              <a:rPr lang="de-DE" sz="4200" dirty="0"/>
              <a:t>Lebensstile im Vergleich</a:t>
            </a:r>
            <a:br>
              <a:rPr lang="de-DE" sz="4200" dirty="0"/>
            </a:br>
            <a:r>
              <a:rPr lang="de-DE" sz="3600" b="0" dirty="0"/>
              <a:t>Wie unser Fußabdruck das Klima beeinflusst</a:t>
            </a:r>
          </a:p>
        </p:txBody>
      </p:sp>
      <p:sp>
        <p:nvSpPr>
          <p:cNvPr id="9" name="Untertitel 8">
            <a:extLst>
              <a:ext uri="{FF2B5EF4-FFF2-40B4-BE49-F238E27FC236}">
                <a16:creationId xmlns:a16="http://schemas.microsoft.com/office/drawing/2014/main" id="{57CA4A7D-8A74-4CC7-BFA6-A523A3C3055D}"/>
              </a:ext>
            </a:extLst>
          </p:cNvPr>
          <p:cNvSpPr>
            <a:spLocks noGrp="1"/>
          </p:cNvSpPr>
          <p:nvPr>
            <p:ph type="subTitle" idx="1"/>
          </p:nvPr>
        </p:nvSpPr>
        <p:spPr>
          <a:xfrm>
            <a:off x="2927032" y="3296517"/>
            <a:ext cx="3560585" cy="1603271"/>
          </a:xfrm>
        </p:spPr>
        <p:txBody>
          <a:bodyPr/>
          <a:lstStyle/>
          <a:p>
            <a:pPr marL="0" indent="0"/>
            <a:r>
              <a:rPr lang="de-DE" sz="2400" dirty="0"/>
              <a:t>Unterrichtsmaterial für Klasse 7 bis 12</a:t>
            </a:r>
          </a:p>
        </p:txBody>
      </p:sp>
      <p:pic>
        <p:nvPicPr>
          <p:cNvPr id="13" name="Grafik 12">
            <a:extLst>
              <a:ext uri="{FF2B5EF4-FFF2-40B4-BE49-F238E27FC236}">
                <a16:creationId xmlns:a16="http://schemas.microsoft.com/office/drawing/2014/main" id="{19F643A0-9D14-43DE-B76F-0383A4E22CDA}"/>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0" y="3411939"/>
            <a:ext cx="1829083" cy="1829083"/>
          </a:xfrm>
          <a:prstGeom prst="rect">
            <a:avLst/>
          </a:prstGeom>
        </p:spPr>
      </p:pic>
    </p:spTree>
    <p:extLst>
      <p:ext uri="{BB962C8B-B14F-4D97-AF65-F5344CB8AC3E}">
        <p14:creationId xmlns:p14="http://schemas.microsoft.com/office/powerpoint/2010/main" val="44782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L2 – Vergleich Fußabdrücke</a:t>
            </a:r>
          </a:p>
        </p:txBody>
      </p: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en-US" sz="1000" dirty="0">
                <a:solidFill>
                  <a:schemeClr val="bg1"/>
                </a:solidFill>
              </a:rPr>
              <a:t>10</a:t>
            </a:r>
          </a:p>
        </p:txBody>
      </p:sp>
      <p:sp>
        <p:nvSpPr>
          <p:cNvPr id="13" name="Rechteck 12">
            <a:extLst>
              <a:ext uri="{FF2B5EF4-FFF2-40B4-BE49-F238E27FC236}">
                <a16:creationId xmlns:a16="http://schemas.microsoft.com/office/drawing/2014/main" id="{46971A67-429B-4BD5-8105-348EB9AFB5FB}"/>
              </a:ext>
            </a:extLst>
          </p:cNvPr>
          <p:cNvSpPr/>
          <p:nvPr/>
        </p:nvSpPr>
        <p:spPr>
          <a:xfrm>
            <a:off x="433819" y="1376603"/>
            <a:ext cx="5987611" cy="8203605"/>
          </a:xfrm>
          <a:prstGeom prst="rect">
            <a:avLst/>
          </a:prstGeom>
          <a:noFill/>
        </p:spPr>
        <p:txBody>
          <a:bodyPr wrap="square" lIns="0" tIns="72000" rIns="0" bIns="0">
            <a:noAutofit/>
          </a:bodyPr>
          <a:lstStyle/>
          <a:p>
            <a:pPr marL="0" lvl="1">
              <a:lnSpc>
                <a:spcPct val="90000"/>
              </a:lnSpc>
              <a:spcAft>
                <a:spcPts val="200"/>
              </a:spcAft>
              <a:defRPr/>
            </a:pPr>
            <a:r>
              <a:rPr lang="de-DE" sz="1200" i="1" kern="0" dirty="0">
                <a:solidFill>
                  <a:srgbClr val="4B4B4D"/>
                </a:solidFill>
              </a:rPr>
              <a:t>2. Wodurch kommen die Unterschiede der Emissionen zustande?</a:t>
            </a:r>
          </a:p>
          <a:p>
            <a:pPr marL="0" lvl="1">
              <a:lnSpc>
                <a:spcPct val="90000"/>
              </a:lnSpc>
              <a:spcAft>
                <a:spcPts val="200"/>
              </a:spcAft>
              <a:defRPr/>
            </a:pPr>
            <a:endParaRPr lang="de-DE" sz="1100" kern="0" dirty="0">
              <a:solidFill>
                <a:srgbClr val="4B4B4D"/>
              </a:solidFill>
            </a:endParaRPr>
          </a:p>
          <a:p>
            <a:pPr marL="0" lvl="1">
              <a:lnSpc>
                <a:spcPct val="90000"/>
              </a:lnSpc>
              <a:spcAft>
                <a:spcPts val="200"/>
              </a:spcAft>
              <a:defRPr/>
            </a:pPr>
            <a:r>
              <a:rPr lang="de-DE" sz="1200" b="1" kern="0" dirty="0">
                <a:solidFill>
                  <a:schemeClr val="accent2"/>
                </a:solidFill>
              </a:rPr>
              <a:t>Einordnung Fußabdruck Klaus Tabori</a:t>
            </a:r>
          </a:p>
          <a:p>
            <a:pPr marL="0" lvl="1">
              <a:lnSpc>
                <a:spcPct val="90000"/>
              </a:lnSpc>
              <a:spcAft>
                <a:spcPts val="200"/>
              </a:spcAft>
              <a:defRPr/>
            </a:pPr>
            <a:endParaRPr lang="de-DE" sz="1200" b="1" kern="0" dirty="0">
              <a:solidFill>
                <a:schemeClr val="accent2"/>
              </a:solidFill>
            </a:endParaRPr>
          </a:p>
          <a:p>
            <a:pPr marL="0" lvl="1">
              <a:lnSpc>
                <a:spcPct val="90000"/>
              </a:lnSpc>
              <a:spcAft>
                <a:spcPts val="200"/>
              </a:spcAft>
              <a:defRPr/>
            </a:pPr>
            <a:r>
              <a:rPr lang="de-DE" sz="1100" kern="0" dirty="0">
                <a:solidFill>
                  <a:srgbClr val="4B4B4D"/>
                </a:solidFill>
              </a:rPr>
              <a:t>Klaus Taboris Emissionen liegen um 4 Tonnen höher als die Emissionen des deutschen Durchschnitts. Das hätte sich Klaus nicht gedacht, denn eigentlich ist sein alltägliches Mobilitätsverhalten vorbildlich – er fährt viel Rad und mit der Straßenbahn und er wohnt doch in einer energetisch relativ gut ausgestatteten Wohnung, noch dazu in einem Mehrfamilienhaus. Was sind also die Treiber der CO</a:t>
            </a:r>
            <a:r>
              <a:rPr lang="de-DE" sz="1100" kern="0" baseline="-25000" dirty="0">
                <a:solidFill>
                  <a:srgbClr val="4B4B4D"/>
                </a:solidFill>
              </a:rPr>
              <a:t>2</a:t>
            </a:r>
            <a:r>
              <a:rPr lang="de-DE" sz="1100" kern="0" dirty="0">
                <a:solidFill>
                  <a:srgbClr val="4B4B4D"/>
                </a:solidFill>
              </a:rPr>
              <a:t>-Bilanz von Klaus?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Mobilität: </a:t>
            </a:r>
            <a:r>
              <a:rPr lang="de-DE" sz="1100" kern="0" dirty="0">
                <a:solidFill>
                  <a:srgbClr val="4B4B4D"/>
                </a:solidFill>
              </a:rPr>
              <a:t>Der Flug hat starken Einfluss auf die </a:t>
            </a:r>
            <a:r>
              <a:rPr lang="de-DE" sz="1100" dirty="0"/>
              <a:t>CO</a:t>
            </a:r>
            <a:r>
              <a:rPr lang="de-DE" sz="1100" baseline="-25000" dirty="0"/>
              <a:t>2</a:t>
            </a:r>
            <a:r>
              <a:rPr lang="de-DE" sz="1100" kern="0" dirty="0">
                <a:solidFill>
                  <a:srgbClr val="4B4B4D"/>
                </a:solidFill>
              </a:rPr>
              <a:t>-Bilanz von Klaus. Im Durchschnitt emittiert eine Person in Deutschland ca. 0,5 t pro Jahr durch Flüge. Der Flug von Klaus hinterlässt einen Fußabdruck von 3,2 t.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Konsumverhalten: </a:t>
            </a:r>
            <a:r>
              <a:rPr lang="de-DE" sz="1100" kern="0" dirty="0">
                <a:solidFill>
                  <a:srgbClr val="4B4B4D"/>
                </a:solidFill>
              </a:rPr>
              <a:t>Die hohen Konsumausgaben pro Monat führen zu </a:t>
            </a:r>
            <a:br>
              <a:rPr lang="de-DE" sz="1100" kern="0" dirty="0">
                <a:solidFill>
                  <a:srgbClr val="4B4B4D"/>
                </a:solidFill>
              </a:rPr>
            </a:br>
            <a:r>
              <a:rPr lang="de-DE" sz="1100" kern="0" dirty="0">
                <a:solidFill>
                  <a:srgbClr val="4B4B4D"/>
                </a:solidFill>
              </a:rPr>
              <a:t>deutlich höheren Emissionen als der Durchschnitt.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Ernährung: </a:t>
            </a:r>
            <a:r>
              <a:rPr lang="de-DE" sz="1100" kern="0" dirty="0">
                <a:solidFill>
                  <a:srgbClr val="4B4B4D"/>
                </a:solidFill>
              </a:rPr>
              <a:t>Aufgrund seiner bewusst fleischreduzierten Ernährung liegt Klaus </a:t>
            </a:r>
            <a:br>
              <a:rPr lang="de-DE" sz="1100" kern="0" dirty="0">
                <a:solidFill>
                  <a:srgbClr val="4B4B4D"/>
                </a:solidFill>
              </a:rPr>
            </a:br>
            <a:r>
              <a:rPr lang="de-DE" sz="1100" kern="0" dirty="0">
                <a:solidFill>
                  <a:srgbClr val="4B4B4D"/>
                </a:solidFill>
              </a:rPr>
              <a:t>mit seinen Emissionen im Bereich Ernährung deutlich unter dem Durchschnitt. </a:t>
            </a:r>
            <a:br>
              <a:rPr lang="de-DE" sz="1100" kern="0" dirty="0">
                <a:solidFill>
                  <a:srgbClr val="4B4B4D"/>
                </a:solidFill>
              </a:rPr>
            </a:br>
            <a:r>
              <a:rPr lang="de-DE" sz="1100" kern="0" dirty="0">
                <a:solidFill>
                  <a:srgbClr val="4B4B4D"/>
                </a:solidFill>
              </a:rPr>
              <a:t>Und das, obwohl Männer im Schnitt einen etwas höheren Energiebedarf als </a:t>
            </a:r>
            <a:br>
              <a:rPr lang="de-DE" sz="1100" kern="0" dirty="0">
                <a:solidFill>
                  <a:srgbClr val="4B4B4D"/>
                </a:solidFill>
              </a:rPr>
            </a:br>
            <a:r>
              <a:rPr lang="de-DE" sz="1100" kern="0" dirty="0">
                <a:solidFill>
                  <a:srgbClr val="4B4B4D"/>
                </a:solidFill>
              </a:rPr>
              <a:t>Frauen haben. Hinzu kommen bei Klaus viele sportliche Aktivitäten, die zwar </a:t>
            </a:r>
            <a:br>
              <a:rPr lang="de-DE" sz="1100" kern="0" dirty="0">
                <a:solidFill>
                  <a:srgbClr val="4B4B4D"/>
                </a:solidFill>
              </a:rPr>
            </a:br>
            <a:r>
              <a:rPr lang="de-DE" sz="1100" kern="0" dirty="0">
                <a:solidFill>
                  <a:srgbClr val="4B4B4D"/>
                </a:solidFill>
              </a:rPr>
              <a:t>gesund sind, aber auch einen höheren Kalorienbedarf nach sich ziehen. </a:t>
            </a:r>
          </a:p>
          <a:p>
            <a:pPr marL="180975" lvl="1" indent="-180975">
              <a:lnSpc>
                <a:spcPct val="90000"/>
              </a:lnSpc>
              <a:spcAft>
                <a:spcPts val="200"/>
              </a:spcAft>
              <a:buClr>
                <a:schemeClr val="tx1"/>
              </a:buClr>
              <a:buSzPct val="100000"/>
              <a:buFont typeface="Arial" panose="020B0604020202020204" pitchFamily="34" charset="0"/>
              <a:buChar char="•"/>
              <a:defRPr/>
            </a:pPr>
            <a:endParaRPr lang="de-DE" sz="1100" kern="0" dirty="0">
              <a:solidFill>
                <a:srgbClr val="4B4B4D"/>
              </a:solidFill>
            </a:endParaRPr>
          </a:p>
          <a:p>
            <a:pPr marL="0" lvl="1">
              <a:lnSpc>
                <a:spcPct val="90000"/>
              </a:lnSpc>
              <a:spcAft>
                <a:spcPts val="200"/>
              </a:spcAft>
              <a:defRPr/>
            </a:pPr>
            <a:endParaRPr lang="de-DE" sz="1100" kern="0" dirty="0">
              <a:solidFill>
                <a:srgbClr val="4B4B4D"/>
              </a:solidFill>
            </a:endParaRPr>
          </a:p>
          <a:p>
            <a:pPr marL="0" lvl="1">
              <a:lnSpc>
                <a:spcPct val="90000"/>
              </a:lnSpc>
              <a:spcAft>
                <a:spcPts val="200"/>
              </a:spcAft>
              <a:defRPr/>
            </a:pPr>
            <a:endParaRPr lang="de-DE" sz="1100" kern="0" dirty="0">
              <a:solidFill>
                <a:srgbClr val="4B4B4D"/>
              </a:solidFill>
            </a:endParaRPr>
          </a:p>
          <a:p>
            <a:pPr marL="0" lvl="1">
              <a:lnSpc>
                <a:spcPct val="90000"/>
              </a:lnSpc>
              <a:spcAft>
                <a:spcPts val="200"/>
              </a:spcAft>
              <a:defRPr/>
            </a:pPr>
            <a:r>
              <a:rPr lang="de-DE" sz="1200" b="1" kern="0" dirty="0">
                <a:solidFill>
                  <a:schemeClr val="accent2"/>
                </a:solidFill>
              </a:rPr>
              <a:t>Einordnung Fußabdruck Maria Schmitt </a:t>
            </a:r>
          </a:p>
          <a:p>
            <a:pPr marL="0" lvl="1">
              <a:lnSpc>
                <a:spcPct val="90000"/>
              </a:lnSpc>
              <a:spcAft>
                <a:spcPts val="200"/>
              </a:spcAft>
              <a:buClr>
                <a:schemeClr val="accent4"/>
              </a:buClr>
              <a:buSzPct val="120000"/>
              <a:defRPr/>
            </a:pPr>
            <a:r>
              <a:rPr lang="de-DE" sz="1100" kern="0" dirty="0">
                <a:solidFill>
                  <a:srgbClr val="4B4B4D"/>
                </a:solidFill>
              </a:rPr>
              <a:t>Maria Schmitts Emissionen liegen rund 4 Tonnen unter den Emissionen des deutschen Durchschnitts. Und das, obwohl sie z.B. mit Öl heizt, das Auto regelmäßig nutzt, regelmäßig Fleisch isst. Die „gute“ Bilanz von Maria hat andere Gründe:</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Wohnen (Heizen und Strom): </a:t>
            </a:r>
            <a:r>
              <a:rPr lang="de-DE" sz="1100" kern="0" dirty="0">
                <a:solidFill>
                  <a:srgbClr val="4B4B4D"/>
                </a:solidFill>
              </a:rPr>
              <a:t>Maria lebt kompakt, mit 4 Personen auf 150 qm, das liegt deutlich unter dem deutschen Bundesdurchschnitt von rund 43qm pro Kopf. Dass sie nicht besser abschneidet liegt nur am CO</a:t>
            </a:r>
            <a:r>
              <a:rPr lang="de-DE" sz="1100" kern="0" baseline="-25000" dirty="0">
                <a:solidFill>
                  <a:srgbClr val="4B4B4D"/>
                </a:solidFill>
              </a:rPr>
              <a:t>2</a:t>
            </a:r>
            <a:r>
              <a:rPr lang="de-DE" sz="1100" kern="0" dirty="0">
                <a:solidFill>
                  <a:srgbClr val="4B4B4D"/>
                </a:solidFill>
              </a:rPr>
              <a:t>-intensiven Heizöl. Der Stromverbrauch ist für eine 4-köpfige Familie sehr gut, die Anzahl der Geräte ist im Haushalt auch wegen des Einkommens begrenzt.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Mobilität: </a:t>
            </a:r>
            <a:r>
              <a:rPr lang="de-DE" sz="1100" kern="0" dirty="0">
                <a:solidFill>
                  <a:srgbClr val="4B4B4D"/>
                </a:solidFill>
              </a:rPr>
              <a:t>Trotzdem ist Maria deutlich emissionsärmer unterwegs. Maria nutzt das Auto zwar häufig, aber nur für relativ geringe Strecken. Das Auto ist meist durch mehrere Personen belegt und kilometerschwere Fernreisen finden nicht statt. Insbesondere fliegt die Familie nicht.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Ernährung: </a:t>
            </a:r>
            <a:r>
              <a:rPr lang="de-DE" sz="1100" kern="0" dirty="0">
                <a:solidFill>
                  <a:srgbClr val="4B4B4D"/>
                </a:solidFill>
              </a:rPr>
              <a:t>Hier liegt Maria ganz knapp unter dem Durchschnitt. Das liegt daran, </a:t>
            </a:r>
            <a:br>
              <a:rPr lang="de-DE" sz="1100" kern="0" dirty="0">
                <a:solidFill>
                  <a:srgbClr val="4B4B4D"/>
                </a:solidFill>
              </a:rPr>
            </a:br>
            <a:r>
              <a:rPr lang="de-DE" sz="1100" kern="0" dirty="0">
                <a:solidFill>
                  <a:srgbClr val="4B4B4D"/>
                </a:solidFill>
              </a:rPr>
              <a:t>dass sie als Frau einen etwas geringeren Energiebedarf hat. Ansonsten isst sie </a:t>
            </a:r>
            <a:br>
              <a:rPr lang="de-DE" sz="1100" kern="0" dirty="0">
                <a:solidFill>
                  <a:srgbClr val="4B4B4D"/>
                </a:solidFill>
              </a:rPr>
            </a:br>
            <a:r>
              <a:rPr lang="de-DE" sz="1100" kern="0" dirty="0">
                <a:solidFill>
                  <a:srgbClr val="4B4B4D"/>
                </a:solidFill>
              </a:rPr>
              <a:t>mit Mischkost „durchschnittlich“, also noch fast täglich Fleisch, </a:t>
            </a:r>
            <a:br>
              <a:rPr lang="de-DE" sz="1100" kern="0" dirty="0">
                <a:solidFill>
                  <a:srgbClr val="4B4B4D"/>
                </a:solidFill>
              </a:rPr>
            </a:br>
            <a:r>
              <a:rPr lang="de-DE" sz="1100" kern="0" dirty="0">
                <a:solidFill>
                  <a:srgbClr val="4B4B4D"/>
                </a:solidFill>
              </a:rPr>
              <a:t>wie die überwiegende Mehrheit der Deutschen.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Sonstiger Konsum: </a:t>
            </a:r>
            <a:r>
              <a:rPr lang="de-DE" sz="1100" kern="0" dirty="0">
                <a:solidFill>
                  <a:srgbClr val="4B4B4D"/>
                </a:solidFill>
              </a:rPr>
              <a:t>Maria ist aufgrund ihres Einkommens dazu angehalten, </a:t>
            </a:r>
            <a:br>
              <a:rPr lang="de-DE" sz="1100" kern="0" dirty="0">
                <a:solidFill>
                  <a:srgbClr val="4B4B4D"/>
                </a:solidFill>
              </a:rPr>
            </a:br>
            <a:r>
              <a:rPr lang="de-DE" sz="1100" kern="0" dirty="0">
                <a:solidFill>
                  <a:srgbClr val="4B4B4D"/>
                </a:solidFill>
              </a:rPr>
              <a:t>sparsam zu konsumieren. Es bleiben rund 150 Euro Konsumausgaben pro Monat, </a:t>
            </a:r>
            <a:br>
              <a:rPr lang="de-DE" sz="1100" kern="0" dirty="0">
                <a:solidFill>
                  <a:srgbClr val="4B4B4D"/>
                </a:solidFill>
              </a:rPr>
            </a:br>
            <a:r>
              <a:rPr lang="de-DE" sz="1100" kern="0" dirty="0">
                <a:solidFill>
                  <a:srgbClr val="4B4B4D"/>
                </a:solidFill>
              </a:rPr>
              <a:t>wodurch ihre Emissionen hier deutlich unter den deutschen Durchschnitt sinken. </a:t>
            </a:r>
            <a:br>
              <a:rPr lang="de-DE" sz="1100" kern="0" dirty="0">
                <a:solidFill>
                  <a:srgbClr val="4B4B4D"/>
                </a:solidFill>
              </a:rPr>
            </a:br>
            <a:r>
              <a:rPr lang="de-DE" sz="1100" kern="0" dirty="0">
                <a:solidFill>
                  <a:srgbClr val="4B4B4D"/>
                </a:solidFill>
              </a:rPr>
              <a:t>Das Leihen und Reparieren von Geräten und Kleidung verringern </a:t>
            </a:r>
            <a:br>
              <a:rPr lang="de-DE" sz="1100" kern="0" dirty="0">
                <a:solidFill>
                  <a:srgbClr val="4B4B4D"/>
                </a:solidFill>
              </a:rPr>
            </a:br>
            <a:r>
              <a:rPr lang="de-DE" sz="1100" kern="0" dirty="0">
                <a:solidFill>
                  <a:srgbClr val="4B4B4D"/>
                </a:solidFill>
              </a:rPr>
              <a:t>ebenfalls den Fußabdruck.</a:t>
            </a:r>
          </a:p>
        </p:txBody>
      </p:sp>
      <p:cxnSp>
        <p:nvCxnSpPr>
          <p:cNvPr id="23" name="Gerader Verbinder 22">
            <a:extLst>
              <a:ext uri="{FF2B5EF4-FFF2-40B4-BE49-F238E27FC236}">
                <a16:creationId xmlns:a16="http://schemas.microsoft.com/office/drawing/2014/main" id="{F1218C70-5827-4045-9FC0-C5E8C8A86058}"/>
              </a:ext>
            </a:extLst>
          </p:cNvPr>
          <p:cNvCxnSpPr>
            <a:cxnSpLocks/>
          </p:cNvCxnSpPr>
          <p:nvPr/>
        </p:nvCxnSpPr>
        <p:spPr>
          <a:xfrm>
            <a:off x="433819" y="4760696"/>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uppieren 2">
            <a:extLst>
              <a:ext uri="{FF2B5EF4-FFF2-40B4-BE49-F238E27FC236}">
                <a16:creationId xmlns:a16="http://schemas.microsoft.com/office/drawing/2014/main" id="{4A82F800-F81A-4863-AB58-5DA050D3C96E}"/>
              </a:ext>
            </a:extLst>
          </p:cNvPr>
          <p:cNvGrpSpPr/>
          <p:nvPr/>
        </p:nvGrpSpPr>
        <p:grpSpPr>
          <a:xfrm>
            <a:off x="5628599" y="6751013"/>
            <a:ext cx="610939" cy="1448286"/>
            <a:chOff x="5741044" y="7398917"/>
            <a:chExt cx="977652" cy="2317611"/>
          </a:xfrm>
        </p:grpSpPr>
        <p:pic>
          <p:nvPicPr>
            <p:cNvPr id="12" name="Grafik 11">
              <a:extLst>
                <a:ext uri="{FF2B5EF4-FFF2-40B4-BE49-F238E27FC236}">
                  <a16:creationId xmlns:a16="http://schemas.microsoft.com/office/drawing/2014/main" id="{13A1BF73-9D14-4D83-A554-02820E43A0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41044" y="7398917"/>
              <a:ext cx="977652" cy="2317611"/>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790741" y="7405013"/>
              <a:ext cx="343003" cy="343003"/>
            </a:xfrm>
            <a:prstGeom prst="rect">
              <a:avLst/>
            </a:prstGeom>
          </p:spPr>
        </p:pic>
      </p:grpSp>
      <p:grpSp>
        <p:nvGrpSpPr>
          <p:cNvPr id="16" name="Gruppieren 15">
            <a:extLst>
              <a:ext uri="{FF2B5EF4-FFF2-40B4-BE49-F238E27FC236}">
                <a16:creationId xmlns:a16="http://schemas.microsoft.com/office/drawing/2014/main" id="{E0B933C2-2DA8-4DBC-ACBA-BFE8C3B1A231}"/>
              </a:ext>
            </a:extLst>
          </p:cNvPr>
          <p:cNvGrpSpPr/>
          <p:nvPr/>
        </p:nvGrpSpPr>
        <p:grpSpPr>
          <a:xfrm>
            <a:off x="5695166" y="3358846"/>
            <a:ext cx="544372" cy="1401849"/>
            <a:chOff x="5232255" y="7457989"/>
            <a:chExt cx="871128" cy="2243299"/>
          </a:xfrm>
        </p:grpSpPr>
        <p:pic>
          <p:nvPicPr>
            <p:cNvPr id="17" name="Grafik 16">
              <a:extLst>
                <a:ext uri="{FF2B5EF4-FFF2-40B4-BE49-F238E27FC236}">
                  <a16:creationId xmlns:a16="http://schemas.microsoft.com/office/drawing/2014/main" id="{F7D5D8B2-6B9C-4FBE-BF06-7B593EE38B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5232255" y="7457989"/>
              <a:ext cx="871128" cy="2243299"/>
            </a:xfrm>
            <a:prstGeom prst="rect">
              <a:avLst/>
            </a:prstGeom>
          </p:spPr>
        </p:pic>
        <p:pic>
          <p:nvPicPr>
            <p:cNvPr id="18" name="Grafik 17">
              <a:extLst>
                <a:ext uri="{FF2B5EF4-FFF2-40B4-BE49-F238E27FC236}">
                  <a16:creationId xmlns:a16="http://schemas.microsoft.com/office/drawing/2014/main" id="{A5B6741A-EA66-480C-B158-FDA1785B7051}"/>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247495" y="7473229"/>
              <a:ext cx="390332" cy="390332"/>
            </a:xfrm>
            <a:prstGeom prst="rect">
              <a:avLst/>
            </a:prstGeom>
          </p:spPr>
        </p:pic>
      </p:grpSp>
      <p:cxnSp>
        <p:nvCxnSpPr>
          <p:cNvPr id="25" name="Gerader Verbinder 24">
            <a:extLst>
              <a:ext uri="{FF2B5EF4-FFF2-40B4-BE49-F238E27FC236}">
                <a16:creationId xmlns:a16="http://schemas.microsoft.com/office/drawing/2014/main" id="{2F1BF8CF-3EDE-4A3E-A89D-C7AD73DEF41E}"/>
              </a:ext>
            </a:extLst>
          </p:cNvPr>
          <p:cNvCxnSpPr>
            <a:cxnSpLocks/>
          </p:cNvCxnSpPr>
          <p:nvPr/>
        </p:nvCxnSpPr>
        <p:spPr>
          <a:xfrm>
            <a:off x="433819" y="8199299"/>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78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46971A67-429B-4BD5-8105-348EB9AFB5FB}"/>
              </a:ext>
            </a:extLst>
          </p:cNvPr>
          <p:cNvSpPr/>
          <p:nvPr/>
        </p:nvSpPr>
        <p:spPr>
          <a:xfrm>
            <a:off x="433819" y="1376603"/>
            <a:ext cx="5987611" cy="8203605"/>
          </a:xfrm>
          <a:prstGeom prst="rect">
            <a:avLst/>
          </a:prstGeom>
          <a:noFill/>
        </p:spPr>
        <p:txBody>
          <a:bodyPr wrap="square" lIns="0" tIns="72000" rIns="0" bIns="0">
            <a:noAutofit/>
          </a:bodyPr>
          <a:lstStyle/>
          <a:p>
            <a:pPr marL="0" lvl="1">
              <a:lnSpc>
                <a:spcPct val="90000"/>
              </a:lnSpc>
              <a:spcAft>
                <a:spcPts val="200"/>
              </a:spcAft>
              <a:defRPr/>
            </a:pPr>
            <a:r>
              <a:rPr lang="de-DE" sz="1200" b="1" kern="0" dirty="0">
                <a:solidFill>
                  <a:schemeClr val="accent2"/>
                </a:solidFill>
              </a:rPr>
              <a:t>Vergleich Klaus und Maria</a:t>
            </a:r>
          </a:p>
          <a:p>
            <a:pPr marL="0" lvl="1">
              <a:lnSpc>
                <a:spcPct val="90000"/>
              </a:lnSpc>
              <a:spcAft>
                <a:spcPts val="200"/>
              </a:spcAft>
              <a:buClr>
                <a:schemeClr val="accent4"/>
              </a:buClr>
              <a:buSzPct val="120000"/>
              <a:defRPr/>
            </a:pPr>
            <a:r>
              <a:rPr lang="de-DE" sz="1100" kern="0" dirty="0">
                <a:solidFill>
                  <a:srgbClr val="4B4B4D"/>
                </a:solidFill>
              </a:rPr>
              <a:t>Vergleicht man die beiden Personen sind folgende wichtige Stellschrauben zu erkennen:</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Wohnen: </a:t>
            </a:r>
            <a:r>
              <a:rPr lang="de-DE" sz="1100" kern="0" dirty="0">
                <a:solidFill>
                  <a:srgbClr val="4B4B4D"/>
                </a:solidFill>
              </a:rPr>
              <a:t>Neben der Höhe des Wärmeverbrauchs und der Art der Heizung (Energieträger) spielt auch die Wohnfläche eine wichtige Rolle.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Mobilität: </a:t>
            </a:r>
            <a:r>
              <a:rPr lang="de-DE" sz="1100" kern="0" dirty="0">
                <a:solidFill>
                  <a:srgbClr val="4B4B4D"/>
                </a:solidFill>
              </a:rPr>
              <a:t>Klaus‘ Emissionen sind mehr als doppelt so hoch wie die von Maria – ein transatlantischer Flug verursacht hohe Emissionen.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Ernährung: </a:t>
            </a:r>
            <a:r>
              <a:rPr lang="de-DE" sz="1100" kern="0" dirty="0">
                <a:solidFill>
                  <a:srgbClr val="4B4B4D"/>
                </a:solidFill>
              </a:rPr>
              <a:t>Klaus benötigt als sportlicher Mann zwar statistisch mehr Kalorien als Maria, die eher weniger Sport betreibt. Dank seines reduzierten Fleischkonsums verursacht er aber trotzdem weniger Treibhausgasemissionen als Maria.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b="1" kern="0" dirty="0">
                <a:solidFill>
                  <a:srgbClr val="4B4B4D"/>
                </a:solidFill>
              </a:rPr>
              <a:t>Konsum</a:t>
            </a:r>
            <a:r>
              <a:rPr lang="de-DE" sz="1100" kern="0" dirty="0">
                <a:solidFill>
                  <a:srgbClr val="4B4B4D"/>
                </a:solidFill>
              </a:rPr>
              <a:t>: Klaus‘ hohe Emissionen liegen auch an den 5 Mal höheren Konsumausgaben.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kern="0" dirty="0">
                <a:solidFill>
                  <a:srgbClr val="4B4B4D"/>
                </a:solidFill>
              </a:rPr>
              <a:t>Alle genannten Aspekte werden stark durch das </a:t>
            </a:r>
            <a:r>
              <a:rPr lang="de-DE" sz="1100" b="1" kern="0" dirty="0">
                <a:solidFill>
                  <a:srgbClr val="4B4B4D"/>
                </a:solidFill>
              </a:rPr>
              <a:t>Einkommen</a:t>
            </a:r>
            <a:r>
              <a:rPr lang="de-DE" sz="1100" kern="0" dirty="0">
                <a:solidFill>
                  <a:srgbClr val="4B4B4D"/>
                </a:solidFill>
              </a:rPr>
              <a:t> und das zur Verfügung stehende monatliche Budget – meist negativ - beeinflusst. Ausnahmen sind hierbei jedoch insbesondere Wärmedämmung, E-Auto und Biolebensmittel, bei denen sich ein höheres Einkommen positiv auf das Umwelthandeln auswirkt.</a:t>
            </a:r>
          </a:p>
          <a:p>
            <a:pPr marL="0" lvl="1">
              <a:lnSpc>
                <a:spcPct val="90000"/>
              </a:lnSpc>
              <a:spcAft>
                <a:spcPts val="200"/>
              </a:spcAft>
              <a:defRPr/>
            </a:pPr>
            <a:endParaRPr lang="de-DE" sz="1100" kern="0" dirty="0">
              <a:solidFill>
                <a:srgbClr val="4B4B4D"/>
              </a:solidFill>
            </a:endParaRPr>
          </a:p>
          <a:p>
            <a:pPr marL="0" lvl="1">
              <a:lnSpc>
                <a:spcPct val="90000"/>
              </a:lnSpc>
              <a:spcAft>
                <a:spcPts val="200"/>
              </a:spcAft>
              <a:defRPr/>
            </a:pPr>
            <a:r>
              <a:rPr lang="de-DE" sz="1200" b="1" kern="0" dirty="0">
                <a:solidFill>
                  <a:schemeClr val="accent2"/>
                </a:solidFill>
              </a:rPr>
              <a:t>Abb. Zusammenhang Einkommen und CO</a:t>
            </a:r>
            <a:r>
              <a:rPr lang="de-DE" sz="1200" b="1" kern="0" baseline="-25000" dirty="0">
                <a:solidFill>
                  <a:schemeClr val="accent2"/>
                </a:solidFill>
              </a:rPr>
              <a:t>2</a:t>
            </a:r>
            <a:r>
              <a:rPr lang="de-DE" sz="1200" b="1" kern="0" dirty="0">
                <a:solidFill>
                  <a:schemeClr val="accent2"/>
                </a:solidFill>
              </a:rPr>
              <a:t>-Emissionen</a:t>
            </a: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r>
              <a:rPr lang="de-DE" sz="1100" kern="0" dirty="0">
                <a:solidFill>
                  <a:srgbClr val="4B4B4D"/>
                </a:solidFill>
              </a:rPr>
              <a:t>Die Höhe des verfügbaren Einkommens beeinflusst sehr stark die Umweltbelastung in Folge unseres Konsums. Je höher das Einkommen ist, desto mehr CO₂-Emissionen verursacht ein Mensch. Dafür gibt es zwei zentrale Gründe: höhere Emissionen bei der Mobilität und ein insgesamt höheres Konsumniveau. Gut Verdienende haben oft ein größeres oder mehrere Autos, fahren längere Strecken damit und sind im Urlaub häufig mit dem Flugzeug unterwegs. Zudem ermöglicht ihnen das höhere Einkommen eine größere Nachfrage nach Dienstleistungen wie Übernachtungen, Restaurantbesuche etc. Zwar bemühen sich gerade umweltbewusste Menschen mit höherem Einkommen ihren </a:t>
            </a:r>
            <a:r>
              <a:rPr lang="de-DE" sz="1100" dirty="0"/>
              <a:t>CO</a:t>
            </a:r>
            <a:r>
              <a:rPr lang="de-DE" sz="1100" baseline="-25000" dirty="0"/>
              <a:t>2</a:t>
            </a:r>
            <a:r>
              <a:rPr lang="de-DE" sz="1100" kern="0" dirty="0">
                <a:solidFill>
                  <a:srgbClr val="4B4B4D"/>
                </a:solidFill>
              </a:rPr>
              <a:t>-Fußabdruck im Alltag zu verringern. Doch ihre Bemühungen, die sich typischerweise auf Ernährungsfragen oder auf die Energieeffizienz von Haushaltsgeräten richten, reichen häufig nicht aus, um die negativen Effekte bei </a:t>
            </a:r>
          </a:p>
          <a:p>
            <a:pPr marL="0" lvl="1">
              <a:lnSpc>
                <a:spcPct val="90000"/>
              </a:lnSpc>
              <a:spcAft>
                <a:spcPts val="200"/>
              </a:spcAft>
              <a:buClr>
                <a:srgbClr val="4B4B4D"/>
              </a:buClr>
              <a:buSzPct val="100000"/>
              <a:defRPr/>
            </a:pPr>
            <a:r>
              <a:rPr lang="de-DE" sz="1100" kern="0" dirty="0">
                <a:solidFill>
                  <a:srgbClr val="4B4B4D"/>
                </a:solidFill>
              </a:rPr>
              <a:t>den „Big Points“ Mobilität und Urlaub auszugleichen.</a:t>
            </a:r>
          </a:p>
          <a:p>
            <a:pPr marL="0" lvl="1">
              <a:lnSpc>
                <a:spcPct val="90000"/>
              </a:lnSpc>
              <a:spcAft>
                <a:spcPts val="200"/>
              </a:spcAft>
              <a:buClr>
                <a:srgbClr val="4B4B4D"/>
              </a:buClr>
              <a:buSzPct val="100000"/>
              <a:defRPr/>
            </a:pPr>
            <a:endParaRPr lang="de-DE" sz="1100" kern="0" dirty="0">
              <a:solidFill>
                <a:srgbClr val="4B4B4D"/>
              </a:solidFill>
            </a:endParaRPr>
          </a:p>
          <a:p>
            <a:pPr marL="0" lvl="1">
              <a:lnSpc>
                <a:spcPct val="90000"/>
              </a:lnSpc>
              <a:spcAft>
                <a:spcPts val="200"/>
              </a:spcAft>
              <a:buClr>
                <a:srgbClr val="4B4B4D"/>
              </a:buClr>
              <a:buSzPct val="100000"/>
              <a:defRPr/>
            </a:pPr>
            <a:r>
              <a:rPr lang="de-DE" sz="1100" kern="0" dirty="0">
                <a:solidFill>
                  <a:srgbClr val="4B4B4D"/>
                </a:solidFill>
              </a:rPr>
              <a:t>Mehr Infos dazu unter: </a:t>
            </a:r>
            <a:r>
              <a:rPr lang="de-DE" sz="1100" kern="0" dirty="0">
                <a:solidFill>
                  <a:schemeClr val="accent2"/>
                </a:solidFill>
                <a:hlinkClick r:id="rId2">
                  <a:extLst>
                    <a:ext uri="{A12FA001-AC4F-418D-AE19-62706E023703}">
                      <ahyp:hlinkClr xmlns:ahyp="http://schemas.microsoft.com/office/drawing/2018/hyperlinkcolor" val="tx"/>
                    </a:ext>
                  </a:extLst>
                </a:hlinkClick>
              </a:rPr>
              <a:t>https://denkwerkstatt-konsum.umweltbundesamt.de/geld</a:t>
            </a:r>
            <a:r>
              <a:rPr lang="de-DE" sz="1100" kern="0" dirty="0">
                <a:solidFill>
                  <a:schemeClr val="accent2"/>
                </a:solidFill>
              </a:rPr>
              <a:t> </a:t>
            </a:r>
          </a:p>
        </p:txBody>
      </p:sp>
      <p:pic>
        <p:nvPicPr>
          <p:cNvPr id="14" name="Inhaltsplatzhalter 8">
            <a:extLst>
              <a:ext uri="{FF2B5EF4-FFF2-40B4-BE49-F238E27FC236}">
                <a16:creationId xmlns:a16="http://schemas.microsoft.com/office/drawing/2014/main" id="{387F9EB3-2266-42A6-BA3C-AC3352F77F8D}"/>
              </a:ext>
            </a:extLst>
          </p:cNvPr>
          <p:cNvPicPr/>
          <p:nvPr/>
        </p:nvPicPr>
        <p:blipFill rotWithShape="1">
          <a:blip r:embed="rId3" cstate="print">
            <a:extLst>
              <a:ext uri="{28A0092B-C50C-407E-A947-70E740481C1C}">
                <a14:useLocalDpi xmlns:a14="http://schemas.microsoft.com/office/drawing/2010/main" val="0"/>
              </a:ext>
            </a:extLst>
          </a:blip>
          <a:srcRect l="5312" r="4177"/>
          <a:stretch/>
        </p:blipFill>
        <p:spPr>
          <a:xfrm>
            <a:off x="433819" y="4131735"/>
            <a:ext cx="5987611" cy="3249965"/>
          </a:xfrm>
          <a:prstGeom prst="rect">
            <a:avLst/>
          </a:prstGeom>
        </p:spPr>
      </p:pic>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L2 – Vergleich Fußabdrücke</a:t>
            </a:r>
          </a:p>
        </p:txBody>
      </p: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en-US" sz="1000" dirty="0">
                <a:solidFill>
                  <a:schemeClr val="bg1"/>
                </a:solidFill>
              </a:rPr>
              <a:t>11</a:t>
            </a:r>
          </a:p>
        </p:txBody>
      </p:sp>
      <p:cxnSp>
        <p:nvCxnSpPr>
          <p:cNvPr id="10" name="Gerader Verbinder 9">
            <a:extLst>
              <a:ext uri="{FF2B5EF4-FFF2-40B4-BE49-F238E27FC236}">
                <a16:creationId xmlns:a16="http://schemas.microsoft.com/office/drawing/2014/main" id="{EBF23B73-C6D3-4377-AD08-C71A8A57C48B}"/>
              </a:ext>
            </a:extLst>
          </p:cNvPr>
          <p:cNvCxnSpPr>
            <a:cxnSpLocks/>
          </p:cNvCxnSpPr>
          <p:nvPr/>
        </p:nvCxnSpPr>
        <p:spPr>
          <a:xfrm>
            <a:off x="433819" y="3804228"/>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482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L3 – Ergebnissicherung</a:t>
            </a:r>
          </a:p>
        </p:txBody>
      </p: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en-US" sz="1000" dirty="0">
                <a:solidFill>
                  <a:schemeClr val="bg1"/>
                </a:solidFill>
              </a:rPr>
              <a:t>12</a:t>
            </a:r>
          </a:p>
        </p:txBody>
      </p:sp>
      <p:sp>
        <p:nvSpPr>
          <p:cNvPr id="13" name="Rechteck 12">
            <a:extLst>
              <a:ext uri="{FF2B5EF4-FFF2-40B4-BE49-F238E27FC236}">
                <a16:creationId xmlns:a16="http://schemas.microsoft.com/office/drawing/2014/main" id="{46971A67-429B-4BD5-8105-348EB9AFB5FB}"/>
              </a:ext>
            </a:extLst>
          </p:cNvPr>
          <p:cNvSpPr/>
          <p:nvPr/>
        </p:nvSpPr>
        <p:spPr>
          <a:xfrm>
            <a:off x="433819" y="1376603"/>
            <a:ext cx="5987611" cy="8203605"/>
          </a:xfrm>
          <a:prstGeom prst="rect">
            <a:avLst/>
          </a:prstGeom>
          <a:noFill/>
        </p:spPr>
        <p:txBody>
          <a:bodyPr wrap="square" lIns="0" tIns="72000" rIns="0" bIns="0">
            <a:noAutofit/>
          </a:bodyPr>
          <a:lstStyle/>
          <a:p>
            <a:pPr marL="0" lvl="1">
              <a:spcAft>
                <a:spcPts val="600"/>
              </a:spcAft>
              <a:defRPr/>
            </a:pPr>
            <a:r>
              <a:rPr lang="de-DE" sz="1200" b="1" kern="0" dirty="0">
                <a:solidFill>
                  <a:schemeClr val="accent2"/>
                </a:solidFill>
              </a:rPr>
              <a:t>Wichtige Stellschrauben</a:t>
            </a:r>
          </a:p>
          <a:p>
            <a:pPr marL="0" lvl="1">
              <a:spcAft>
                <a:spcPts val="600"/>
              </a:spcAft>
              <a:buClr>
                <a:srgbClr val="4B4B4D"/>
              </a:buClr>
              <a:buSzPct val="100000"/>
              <a:defRPr/>
            </a:pPr>
            <a:br>
              <a:rPr lang="de-DE" sz="1100" b="1" kern="0" dirty="0">
                <a:solidFill>
                  <a:srgbClr val="4B4B4D"/>
                </a:solidFill>
              </a:rPr>
            </a:br>
            <a:r>
              <a:rPr lang="de-DE" sz="1100" b="1" kern="0" dirty="0">
                <a:solidFill>
                  <a:srgbClr val="4B4B4D"/>
                </a:solidFill>
              </a:rPr>
              <a:t>Wohnen:</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Dämmstandard, Wohnfläche pro Kopf und die Wahl des Energieträgers (z.B. Heizöl) beeinflussen die CO</a:t>
            </a:r>
            <a:r>
              <a:rPr lang="de-DE" sz="1100" kern="0" baseline="-25000" dirty="0">
                <a:solidFill>
                  <a:srgbClr val="4B4B4D"/>
                </a:solidFill>
              </a:rPr>
              <a:t>2</a:t>
            </a:r>
            <a:r>
              <a:rPr lang="de-DE" sz="1100" kern="0" dirty="0">
                <a:solidFill>
                  <a:srgbClr val="4B4B4D"/>
                </a:solidFill>
              </a:rPr>
              <a:t>-Bilanz erheblich.</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Kompakte Wohnflächen sind effizienter, weil sie in Relation zur Wohnfläche weniger Außenfläche haben.</a:t>
            </a:r>
            <a:br>
              <a:rPr lang="de-DE" sz="1100" kern="0" dirty="0">
                <a:solidFill>
                  <a:srgbClr val="4B4B4D"/>
                </a:solidFill>
              </a:rPr>
            </a:br>
            <a:endParaRPr lang="de-DE" sz="1100" kern="0" dirty="0">
              <a:solidFill>
                <a:srgbClr val="4B4B4D"/>
              </a:solidFill>
            </a:endParaRPr>
          </a:p>
          <a:p>
            <a:pPr marL="0" lvl="1">
              <a:spcAft>
                <a:spcPts val="600"/>
              </a:spcAft>
              <a:buClr>
                <a:srgbClr val="4B4B4D"/>
              </a:buClr>
              <a:buSzPct val="100000"/>
              <a:defRPr/>
            </a:pPr>
            <a:r>
              <a:rPr lang="de-DE" sz="1100" b="1" kern="0" dirty="0">
                <a:solidFill>
                  <a:srgbClr val="4B4B4D"/>
                </a:solidFill>
              </a:rPr>
              <a:t>Mobilität:</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Flugreisen (insbesondere Langstrecken) sind die größten Emissionstreiber bei Mobilität.</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Kürzere Strecken klimafreundlicher gestalten (z.B. Umstieg aufs Fahrrad/Pedelec).</a:t>
            </a:r>
            <a:br>
              <a:rPr lang="de-DE" sz="1100" kern="0" dirty="0">
                <a:solidFill>
                  <a:srgbClr val="4B4B4D"/>
                </a:solidFill>
              </a:rPr>
            </a:br>
            <a:endParaRPr lang="de-DE" sz="1100" kern="0" dirty="0">
              <a:solidFill>
                <a:srgbClr val="4B4B4D"/>
              </a:solidFill>
            </a:endParaRPr>
          </a:p>
          <a:p>
            <a:pPr marL="0" lvl="1">
              <a:spcAft>
                <a:spcPts val="600"/>
              </a:spcAft>
              <a:buClr>
                <a:srgbClr val="4B4B4D"/>
              </a:buClr>
              <a:buSzPct val="100000"/>
              <a:defRPr/>
            </a:pPr>
            <a:r>
              <a:rPr lang="de-DE" sz="1100" b="1" kern="0" dirty="0">
                <a:solidFill>
                  <a:srgbClr val="4B4B4D"/>
                </a:solidFill>
              </a:rPr>
              <a:t>Ernährung:</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Der Fleischkonsum beeinflusst die CO</a:t>
            </a:r>
            <a:r>
              <a:rPr lang="de-DE" sz="1100" kern="0" baseline="-25000" dirty="0">
                <a:solidFill>
                  <a:srgbClr val="4B4B4D"/>
                </a:solidFill>
              </a:rPr>
              <a:t>2</a:t>
            </a:r>
            <a:r>
              <a:rPr lang="de-DE" sz="1100" kern="0" dirty="0">
                <a:solidFill>
                  <a:srgbClr val="4B4B4D"/>
                </a:solidFill>
              </a:rPr>
              <a:t>-Bilanz stark.</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Eine pflanzenbetonte Ernährungsweise und der Kauf von Fleischersatzprodukten senken Treibhausgasemissionen.</a:t>
            </a:r>
            <a:br>
              <a:rPr lang="de-DE" sz="1100" kern="0" dirty="0">
                <a:solidFill>
                  <a:srgbClr val="4B4B4D"/>
                </a:solidFill>
              </a:rPr>
            </a:br>
            <a:endParaRPr lang="de-DE" sz="1100" kern="0" dirty="0">
              <a:solidFill>
                <a:srgbClr val="4B4B4D"/>
              </a:solidFill>
            </a:endParaRPr>
          </a:p>
          <a:p>
            <a:pPr marL="0" lvl="1">
              <a:spcAft>
                <a:spcPts val="600"/>
              </a:spcAft>
              <a:buClr>
                <a:srgbClr val="4B4B4D"/>
              </a:buClr>
              <a:buSzPct val="100000"/>
              <a:defRPr/>
            </a:pPr>
            <a:r>
              <a:rPr lang="de-DE" sz="1100" b="1" kern="0" dirty="0">
                <a:solidFill>
                  <a:srgbClr val="4B4B4D"/>
                </a:solidFill>
              </a:rPr>
              <a:t>Konsum:</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Einkommen und Ausgabeverhalten stehen meist in direktem Zusammenhang mit der Höhe der Konsumemissionen.</a:t>
            </a:r>
          </a:p>
          <a:p>
            <a:pPr marL="180975" lvl="1" indent="-180975">
              <a:spcAft>
                <a:spcPts val="600"/>
              </a:spcAft>
              <a:buClr>
                <a:schemeClr val="tx1"/>
              </a:buClr>
              <a:buSzPct val="100000"/>
              <a:buFont typeface="Arial" panose="020B0604020202020204" pitchFamily="34" charset="0"/>
              <a:buChar char="•"/>
              <a:defRPr/>
            </a:pPr>
            <a:r>
              <a:rPr lang="de-DE" sz="1100" kern="0" dirty="0">
                <a:solidFill>
                  <a:srgbClr val="4B4B4D"/>
                </a:solidFill>
              </a:rPr>
              <a:t>Geringere Konsumausgaben resultieren in einer besseren Bilanz.</a:t>
            </a:r>
          </a:p>
        </p:txBody>
      </p:sp>
    </p:spTree>
    <p:extLst>
      <p:ext uri="{BB962C8B-B14F-4D97-AF65-F5344CB8AC3E}">
        <p14:creationId xmlns:p14="http://schemas.microsoft.com/office/powerpoint/2010/main" val="2738229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M3: Infoblatt Klaus Tabori</a:t>
            </a:r>
          </a:p>
        </p:txBody>
      </p:sp>
      <p:sp>
        <p:nvSpPr>
          <p:cNvPr id="6" name="Rechteck 5">
            <a:extLst>
              <a:ext uri="{FF2B5EF4-FFF2-40B4-BE49-F238E27FC236}">
                <a16:creationId xmlns:a16="http://schemas.microsoft.com/office/drawing/2014/main" id="{0CA051B1-5355-44FF-8F75-760A48C704BA}"/>
              </a:ext>
            </a:extLst>
          </p:cNvPr>
          <p:cNvSpPr/>
          <p:nvPr/>
        </p:nvSpPr>
        <p:spPr>
          <a:xfrm>
            <a:off x="433819" y="1376604"/>
            <a:ext cx="5987611" cy="8034978"/>
          </a:xfrm>
          <a:prstGeom prst="rect">
            <a:avLst/>
          </a:prstGeom>
          <a:noFill/>
        </p:spPr>
        <p:txBody>
          <a:bodyPr wrap="square" lIns="0" tIns="72000" rIns="0" bIns="0">
            <a:noAutofit/>
          </a:bodyPr>
          <a:lstStyle/>
          <a:p>
            <a:pPr marL="0" lvl="1">
              <a:lnSpc>
                <a:spcPct val="90000"/>
              </a:lnSpc>
              <a:spcAft>
                <a:spcPts val="200"/>
              </a:spcAft>
              <a:buClr>
                <a:schemeClr val="tx1"/>
              </a:buClr>
              <a:defRPr/>
            </a:pPr>
            <a:r>
              <a:rPr lang="de-DE" sz="1200" b="1" kern="0" dirty="0">
                <a:solidFill>
                  <a:schemeClr val="tx2"/>
                </a:solidFill>
              </a:rPr>
              <a:t>Arbeitsauftrag Klaus</a:t>
            </a:r>
          </a:p>
          <a:p>
            <a:pPr marL="355600" lvl="1">
              <a:defRPr/>
            </a:pPr>
            <a:endParaRPr lang="de-DE" sz="900" kern="0" dirty="0">
              <a:solidFill>
                <a:srgbClr val="4B4B4D"/>
              </a:solidFill>
            </a:endParaRPr>
          </a:p>
          <a:p>
            <a:pPr marL="0" lvl="1">
              <a:defRPr/>
            </a:pPr>
            <a:r>
              <a:rPr lang="de-DE" sz="1200" kern="0" dirty="0">
                <a:solidFill>
                  <a:srgbClr val="4B4B4D"/>
                </a:solidFill>
              </a:rPr>
              <a:t>Klaus nimmt an einer Klima-Challenge teil. </a:t>
            </a:r>
          </a:p>
          <a:p>
            <a:pPr marL="0" lvl="1">
              <a:defRPr/>
            </a:pPr>
            <a:r>
              <a:rPr lang="de-DE" sz="1200" kern="0" dirty="0">
                <a:solidFill>
                  <a:srgbClr val="4B4B4D"/>
                </a:solidFill>
              </a:rPr>
              <a:t>Er möchte seinen Fußabdruck verkleinern. </a:t>
            </a:r>
            <a:br>
              <a:rPr lang="de-DE" sz="900" kern="0" dirty="0">
                <a:solidFill>
                  <a:srgbClr val="4B4B4D"/>
                </a:solidFill>
              </a:rPr>
            </a:br>
            <a:endParaRPr lang="de-DE" sz="9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9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900" kern="0" dirty="0">
              <a:solidFill>
                <a:srgbClr val="4B4B4D"/>
              </a:solidFill>
            </a:endParaRPr>
          </a:p>
        </p:txBody>
      </p: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de-DE" sz="1000" dirty="0">
                <a:solidFill>
                  <a:schemeClr val="bg1"/>
                </a:solidFill>
              </a:rPr>
              <a:t>13</a:t>
            </a:r>
            <a:endParaRPr lang="en-US" sz="1000" dirty="0">
              <a:solidFill>
                <a:schemeClr val="bg1"/>
              </a:solidFill>
            </a:endParaRPr>
          </a:p>
        </p:txBody>
      </p:sp>
      <p:grpSp>
        <p:nvGrpSpPr>
          <p:cNvPr id="11" name="Gruppieren 10">
            <a:extLst>
              <a:ext uri="{FF2B5EF4-FFF2-40B4-BE49-F238E27FC236}">
                <a16:creationId xmlns:a16="http://schemas.microsoft.com/office/drawing/2014/main" id="{F0E2AEF3-AF05-4764-9755-A44078B5D4D1}"/>
              </a:ext>
            </a:extLst>
          </p:cNvPr>
          <p:cNvGrpSpPr/>
          <p:nvPr/>
        </p:nvGrpSpPr>
        <p:grpSpPr>
          <a:xfrm>
            <a:off x="430871" y="2378277"/>
            <a:ext cx="5990560" cy="1585445"/>
            <a:chOff x="335272" y="1206207"/>
            <a:chExt cx="6187439" cy="1282424"/>
          </a:xfrm>
        </p:grpSpPr>
        <p:sp>
          <p:nvSpPr>
            <p:cNvPr id="12" name="Freihandform: Form 11">
              <a:extLst>
                <a:ext uri="{FF2B5EF4-FFF2-40B4-BE49-F238E27FC236}">
                  <a16:creationId xmlns:a16="http://schemas.microsoft.com/office/drawing/2014/main" id="{2F5A841F-8B09-494E-B2D5-5CDED71F3251}"/>
                </a:ext>
              </a:extLst>
            </p:cNvPr>
            <p:cNvSpPr/>
            <p:nvPr/>
          </p:nvSpPr>
          <p:spPr>
            <a:xfrm>
              <a:off x="335272" y="1206207"/>
              <a:ext cx="6187439" cy="1277407"/>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bg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sz="1200"/>
            </a:p>
          </p:txBody>
        </p:sp>
        <p:sp>
          <p:nvSpPr>
            <p:cNvPr id="14" name="Rechteck 13">
              <a:extLst>
                <a:ext uri="{FF2B5EF4-FFF2-40B4-BE49-F238E27FC236}">
                  <a16:creationId xmlns:a16="http://schemas.microsoft.com/office/drawing/2014/main" id="{7B4F8D51-6258-46B3-B977-07A31420FB66}"/>
                </a:ext>
              </a:extLst>
            </p:cNvPr>
            <p:cNvSpPr/>
            <p:nvPr/>
          </p:nvSpPr>
          <p:spPr>
            <a:xfrm>
              <a:off x="354947" y="1220239"/>
              <a:ext cx="6134109" cy="1268392"/>
            </a:xfrm>
            <a:prstGeom prst="rect">
              <a:avLst/>
            </a:prstGeom>
          </p:spPr>
          <p:txBody>
            <a:bodyPr wrap="square" anchor="ctr">
              <a:noAutofit/>
            </a:bodyPr>
            <a:lstStyle/>
            <a:p>
              <a:pPr marL="0" lvl="1">
                <a:spcAft>
                  <a:spcPts val="600"/>
                </a:spcAft>
                <a:buClr>
                  <a:srgbClr val="4B4B4D"/>
                </a:buClr>
                <a:buSzPct val="100000"/>
                <a:defRPr/>
              </a:pPr>
              <a:r>
                <a:rPr lang="de-DE" sz="1200" b="1" kern="0" dirty="0">
                  <a:solidFill>
                    <a:schemeClr val="tx2"/>
                  </a:solidFill>
                </a:rPr>
                <a:t>Entwickle Maßnahmen für Klaus und hilf ihm, </a:t>
              </a:r>
              <a:br>
                <a:rPr lang="de-DE" sz="1200" b="1" kern="0" dirty="0">
                  <a:solidFill>
                    <a:schemeClr val="tx2"/>
                  </a:solidFill>
                </a:rPr>
              </a:br>
              <a:r>
                <a:rPr lang="de-DE" sz="1200" b="1" kern="0" dirty="0">
                  <a:solidFill>
                    <a:schemeClr val="tx2"/>
                  </a:solidFill>
                </a:rPr>
                <a:t>seine CO</a:t>
              </a:r>
              <a:r>
                <a:rPr lang="de-DE" sz="1200" b="1" kern="0" baseline="-25000" dirty="0">
                  <a:solidFill>
                    <a:schemeClr val="tx2"/>
                  </a:solidFill>
                </a:rPr>
                <a:t>2</a:t>
              </a:r>
              <a:r>
                <a:rPr lang="de-DE" sz="1200" b="1" kern="0" dirty="0">
                  <a:solidFill>
                    <a:schemeClr val="tx2"/>
                  </a:solidFill>
                </a:rPr>
                <a:t>-Bilanz zu reduzieren. </a:t>
              </a:r>
            </a:p>
            <a:p>
              <a:pPr marL="171450" lvl="1" indent="-171450">
                <a:spcAft>
                  <a:spcPts val="600"/>
                </a:spcAft>
                <a:buClr>
                  <a:srgbClr val="4B4B4D"/>
                </a:buClr>
                <a:buSzPct val="100000"/>
                <a:buFont typeface="Arial" panose="020B0604020202020204" pitchFamily="34" charset="0"/>
                <a:buChar char="•"/>
                <a:defRPr/>
              </a:pPr>
              <a:r>
                <a:rPr lang="de-DE" sz="1100" kern="0" dirty="0">
                  <a:solidFill>
                    <a:srgbClr val="4B4B4D"/>
                  </a:solidFill>
                </a:rPr>
                <a:t>Experimentiere mit dem CO</a:t>
              </a:r>
              <a:r>
                <a:rPr lang="de-DE" sz="1100" kern="0" baseline="-25000" dirty="0">
                  <a:solidFill>
                    <a:srgbClr val="4B4B4D"/>
                  </a:solidFill>
                </a:rPr>
                <a:t>2</a:t>
              </a:r>
              <a:r>
                <a:rPr lang="de-DE" sz="1100" kern="0" dirty="0">
                  <a:solidFill>
                    <a:srgbClr val="4B4B4D"/>
                  </a:solidFill>
                </a:rPr>
                <a:t>-Rechner und beobachte, </a:t>
              </a:r>
              <a:br>
                <a:rPr lang="de-DE" sz="1100" kern="0" dirty="0">
                  <a:solidFill>
                    <a:srgbClr val="4B4B4D"/>
                  </a:solidFill>
                </a:rPr>
              </a:br>
              <a:r>
                <a:rPr lang="de-DE" sz="1100" kern="0" dirty="0">
                  <a:solidFill>
                    <a:srgbClr val="4B4B4D"/>
                  </a:solidFill>
                </a:rPr>
                <a:t>wie sich die Emissionen ändern, wenn du die Eingaben anpasst. </a:t>
              </a:r>
            </a:p>
            <a:p>
              <a:pPr marL="171450" lvl="1" indent="-171450">
                <a:spcAft>
                  <a:spcPts val="600"/>
                </a:spcAft>
                <a:buClr>
                  <a:srgbClr val="4B4B4D"/>
                </a:buClr>
                <a:buSzPct val="100000"/>
                <a:buFont typeface="Arial" panose="020B0604020202020204" pitchFamily="34" charset="0"/>
                <a:buChar char="•"/>
                <a:defRPr/>
              </a:pPr>
              <a:r>
                <a:rPr lang="de-DE" sz="1100" kern="0" dirty="0">
                  <a:solidFill>
                    <a:srgbClr val="4B4B4D"/>
                  </a:solidFill>
                </a:rPr>
                <a:t>Finde Einsparpotenziale von 3 Tonnen oder mehr. </a:t>
              </a:r>
              <a:br>
                <a:rPr lang="de-DE" sz="1100" kern="0" dirty="0">
                  <a:solidFill>
                    <a:srgbClr val="4B4B4D"/>
                  </a:solidFill>
                </a:rPr>
              </a:br>
              <a:r>
                <a:rPr lang="de-DE" sz="1100" kern="0" dirty="0">
                  <a:solidFill>
                    <a:srgbClr val="4B4B4D"/>
                  </a:solidFill>
                </a:rPr>
                <a:t>Wodurch kann Klaus am meisten CO</a:t>
              </a:r>
              <a:r>
                <a:rPr lang="de-DE" sz="1100" kern="0" baseline="-25000" dirty="0">
                  <a:solidFill>
                    <a:srgbClr val="4B4B4D"/>
                  </a:solidFill>
                </a:rPr>
                <a:t>2</a:t>
              </a:r>
              <a:r>
                <a:rPr lang="de-DE" sz="1100" kern="0" dirty="0">
                  <a:solidFill>
                    <a:srgbClr val="4B4B4D"/>
                  </a:solidFill>
                </a:rPr>
                <a:t> sparen?</a:t>
              </a:r>
            </a:p>
          </p:txBody>
        </p:sp>
      </p:grpSp>
      <p:grpSp>
        <p:nvGrpSpPr>
          <p:cNvPr id="5" name="Gruppieren 4">
            <a:extLst>
              <a:ext uri="{FF2B5EF4-FFF2-40B4-BE49-F238E27FC236}">
                <a16:creationId xmlns:a16="http://schemas.microsoft.com/office/drawing/2014/main" id="{1DB76241-6D77-456F-BD7B-A058B5205A0E}"/>
              </a:ext>
            </a:extLst>
          </p:cNvPr>
          <p:cNvGrpSpPr/>
          <p:nvPr/>
        </p:nvGrpSpPr>
        <p:grpSpPr>
          <a:xfrm>
            <a:off x="430871" y="4100208"/>
            <a:ext cx="5990560" cy="1437505"/>
            <a:chOff x="430871" y="5371120"/>
            <a:chExt cx="5990560" cy="3543300"/>
          </a:xfrm>
        </p:grpSpPr>
        <p:sp>
          <p:nvSpPr>
            <p:cNvPr id="18" name="Freihandform: Form 17">
              <a:extLst>
                <a:ext uri="{FF2B5EF4-FFF2-40B4-BE49-F238E27FC236}">
                  <a16:creationId xmlns:a16="http://schemas.microsoft.com/office/drawing/2014/main" id="{62010C3D-977A-453F-A439-AE7675A31C19}"/>
                </a:ext>
              </a:extLst>
            </p:cNvPr>
            <p:cNvSpPr/>
            <p:nvPr/>
          </p:nvSpPr>
          <p:spPr>
            <a:xfrm flipV="1">
              <a:off x="430871" y="5371120"/>
              <a:ext cx="5990560" cy="3543299"/>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bg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sz="1200"/>
            </a:p>
          </p:txBody>
        </p:sp>
        <p:sp>
          <p:nvSpPr>
            <p:cNvPr id="20" name="Rechteck 19">
              <a:extLst>
                <a:ext uri="{FF2B5EF4-FFF2-40B4-BE49-F238E27FC236}">
                  <a16:creationId xmlns:a16="http://schemas.microsoft.com/office/drawing/2014/main" id="{9391E6EA-B572-4EAC-BF0B-5E70362A99C9}"/>
                </a:ext>
              </a:extLst>
            </p:cNvPr>
            <p:cNvSpPr/>
            <p:nvPr/>
          </p:nvSpPr>
          <p:spPr>
            <a:xfrm>
              <a:off x="449920" y="5404437"/>
              <a:ext cx="5938927" cy="3509983"/>
            </a:xfrm>
            <a:prstGeom prst="rect">
              <a:avLst/>
            </a:prstGeom>
          </p:spPr>
          <p:txBody>
            <a:bodyPr wrap="square" anchor="ctr">
              <a:noAutofit/>
            </a:bodyPr>
            <a:lstStyle/>
            <a:p>
              <a:pPr marL="0" lvl="1">
                <a:spcAft>
                  <a:spcPts val="600"/>
                </a:spcAft>
                <a:buClr>
                  <a:srgbClr val="4B4B4D"/>
                </a:buClr>
                <a:defRPr/>
              </a:pPr>
              <a:r>
                <a:rPr lang="de-DE" sz="1200" b="1" kern="0" dirty="0">
                  <a:solidFill>
                    <a:schemeClr val="tx2"/>
                  </a:solidFill>
                </a:rPr>
                <a:t>Reflektiere die Ersparnisse: </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Handelt es sich um Maßnahmen, die für Klaus verkraftbar und umsetzbar sind </a:t>
              </a:r>
              <a:br>
                <a:rPr lang="de-DE" sz="1100" kern="0" dirty="0">
                  <a:solidFill>
                    <a:srgbClr val="4B4B4D"/>
                  </a:solidFill>
                </a:rPr>
              </a:br>
              <a:r>
                <a:rPr lang="de-DE" sz="1100" kern="0" dirty="0">
                  <a:solidFill>
                    <a:srgbClr val="4B4B4D"/>
                  </a:solidFill>
                </a:rPr>
                <a:t>oder handelt es sich um größere Einschnitte?</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Welche Veränderungen in seiner Lebensweise würden </a:t>
              </a:r>
              <a:br>
                <a:rPr lang="de-DE" sz="1100" kern="0" dirty="0">
                  <a:solidFill>
                    <a:srgbClr val="4B4B4D"/>
                  </a:solidFill>
                </a:rPr>
              </a:br>
              <a:r>
                <a:rPr lang="de-DE" sz="1100" kern="0" dirty="0">
                  <a:solidFill>
                    <a:srgbClr val="4B4B4D"/>
                  </a:solidFill>
                </a:rPr>
                <a:t>durch die Einsparungen eintreten?</a:t>
              </a:r>
            </a:p>
          </p:txBody>
        </p:sp>
      </p:grpSp>
      <p:grpSp>
        <p:nvGrpSpPr>
          <p:cNvPr id="21" name="Gruppieren 20">
            <a:extLst>
              <a:ext uri="{FF2B5EF4-FFF2-40B4-BE49-F238E27FC236}">
                <a16:creationId xmlns:a16="http://schemas.microsoft.com/office/drawing/2014/main" id="{D17EC09A-4467-4BD2-848E-0C11BBCB16E3}"/>
              </a:ext>
            </a:extLst>
          </p:cNvPr>
          <p:cNvGrpSpPr/>
          <p:nvPr/>
        </p:nvGrpSpPr>
        <p:grpSpPr>
          <a:xfrm>
            <a:off x="430871" y="5674199"/>
            <a:ext cx="5990560" cy="3165001"/>
            <a:chOff x="430871" y="5371120"/>
            <a:chExt cx="5990560" cy="3543300"/>
          </a:xfrm>
        </p:grpSpPr>
        <p:sp>
          <p:nvSpPr>
            <p:cNvPr id="22" name="Freihandform: Form 21">
              <a:extLst>
                <a:ext uri="{FF2B5EF4-FFF2-40B4-BE49-F238E27FC236}">
                  <a16:creationId xmlns:a16="http://schemas.microsoft.com/office/drawing/2014/main" id="{587441CE-CB75-4E02-866F-863462C12ADB}"/>
                </a:ext>
              </a:extLst>
            </p:cNvPr>
            <p:cNvSpPr/>
            <p:nvPr/>
          </p:nvSpPr>
          <p:spPr>
            <a:xfrm>
              <a:off x="430871" y="5371120"/>
              <a:ext cx="5990560" cy="3543299"/>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bg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sz="1200"/>
            </a:p>
          </p:txBody>
        </p:sp>
        <p:sp>
          <p:nvSpPr>
            <p:cNvPr id="23" name="Rechteck 22">
              <a:extLst>
                <a:ext uri="{FF2B5EF4-FFF2-40B4-BE49-F238E27FC236}">
                  <a16:creationId xmlns:a16="http://schemas.microsoft.com/office/drawing/2014/main" id="{94841A67-BF1F-4876-97A2-8EDB1AA5A629}"/>
                </a:ext>
              </a:extLst>
            </p:cNvPr>
            <p:cNvSpPr/>
            <p:nvPr/>
          </p:nvSpPr>
          <p:spPr>
            <a:xfrm>
              <a:off x="449920" y="5404437"/>
              <a:ext cx="5938927" cy="3509983"/>
            </a:xfrm>
            <a:prstGeom prst="rect">
              <a:avLst/>
            </a:prstGeom>
          </p:spPr>
          <p:txBody>
            <a:bodyPr wrap="square" anchor="ctr">
              <a:noAutofit/>
            </a:bodyPr>
            <a:lstStyle/>
            <a:p>
              <a:pPr marL="0" lvl="1">
                <a:spcAft>
                  <a:spcPts val="600"/>
                </a:spcAft>
                <a:buClr>
                  <a:srgbClr val="4B4B4D"/>
                </a:buClr>
                <a:defRPr/>
              </a:pPr>
              <a:r>
                <a:rPr lang="de-DE" sz="1200" b="1" kern="0" dirty="0">
                  <a:solidFill>
                    <a:schemeClr val="tx2"/>
                  </a:solidFill>
                </a:rPr>
                <a:t>Werde kreativ: Gestalte ein Plakat / eine </a:t>
              </a:r>
              <a:r>
                <a:rPr lang="de-DE" sz="1200" b="1" kern="0" dirty="0" err="1">
                  <a:solidFill>
                    <a:schemeClr val="tx2"/>
                  </a:solidFill>
                </a:rPr>
                <a:t>Powerpoint</a:t>
              </a:r>
              <a:r>
                <a:rPr lang="de-DE" sz="1200" b="1" kern="0" dirty="0">
                  <a:solidFill>
                    <a:schemeClr val="tx2"/>
                  </a:solidFill>
                </a:rPr>
                <a:t> / </a:t>
              </a:r>
              <a:br>
                <a:rPr lang="de-DE" sz="1200" b="1" kern="0" dirty="0">
                  <a:solidFill>
                    <a:schemeClr val="tx2"/>
                  </a:solidFill>
                </a:rPr>
              </a:br>
              <a:r>
                <a:rPr lang="de-DE" sz="1200" b="1" kern="0" dirty="0">
                  <a:solidFill>
                    <a:schemeClr val="tx2"/>
                  </a:solidFill>
                </a:rPr>
                <a:t>einen Comic oder schreibe einen Zeitungsartikel, in dem </a:t>
              </a:r>
              <a:br>
                <a:rPr lang="de-DE" sz="1200" b="1" kern="0" dirty="0">
                  <a:solidFill>
                    <a:schemeClr val="tx2"/>
                  </a:solidFill>
                </a:rPr>
              </a:br>
              <a:r>
                <a:rPr lang="de-DE" sz="1200" b="1" kern="0" dirty="0">
                  <a:solidFill>
                    <a:schemeClr val="tx2"/>
                  </a:solidFill>
                </a:rPr>
                <a:t>du die Erfolge von Klaus von der Klima-Challenge darstellst. </a:t>
              </a:r>
              <a:br>
                <a:rPr lang="de-DE" sz="1200" kern="0" dirty="0">
                  <a:solidFill>
                    <a:srgbClr val="4B4B4D"/>
                  </a:solidFill>
                </a:rPr>
              </a:br>
              <a:endParaRPr lang="de-DE" sz="1200" kern="0" dirty="0">
                <a:solidFill>
                  <a:srgbClr val="4B4B4D"/>
                </a:solidFill>
              </a:endParaRP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Gehe darin darauf ein, welche Maßnahmen Klaus unternommen hat, </a:t>
              </a:r>
              <a:br>
                <a:rPr lang="de-DE" sz="1100" kern="0" dirty="0">
                  <a:solidFill>
                    <a:srgbClr val="4B4B4D"/>
                  </a:solidFill>
                </a:rPr>
              </a:br>
              <a:r>
                <a:rPr lang="de-DE" sz="1100" kern="0" dirty="0">
                  <a:solidFill>
                    <a:srgbClr val="4B4B4D"/>
                  </a:solidFill>
                </a:rPr>
                <a:t>um Emissionen einzusparen (Wohnen, Strom, Mobilität, Ernährung, </a:t>
              </a:r>
              <a:br>
                <a:rPr lang="de-DE" sz="1100" kern="0" dirty="0">
                  <a:solidFill>
                    <a:srgbClr val="4B4B4D"/>
                  </a:solidFill>
                </a:rPr>
              </a:br>
              <a:r>
                <a:rPr lang="de-DE" sz="1100" kern="0" dirty="0">
                  <a:solidFill>
                    <a:srgbClr val="4B4B4D"/>
                  </a:solidFill>
                </a:rPr>
                <a:t>sonstiger Konsum). Wie viel Tonnen CO</a:t>
              </a:r>
              <a:r>
                <a:rPr lang="de-DE" sz="1100" kern="0" baseline="-25000" dirty="0">
                  <a:solidFill>
                    <a:srgbClr val="4B4B4D"/>
                  </a:solidFill>
                </a:rPr>
                <a:t>2</a:t>
              </a:r>
              <a:r>
                <a:rPr lang="de-DE" sz="1100" kern="0" dirty="0">
                  <a:solidFill>
                    <a:srgbClr val="4B4B4D"/>
                  </a:solidFill>
                </a:rPr>
                <a:t> wurden vermieden?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Berichte auch von den Veränderungen, die der nachhaltigere </a:t>
              </a:r>
              <a:br>
                <a:rPr lang="de-DE" sz="1100" kern="0" dirty="0">
                  <a:solidFill>
                    <a:srgbClr val="4B4B4D"/>
                  </a:solidFill>
                </a:rPr>
              </a:br>
              <a:r>
                <a:rPr lang="de-DE" sz="1100" kern="0" dirty="0">
                  <a:solidFill>
                    <a:srgbClr val="4B4B4D"/>
                  </a:solidFill>
                </a:rPr>
                <a:t>Lebensstil für Klaus mit sich bringen.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Greife die Hindernisse und Grenzen von Klaus auf, die er allein </a:t>
              </a:r>
              <a:br>
                <a:rPr lang="de-DE" sz="1100" kern="0" dirty="0">
                  <a:solidFill>
                    <a:srgbClr val="4B4B4D"/>
                  </a:solidFill>
                </a:rPr>
              </a:br>
              <a:r>
                <a:rPr lang="de-DE" sz="1100" kern="0" dirty="0">
                  <a:solidFill>
                    <a:srgbClr val="4B4B4D"/>
                  </a:solidFill>
                </a:rPr>
                <a:t>nicht verändern kann. Entwickle Ideen, wie diese </a:t>
              </a:r>
              <a:br>
                <a:rPr lang="de-DE" sz="1100" kern="0" dirty="0">
                  <a:solidFill>
                    <a:srgbClr val="4B4B4D"/>
                  </a:solidFill>
                </a:rPr>
              </a:br>
              <a:r>
                <a:rPr lang="de-DE" sz="1100" kern="0" dirty="0">
                  <a:solidFill>
                    <a:srgbClr val="4B4B4D"/>
                  </a:solidFill>
                </a:rPr>
                <a:t>überwunden werden können. </a:t>
              </a:r>
            </a:p>
            <a:p>
              <a:pPr marL="171450" lvl="1" indent="-171450">
                <a:spcAft>
                  <a:spcPts val="600"/>
                </a:spcAft>
                <a:buClr>
                  <a:srgbClr val="4B4B4D"/>
                </a:buClr>
                <a:buFont typeface="Arial" panose="020B0604020202020204" pitchFamily="34" charset="0"/>
                <a:buChar char="•"/>
                <a:defRPr/>
              </a:pPr>
              <a:r>
                <a:rPr lang="de-DE" sz="1100" b="1" kern="0" dirty="0">
                  <a:solidFill>
                    <a:srgbClr val="4B4B4D"/>
                  </a:solidFill>
                </a:rPr>
                <a:t>Bezieh Stellung </a:t>
              </a:r>
              <a:r>
                <a:rPr lang="de-DE" sz="1100" kern="0" dirty="0">
                  <a:solidFill>
                    <a:srgbClr val="4B4B4D"/>
                  </a:solidFill>
                </a:rPr>
                <a:t>zu der Aussage: Nachhaltiger Konsum ist </a:t>
              </a:r>
              <a:br>
                <a:rPr lang="de-DE" sz="1100" kern="0" dirty="0">
                  <a:solidFill>
                    <a:srgbClr val="4B4B4D"/>
                  </a:solidFill>
                </a:rPr>
              </a:br>
              <a:r>
                <a:rPr lang="de-DE" sz="1100" kern="0" dirty="0">
                  <a:solidFill>
                    <a:srgbClr val="4B4B4D"/>
                  </a:solidFill>
                </a:rPr>
                <a:t>eine Gemeinschaftsaufgabe / gesamtgesellschaftliche Aufgabe.</a:t>
              </a:r>
            </a:p>
          </p:txBody>
        </p:sp>
      </p:grpSp>
      <p:grpSp>
        <p:nvGrpSpPr>
          <p:cNvPr id="17" name="Gruppieren 16">
            <a:extLst>
              <a:ext uri="{FF2B5EF4-FFF2-40B4-BE49-F238E27FC236}">
                <a16:creationId xmlns:a16="http://schemas.microsoft.com/office/drawing/2014/main" id="{AF74BE2E-C80E-4BB9-85C4-8EB2C9587CBB}"/>
              </a:ext>
            </a:extLst>
          </p:cNvPr>
          <p:cNvGrpSpPr/>
          <p:nvPr/>
        </p:nvGrpSpPr>
        <p:grpSpPr>
          <a:xfrm>
            <a:off x="5062758" y="7457989"/>
            <a:ext cx="871128" cy="2243299"/>
            <a:chOff x="5232255" y="7457989"/>
            <a:chExt cx="871128" cy="2243299"/>
          </a:xfrm>
        </p:grpSpPr>
        <p:pic>
          <p:nvPicPr>
            <p:cNvPr id="13" name="Grafik 12">
              <a:extLst>
                <a:ext uri="{FF2B5EF4-FFF2-40B4-BE49-F238E27FC236}">
                  <a16:creationId xmlns:a16="http://schemas.microsoft.com/office/drawing/2014/main" id="{95584665-01BA-4422-B8F9-D35C38654B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232255" y="7457989"/>
              <a:ext cx="871128" cy="2243299"/>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247495" y="7473229"/>
              <a:ext cx="390332" cy="390332"/>
            </a:xfrm>
            <a:prstGeom prst="rect">
              <a:avLst/>
            </a:prstGeom>
          </p:spPr>
        </p:pic>
      </p:grpSp>
    </p:spTree>
    <p:extLst>
      <p:ext uri="{BB962C8B-B14F-4D97-AF65-F5344CB8AC3E}">
        <p14:creationId xmlns:p14="http://schemas.microsoft.com/office/powerpoint/2010/main" val="2187252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M4: Infoblatt Maria Schmitt</a:t>
            </a:r>
          </a:p>
        </p:txBody>
      </p:sp>
      <p:sp>
        <p:nvSpPr>
          <p:cNvPr id="13" name="Rechteck 12">
            <a:extLst>
              <a:ext uri="{FF2B5EF4-FFF2-40B4-BE49-F238E27FC236}">
                <a16:creationId xmlns:a16="http://schemas.microsoft.com/office/drawing/2014/main" id="{9CDD151B-EECD-481C-9B03-DFA55539180F}"/>
              </a:ext>
            </a:extLst>
          </p:cNvPr>
          <p:cNvSpPr/>
          <p:nvPr/>
        </p:nvSpPr>
        <p:spPr>
          <a:xfrm>
            <a:off x="433819" y="1376604"/>
            <a:ext cx="5987611" cy="8034978"/>
          </a:xfrm>
          <a:prstGeom prst="rect">
            <a:avLst/>
          </a:prstGeom>
          <a:noFill/>
        </p:spPr>
        <p:txBody>
          <a:bodyPr wrap="square" lIns="0" tIns="72000" rIns="0" bIns="0">
            <a:noAutofit/>
          </a:bodyPr>
          <a:lstStyle/>
          <a:p>
            <a:pPr marL="0" lvl="1">
              <a:lnSpc>
                <a:spcPct val="90000"/>
              </a:lnSpc>
              <a:spcAft>
                <a:spcPts val="200"/>
              </a:spcAft>
              <a:buClr>
                <a:schemeClr val="tx1"/>
              </a:buClr>
              <a:defRPr/>
            </a:pPr>
            <a:r>
              <a:rPr lang="de-DE" sz="1200" b="1" kern="0" dirty="0">
                <a:solidFill>
                  <a:schemeClr val="accent6"/>
                </a:solidFill>
              </a:rPr>
              <a:t>Arbeitsauftrag Maria</a:t>
            </a:r>
          </a:p>
          <a:p>
            <a:pPr marL="355600" lvl="1">
              <a:defRPr/>
            </a:pPr>
            <a:endParaRPr lang="de-DE" sz="900" kern="0" dirty="0">
              <a:solidFill>
                <a:srgbClr val="4B4B4D"/>
              </a:solidFill>
            </a:endParaRPr>
          </a:p>
          <a:p>
            <a:pPr marL="0" lvl="1">
              <a:defRPr/>
            </a:pPr>
            <a:r>
              <a:rPr lang="de-DE" sz="1200" kern="0" dirty="0">
                <a:solidFill>
                  <a:srgbClr val="4B4B4D"/>
                </a:solidFill>
              </a:rPr>
              <a:t>Maria hat in der Klima-Lotterie gewonnen. </a:t>
            </a:r>
            <a:br>
              <a:rPr lang="de-DE" sz="1200" kern="0" dirty="0">
                <a:solidFill>
                  <a:srgbClr val="4B4B4D"/>
                </a:solidFill>
              </a:rPr>
            </a:br>
            <a:r>
              <a:rPr lang="de-DE" sz="1200" kern="0" dirty="0">
                <a:solidFill>
                  <a:srgbClr val="4B4B4D"/>
                </a:solidFill>
              </a:rPr>
              <a:t>Ihr werden mehrere Maßnahmen finanziert, um ihren Fußabdruck zu verkleinern. </a:t>
            </a:r>
          </a:p>
          <a:p>
            <a:pPr marL="0" lvl="1">
              <a:defRPr/>
            </a:pPr>
            <a:br>
              <a:rPr lang="de-DE" sz="900" kern="0" dirty="0">
                <a:solidFill>
                  <a:srgbClr val="4B4B4D"/>
                </a:solidFill>
              </a:rPr>
            </a:br>
            <a:endParaRPr lang="de-DE" sz="9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9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900" kern="0" dirty="0">
              <a:solidFill>
                <a:srgbClr val="4B4B4D"/>
              </a:solidFill>
            </a:endParaRPr>
          </a:p>
        </p:txBody>
      </p:sp>
      <p:sp>
        <p:nvSpPr>
          <p:cNvPr id="16" name="Freihandform: Form 15">
            <a:extLst>
              <a:ext uri="{FF2B5EF4-FFF2-40B4-BE49-F238E27FC236}">
                <a16:creationId xmlns:a16="http://schemas.microsoft.com/office/drawing/2014/main" id="{D40BD20C-D7C5-4864-BCCC-A3BBFB013668}"/>
              </a:ext>
            </a:extLst>
          </p:cNvPr>
          <p:cNvSpPr/>
          <p:nvPr/>
        </p:nvSpPr>
        <p:spPr>
          <a:xfrm>
            <a:off x="430871" y="2378277"/>
            <a:ext cx="5990560" cy="2414329"/>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a:p>
        </p:txBody>
      </p:sp>
      <p:sp>
        <p:nvSpPr>
          <p:cNvPr id="17" name="Rechteck 16">
            <a:extLst>
              <a:ext uri="{FF2B5EF4-FFF2-40B4-BE49-F238E27FC236}">
                <a16:creationId xmlns:a16="http://schemas.microsoft.com/office/drawing/2014/main" id="{51AD9294-1169-4748-9F50-50815F2BF1FC}"/>
              </a:ext>
            </a:extLst>
          </p:cNvPr>
          <p:cNvSpPr/>
          <p:nvPr/>
        </p:nvSpPr>
        <p:spPr>
          <a:xfrm>
            <a:off x="449920" y="2404798"/>
            <a:ext cx="5938927" cy="2397290"/>
          </a:xfrm>
          <a:prstGeom prst="rect">
            <a:avLst/>
          </a:prstGeom>
        </p:spPr>
        <p:txBody>
          <a:bodyPr wrap="square" anchor="ctr">
            <a:noAutofit/>
          </a:bodyPr>
          <a:lstStyle/>
          <a:p>
            <a:pPr marL="0" lvl="1">
              <a:spcAft>
                <a:spcPts val="600"/>
              </a:spcAft>
              <a:buClr>
                <a:srgbClr val="4B4B4D"/>
              </a:buClr>
              <a:buSzPct val="100000"/>
              <a:defRPr/>
            </a:pPr>
            <a:r>
              <a:rPr lang="de-DE" sz="1200" b="1" kern="0" dirty="0">
                <a:solidFill>
                  <a:schemeClr val="accent6"/>
                </a:solidFill>
              </a:rPr>
              <a:t>Berechne Marias neue CO</a:t>
            </a:r>
            <a:r>
              <a:rPr lang="de-DE" sz="1200" b="1" kern="0" baseline="-25000" dirty="0">
                <a:solidFill>
                  <a:schemeClr val="accent6"/>
                </a:solidFill>
              </a:rPr>
              <a:t>2</a:t>
            </a:r>
            <a:r>
              <a:rPr lang="de-DE" sz="1200" b="1" kern="0" dirty="0">
                <a:solidFill>
                  <a:schemeClr val="accent6"/>
                </a:solidFill>
              </a:rPr>
              <a:t>-Bilanz: </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Einbau einer Wärmepumpe mit Grünstrom betrieben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Tausch des alten Verbrenner-Autos für Elektro-Auto (gebraucht: 7 Jahre)</a:t>
            </a:r>
          </a:p>
          <a:p>
            <a:pPr marL="177800" lvl="1">
              <a:spcAft>
                <a:spcPts val="600"/>
              </a:spcAft>
              <a:buClr>
                <a:srgbClr val="4B4B4D"/>
              </a:buClr>
              <a:defRPr/>
            </a:pPr>
            <a:r>
              <a:rPr lang="de-DE" sz="1100" i="1" kern="0" dirty="0">
                <a:solidFill>
                  <a:srgbClr val="4B4B4D"/>
                </a:solidFill>
              </a:rPr>
              <a:t>Anmerkung: E-Autos haben höhere Emissionen in der Herstellung. Der Rechner </a:t>
            </a:r>
            <a:br>
              <a:rPr lang="de-DE" sz="1100" i="1" kern="0" dirty="0">
                <a:solidFill>
                  <a:srgbClr val="4B4B4D"/>
                </a:solidFill>
              </a:rPr>
            </a:br>
            <a:r>
              <a:rPr lang="de-DE" sz="1100" i="1" kern="0" dirty="0">
                <a:solidFill>
                  <a:srgbClr val="4B4B4D"/>
                </a:solidFill>
              </a:rPr>
              <a:t>verteilt die Herstelleremissionen gemäß der durchschnittlichen Nutzungszeit, </a:t>
            </a:r>
            <a:br>
              <a:rPr lang="de-DE" sz="1100" i="1" kern="0" dirty="0">
                <a:solidFill>
                  <a:srgbClr val="4B4B4D"/>
                </a:solidFill>
              </a:rPr>
            </a:br>
            <a:r>
              <a:rPr lang="de-DE" sz="1100" i="1" kern="0" dirty="0">
                <a:solidFill>
                  <a:srgbClr val="4B4B4D"/>
                </a:solidFill>
              </a:rPr>
              <a:t>allerdings nicht gleichmäßig sondern höhere Jahreswerte in den ersten Jahren. </a:t>
            </a:r>
            <a:br>
              <a:rPr lang="de-DE" sz="1100" i="1" kern="0" dirty="0">
                <a:solidFill>
                  <a:srgbClr val="4B4B4D"/>
                </a:solidFill>
              </a:rPr>
            </a:br>
            <a:r>
              <a:rPr lang="de-DE" sz="1100" i="1" kern="0" dirty="0">
                <a:solidFill>
                  <a:srgbClr val="4B4B4D"/>
                </a:solidFill>
              </a:rPr>
              <a:t>Wähle deshalb als Alter „7 Jahre“ um einen normalen Durchschnittswert zu erhalten.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Ein Jahr Kostenübernahme für die Umstellung auf Ökostrom</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Inspiriert von der Idee, ökologischer zu leben, verzichtet Maria ein Jahr lang </a:t>
            </a:r>
            <a:br>
              <a:rPr lang="de-DE" sz="1100" kern="0" dirty="0">
                <a:solidFill>
                  <a:srgbClr val="4B4B4D"/>
                </a:solidFill>
              </a:rPr>
            </a:br>
            <a:r>
              <a:rPr lang="de-DE" sz="1100" kern="0" dirty="0">
                <a:solidFill>
                  <a:srgbClr val="4B4B4D"/>
                </a:solidFill>
              </a:rPr>
              <a:t>auf das Essen von Fleisch und Wurst.</a:t>
            </a:r>
          </a:p>
        </p:txBody>
      </p:sp>
      <p:sp>
        <p:nvSpPr>
          <p:cNvPr id="20" name="Freihandform: Form 19">
            <a:extLst>
              <a:ext uri="{FF2B5EF4-FFF2-40B4-BE49-F238E27FC236}">
                <a16:creationId xmlns:a16="http://schemas.microsoft.com/office/drawing/2014/main" id="{2BEFB8BA-4650-4B81-AC5F-D21870E76177}"/>
              </a:ext>
            </a:extLst>
          </p:cNvPr>
          <p:cNvSpPr/>
          <p:nvPr/>
        </p:nvSpPr>
        <p:spPr>
          <a:xfrm flipV="1">
            <a:off x="430871" y="4916407"/>
            <a:ext cx="5990560" cy="2079696"/>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a:p>
        </p:txBody>
      </p:sp>
      <p:sp>
        <p:nvSpPr>
          <p:cNvPr id="21" name="Rechteck 20">
            <a:extLst>
              <a:ext uri="{FF2B5EF4-FFF2-40B4-BE49-F238E27FC236}">
                <a16:creationId xmlns:a16="http://schemas.microsoft.com/office/drawing/2014/main" id="{68FAB1D5-5B7D-4592-BE14-6C5D938E3433}"/>
              </a:ext>
            </a:extLst>
          </p:cNvPr>
          <p:cNvSpPr/>
          <p:nvPr/>
        </p:nvSpPr>
        <p:spPr>
          <a:xfrm>
            <a:off x="449920" y="4935962"/>
            <a:ext cx="5938927" cy="2060142"/>
          </a:xfrm>
          <a:prstGeom prst="rect">
            <a:avLst/>
          </a:prstGeom>
        </p:spPr>
        <p:txBody>
          <a:bodyPr wrap="square" anchor="ctr">
            <a:noAutofit/>
          </a:bodyPr>
          <a:lstStyle/>
          <a:p>
            <a:pPr marL="0" lvl="1">
              <a:spcAft>
                <a:spcPts val="600"/>
              </a:spcAft>
              <a:buClr>
                <a:srgbClr val="4B4B4D"/>
              </a:buClr>
              <a:defRPr/>
            </a:pPr>
            <a:r>
              <a:rPr lang="de-DE" sz="1200" b="1" kern="0" dirty="0">
                <a:solidFill>
                  <a:schemeClr val="accent6"/>
                </a:solidFill>
              </a:rPr>
              <a:t>Reflektiere folgende Themen: </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Welche Einsparpotenziale hätte Maria ohne die Klima-Lotterie gehabt?</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Ergeben sich Veränderungen in ihrer Lebensweise durch die Maßnahmen?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Lebensgefühl von Maria und ihre Einstellung gegenüber Nachhaltigkeitsmaßnahmen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Welche Rolle könnten staatliche Förderprogramme für E-Autos, Wärmepumpen </a:t>
            </a:r>
            <a:br>
              <a:rPr lang="de-DE" sz="1100" kern="0" dirty="0">
                <a:solidFill>
                  <a:srgbClr val="4B4B4D"/>
                </a:solidFill>
              </a:rPr>
            </a:br>
            <a:r>
              <a:rPr lang="de-DE" sz="1100" kern="0" dirty="0">
                <a:solidFill>
                  <a:srgbClr val="4B4B4D"/>
                </a:solidFill>
              </a:rPr>
              <a:t>und Ökostrom bei der Unterstützung von Menschen mit geringeren </a:t>
            </a:r>
            <a:br>
              <a:rPr lang="de-DE" sz="1100" kern="0" dirty="0">
                <a:solidFill>
                  <a:srgbClr val="4B4B4D"/>
                </a:solidFill>
              </a:rPr>
            </a:br>
            <a:r>
              <a:rPr lang="de-DE" sz="1100" kern="0" dirty="0">
                <a:solidFill>
                  <a:srgbClr val="4B4B4D"/>
                </a:solidFill>
              </a:rPr>
              <a:t>Einkommen spielen?</a:t>
            </a:r>
          </a:p>
          <a:p>
            <a:pPr marL="171450" lvl="1" indent="-171450">
              <a:spcAft>
                <a:spcPts val="600"/>
              </a:spcAft>
              <a:buClr>
                <a:srgbClr val="4B4B4D"/>
              </a:buClr>
              <a:buFont typeface="Arial" panose="020B0604020202020204" pitchFamily="34" charset="0"/>
              <a:buChar char="•"/>
              <a:defRPr/>
            </a:pPr>
            <a:r>
              <a:rPr lang="de-DE" sz="1100" kern="0" dirty="0">
                <a:solidFill>
                  <a:srgbClr val="4B4B4D"/>
                </a:solidFill>
              </a:rPr>
              <a:t>Wie bewertest du solche Förderprogramme?</a:t>
            </a:r>
          </a:p>
        </p:txBody>
      </p:sp>
      <p:grpSp>
        <p:nvGrpSpPr>
          <p:cNvPr id="2" name="Gruppieren 1">
            <a:extLst>
              <a:ext uri="{FF2B5EF4-FFF2-40B4-BE49-F238E27FC236}">
                <a16:creationId xmlns:a16="http://schemas.microsoft.com/office/drawing/2014/main" id="{E2DB24B7-8631-4FC6-A8C2-0F80055A4592}"/>
              </a:ext>
            </a:extLst>
          </p:cNvPr>
          <p:cNvGrpSpPr/>
          <p:nvPr/>
        </p:nvGrpSpPr>
        <p:grpSpPr>
          <a:xfrm>
            <a:off x="430871" y="7124748"/>
            <a:ext cx="5990560" cy="2197052"/>
            <a:chOff x="430871" y="7124748"/>
            <a:chExt cx="5990560" cy="2591780"/>
          </a:xfrm>
        </p:grpSpPr>
        <p:sp>
          <p:nvSpPr>
            <p:cNvPr id="23" name="Freihandform: Form 22">
              <a:extLst>
                <a:ext uri="{FF2B5EF4-FFF2-40B4-BE49-F238E27FC236}">
                  <a16:creationId xmlns:a16="http://schemas.microsoft.com/office/drawing/2014/main" id="{21767782-3A7A-4386-A5E8-9AAED89CC829}"/>
                </a:ext>
              </a:extLst>
            </p:cNvPr>
            <p:cNvSpPr/>
            <p:nvPr/>
          </p:nvSpPr>
          <p:spPr>
            <a:xfrm>
              <a:off x="430871" y="7124748"/>
              <a:ext cx="5990560" cy="2591779"/>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de-DE" sz="1200"/>
            </a:p>
          </p:txBody>
        </p:sp>
        <p:sp>
          <p:nvSpPr>
            <p:cNvPr id="24" name="Rechteck 23">
              <a:extLst>
                <a:ext uri="{FF2B5EF4-FFF2-40B4-BE49-F238E27FC236}">
                  <a16:creationId xmlns:a16="http://schemas.microsoft.com/office/drawing/2014/main" id="{11BE8792-2499-45EA-90ED-B4B93925F080}"/>
                </a:ext>
              </a:extLst>
            </p:cNvPr>
            <p:cNvSpPr/>
            <p:nvPr/>
          </p:nvSpPr>
          <p:spPr>
            <a:xfrm>
              <a:off x="449920" y="7149118"/>
              <a:ext cx="5938927" cy="2567410"/>
            </a:xfrm>
            <a:prstGeom prst="rect">
              <a:avLst/>
            </a:prstGeom>
          </p:spPr>
          <p:txBody>
            <a:bodyPr wrap="square" anchor="ctr">
              <a:noAutofit/>
            </a:bodyPr>
            <a:lstStyle/>
            <a:p>
              <a:pPr marL="0" lvl="1">
                <a:spcAft>
                  <a:spcPts val="600"/>
                </a:spcAft>
                <a:buClr>
                  <a:srgbClr val="4B4B4D"/>
                </a:buClr>
                <a:defRPr/>
              </a:pPr>
              <a:r>
                <a:rPr lang="de-DE" sz="1200" b="1" kern="0" dirty="0">
                  <a:solidFill>
                    <a:schemeClr val="accent6"/>
                  </a:solidFill>
                </a:rPr>
                <a:t>Werde kreativ: Gestalte ein Plakat / eine </a:t>
              </a:r>
              <a:r>
                <a:rPr lang="de-DE" sz="1200" b="1" kern="0" dirty="0" err="1">
                  <a:solidFill>
                    <a:schemeClr val="accent6"/>
                  </a:solidFill>
                </a:rPr>
                <a:t>Powerpoint</a:t>
              </a:r>
              <a:r>
                <a:rPr lang="de-DE" sz="1200" b="1" kern="0" dirty="0">
                  <a:solidFill>
                    <a:schemeClr val="accent6"/>
                  </a:solidFill>
                </a:rPr>
                <a:t> / einen Comic oder </a:t>
              </a:r>
              <a:br>
                <a:rPr lang="de-DE" sz="1200" b="1" kern="0" dirty="0">
                  <a:solidFill>
                    <a:schemeClr val="accent6"/>
                  </a:solidFill>
                </a:rPr>
              </a:br>
              <a:r>
                <a:rPr lang="de-DE" sz="1200" b="1" kern="0" dirty="0">
                  <a:solidFill>
                    <a:schemeClr val="accent6"/>
                  </a:solidFill>
                </a:rPr>
                <a:t>schreibe einen Zeitungsartikel, in dem du Maria als Gewinnerin der </a:t>
              </a:r>
              <a:br>
                <a:rPr lang="de-DE" sz="1200" b="1" kern="0" dirty="0">
                  <a:solidFill>
                    <a:schemeClr val="accent6"/>
                  </a:solidFill>
                </a:rPr>
              </a:br>
              <a:r>
                <a:rPr lang="de-DE" sz="1200" b="1" kern="0" dirty="0">
                  <a:solidFill>
                    <a:schemeClr val="accent6"/>
                  </a:solidFill>
                </a:rPr>
                <a:t>Klima-Lotterie darstellst. Greife dafür folgende Themen auf: </a:t>
              </a:r>
              <a:endParaRPr lang="de-DE" sz="1200" kern="0" dirty="0">
                <a:solidFill>
                  <a:srgbClr val="4B4B4D"/>
                </a:solidFill>
              </a:endParaRPr>
            </a:p>
            <a:p>
              <a:pPr marL="177800" lvl="1" indent="-177800">
                <a:spcAft>
                  <a:spcPts val="600"/>
                </a:spcAft>
                <a:buClr>
                  <a:srgbClr val="4B4B4D"/>
                </a:buClr>
                <a:buFont typeface="Arial" panose="020B0604020202020204" pitchFamily="34" charset="0"/>
                <a:buChar char="•"/>
                <a:defRPr/>
              </a:pPr>
              <a:r>
                <a:rPr lang="de-DE" sz="1100" kern="0" dirty="0">
                  <a:solidFill>
                    <a:srgbClr val="4B4B4D"/>
                  </a:solidFill>
                </a:rPr>
                <a:t>Gewonnene Fördermaßnahmen mit CO</a:t>
              </a:r>
              <a:r>
                <a:rPr lang="de-DE" sz="1100" kern="0" baseline="-25000" dirty="0">
                  <a:solidFill>
                    <a:srgbClr val="4B4B4D"/>
                  </a:solidFill>
                </a:rPr>
                <a:t>2</a:t>
              </a:r>
              <a:r>
                <a:rPr lang="de-DE" sz="1100" kern="0" dirty="0">
                  <a:solidFill>
                    <a:srgbClr val="4B4B4D"/>
                  </a:solidFill>
                </a:rPr>
                <a:t>-Einsparungen </a:t>
              </a:r>
            </a:p>
            <a:p>
              <a:pPr marL="177800" lvl="1" indent="-177800">
                <a:spcAft>
                  <a:spcPts val="600"/>
                </a:spcAft>
                <a:buClr>
                  <a:srgbClr val="4B4B4D"/>
                </a:buClr>
                <a:buFont typeface="Arial" panose="020B0604020202020204" pitchFamily="34" charset="0"/>
                <a:buChar char="•"/>
                <a:defRPr/>
              </a:pPr>
              <a:r>
                <a:rPr lang="de-DE" sz="1100" kern="0" dirty="0">
                  <a:solidFill>
                    <a:srgbClr val="4B4B4D"/>
                  </a:solidFill>
                </a:rPr>
                <a:t>Auswirkungen auf Marias Leben, auch Lebensgefühl</a:t>
              </a:r>
            </a:p>
            <a:p>
              <a:pPr marL="177800" lvl="1" indent="-177800">
                <a:spcAft>
                  <a:spcPts val="600"/>
                </a:spcAft>
                <a:buClr>
                  <a:srgbClr val="4B4B4D"/>
                </a:buClr>
                <a:buFont typeface="Arial" panose="020B0604020202020204" pitchFamily="34" charset="0"/>
                <a:buChar char="•"/>
                <a:defRPr/>
              </a:pPr>
              <a:r>
                <a:rPr lang="de-DE" sz="1100" kern="0" dirty="0">
                  <a:solidFill>
                    <a:srgbClr val="4B4B4D"/>
                  </a:solidFill>
                </a:rPr>
                <a:t>Diskutiere die Idee, dass Menschen mit geringerem Einkommen </a:t>
              </a:r>
              <a:br>
                <a:rPr lang="de-DE" sz="1100" kern="0" dirty="0">
                  <a:solidFill>
                    <a:srgbClr val="4B4B4D"/>
                  </a:solidFill>
                </a:rPr>
              </a:br>
              <a:r>
                <a:rPr lang="de-DE" sz="1100" kern="0" dirty="0">
                  <a:solidFill>
                    <a:srgbClr val="4B4B4D"/>
                  </a:solidFill>
                </a:rPr>
                <a:t>staatliche Förderungen erhalten, um nachhaltiger Leben zu können. </a:t>
              </a:r>
            </a:p>
            <a:p>
              <a:pPr marL="177800" lvl="1" indent="-177800">
                <a:spcAft>
                  <a:spcPts val="600"/>
                </a:spcAft>
                <a:buClr>
                  <a:srgbClr val="4B4B4D"/>
                </a:buClr>
                <a:buFont typeface="Arial" panose="020B0604020202020204" pitchFamily="34" charset="0"/>
                <a:buChar char="•"/>
                <a:defRPr/>
              </a:pPr>
              <a:r>
                <a:rPr lang="de-DE" sz="1100" b="1" kern="0" dirty="0">
                  <a:solidFill>
                    <a:srgbClr val="4B4B4D"/>
                  </a:solidFill>
                </a:rPr>
                <a:t>Beziehe Stellung </a:t>
              </a:r>
              <a:r>
                <a:rPr lang="de-DE" sz="1100" kern="0" dirty="0">
                  <a:solidFill>
                    <a:srgbClr val="4B4B4D"/>
                  </a:solidFill>
                </a:rPr>
                <a:t>zu der Aussage: Nachhaltiger Konsum ist eine </a:t>
              </a:r>
              <a:br>
                <a:rPr lang="de-DE" sz="1100" kern="0" dirty="0">
                  <a:solidFill>
                    <a:srgbClr val="4B4B4D"/>
                  </a:solidFill>
                </a:rPr>
              </a:br>
              <a:r>
                <a:rPr lang="de-DE" sz="1100" kern="0" dirty="0">
                  <a:solidFill>
                    <a:srgbClr val="4B4B4D"/>
                  </a:solidFill>
                </a:rPr>
                <a:t>Gemeinschaftsaufgabe / gesamtgesellschaftliche Aufgabe.</a:t>
              </a:r>
            </a:p>
          </p:txBody>
        </p:sp>
      </p:grpSp>
      <p:grpSp>
        <p:nvGrpSpPr>
          <p:cNvPr id="3" name="Gruppieren 2">
            <a:extLst>
              <a:ext uri="{FF2B5EF4-FFF2-40B4-BE49-F238E27FC236}">
                <a16:creationId xmlns:a16="http://schemas.microsoft.com/office/drawing/2014/main" id="{4A82F800-F81A-4863-AB58-5DA050D3C96E}"/>
              </a:ext>
            </a:extLst>
          </p:cNvPr>
          <p:cNvGrpSpPr/>
          <p:nvPr/>
        </p:nvGrpSpPr>
        <p:grpSpPr>
          <a:xfrm>
            <a:off x="5460070" y="7398917"/>
            <a:ext cx="977652" cy="2317611"/>
            <a:chOff x="5741044" y="7398917"/>
            <a:chExt cx="977652" cy="2317611"/>
          </a:xfrm>
        </p:grpSpPr>
        <p:pic>
          <p:nvPicPr>
            <p:cNvPr id="12" name="Grafik 11">
              <a:extLst>
                <a:ext uri="{FF2B5EF4-FFF2-40B4-BE49-F238E27FC236}">
                  <a16:creationId xmlns:a16="http://schemas.microsoft.com/office/drawing/2014/main" id="{13A1BF73-9D14-4D83-A554-02820E43A0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41044" y="7398917"/>
              <a:ext cx="977652" cy="2317611"/>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790741" y="7405013"/>
              <a:ext cx="343003" cy="343003"/>
            </a:xfrm>
            <a:prstGeom prst="rect">
              <a:avLst/>
            </a:prstGeom>
          </p:spPr>
        </p:pic>
      </p:grpSp>
      <p:sp>
        <p:nvSpPr>
          <p:cNvPr id="25" name="Google Shape;70;p8">
            <a:extLst>
              <a:ext uri="{FF2B5EF4-FFF2-40B4-BE49-F238E27FC236}">
                <a16:creationId xmlns:a16="http://schemas.microsoft.com/office/drawing/2014/main" id="{843A6F58-8035-46E4-9233-FE5F362C0C23}"/>
              </a:ext>
            </a:extLst>
          </p:cNvPr>
          <p:cNvSpPr/>
          <p:nvPr/>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Rechteck 17">
            <a:extLst>
              <a:ext uri="{FF2B5EF4-FFF2-40B4-BE49-F238E27FC236}">
                <a16:creationId xmlns:a16="http://schemas.microsoft.com/office/drawing/2014/main" id="{DD1932AF-D666-4F1D-879B-A4274B0A035B}"/>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de-DE" sz="1000" dirty="0">
                <a:solidFill>
                  <a:schemeClr val="tx1"/>
                </a:solidFill>
              </a:rPr>
              <a:t>1</a:t>
            </a:r>
            <a:r>
              <a:rPr lang="en-US" sz="1000" dirty="0">
                <a:solidFill>
                  <a:schemeClr val="tx1"/>
                </a:solidFill>
              </a:rPr>
              <a:t>4</a:t>
            </a:r>
          </a:p>
        </p:txBody>
      </p:sp>
    </p:spTree>
    <p:extLst>
      <p:ext uri="{BB962C8B-B14F-4D97-AF65-F5344CB8AC3E}">
        <p14:creationId xmlns:p14="http://schemas.microsoft.com/office/powerpoint/2010/main" val="2630243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26A8C8C-B11A-40B6-BEB4-74E91408957A}"/>
              </a:ext>
            </a:extLst>
          </p:cNvPr>
          <p:cNvSpPr>
            <a:spLocks noGrp="1"/>
          </p:cNvSpPr>
          <p:nvPr>
            <p:ph type="ctrTitle"/>
          </p:nvPr>
        </p:nvSpPr>
        <p:spPr/>
        <p:txBody>
          <a:bodyPr/>
          <a:lstStyle/>
          <a:p>
            <a:pPr algn="ctr"/>
            <a:r>
              <a:rPr lang="en-US" dirty="0"/>
              <a:t>Lö3 – </a:t>
            </a:r>
            <a:r>
              <a:rPr lang="en-US" dirty="0" err="1"/>
              <a:t>Einsparpotenzial</a:t>
            </a:r>
            <a:r>
              <a:rPr lang="en-US" dirty="0"/>
              <a:t> Klaus</a:t>
            </a:r>
          </a:p>
        </p:txBody>
      </p:sp>
      <p:sp>
        <p:nvSpPr>
          <p:cNvPr id="5" name="Untertitel 4">
            <a:extLst>
              <a:ext uri="{FF2B5EF4-FFF2-40B4-BE49-F238E27FC236}">
                <a16:creationId xmlns:a16="http://schemas.microsoft.com/office/drawing/2014/main" id="{B021E3F6-F99E-4F29-8547-60E2C3FE31BE}"/>
              </a:ext>
            </a:extLst>
          </p:cNvPr>
          <p:cNvSpPr>
            <a:spLocks noGrp="1"/>
          </p:cNvSpPr>
          <p:nvPr>
            <p:ph type="subTitle" idx="1"/>
          </p:nvPr>
        </p:nvSpPr>
        <p:spPr/>
        <p:txBody>
          <a:bodyPr/>
          <a:lstStyle/>
          <a:p>
            <a:pPr marL="0" lvl="1" indent="0" defTabSz="457200">
              <a:lnSpc>
                <a:spcPct val="100000"/>
              </a:lnSpc>
              <a:spcBef>
                <a:spcPts val="0"/>
              </a:spcBef>
              <a:spcAft>
                <a:spcPts val="600"/>
              </a:spcAft>
              <a:buNone/>
              <a:defRPr/>
            </a:pPr>
            <a:r>
              <a:rPr lang="de-DE" sz="1200" b="1" kern="0" dirty="0">
                <a:solidFill>
                  <a:schemeClr val="accent2"/>
                </a:solidFill>
              </a:rPr>
              <a:t>Einsparpotenziale Klaus (4 bis 5 Tonnen CO</a:t>
            </a:r>
            <a:r>
              <a:rPr lang="de-DE" sz="1200" b="1" kern="0" baseline="-25000" dirty="0">
                <a:solidFill>
                  <a:schemeClr val="accent2"/>
                </a:solidFill>
              </a:rPr>
              <a:t>2</a:t>
            </a:r>
            <a:r>
              <a:rPr lang="de-DE" sz="1200" b="1" kern="0" dirty="0">
                <a:solidFill>
                  <a:schemeClr val="accent2"/>
                </a:solidFill>
              </a:rPr>
              <a:t>)</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Umstellung auf Ökostrom: minus 0,63 Tonnen CO</a:t>
            </a:r>
            <a:r>
              <a:rPr lang="de-DE" sz="1100" kern="0" baseline="-25000" dirty="0">
                <a:solidFill>
                  <a:srgbClr val="4B4B4D"/>
                </a:solidFill>
              </a:rPr>
              <a:t>2</a:t>
            </a:r>
            <a:r>
              <a:rPr lang="de-DE" sz="1100" kern="0" dirty="0">
                <a:solidFill>
                  <a:srgbClr val="4B4B4D"/>
                </a:solidFill>
              </a:rPr>
              <a:t>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Flugverzicht: minus 3,22 Tonnen CO</a:t>
            </a:r>
            <a:r>
              <a:rPr lang="de-DE" sz="1100" kern="0" baseline="-25000" dirty="0">
                <a:solidFill>
                  <a:srgbClr val="4B4B4D"/>
                </a:solidFill>
              </a:rPr>
              <a:t>2</a:t>
            </a:r>
            <a:r>
              <a:rPr lang="de-DE" sz="1100" kern="0" dirty="0">
                <a:solidFill>
                  <a:srgbClr val="4B4B4D"/>
                </a:solidFill>
              </a:rPr>
              <a:t>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Senkung der Konsumausgaben: mind. minus 1 Tonne CO</a:t>
            </a:r>
            <a:r>
              <a:rPr lang="de-DE" sz="1100" kern="0" baseline="-25000" dirty="0">
                <a:solidFill>
                  <a:srgbClr val="4B4B4D"/>
                </a:solidFill>
              </a:rPr>
              <a:t>2</a:t>
            </a:r>
            <a:r>
              <a:rPr lang="de-DE" sz="1100" kern="0" dirty="0">
                <a:solidFill>
                  <a:srgbClr val="4B4B4D"/>
                </a:solidFill>
              </a:rPr>
              <a:t> möglich</a:t>
            </a:r>
          </a:p>
          <a:p>
            <a:pPr marL="0" lvl="1" indent="0" defTabSz="914400">
              <a:lnSpc>
                <a:spcPct val="100000"/>
              </a:lnSpc>
              <a:spcBef>
                <a:spcPts val="0"/>
              </a:spcBef>
              <a:spcAft>
                <a:spcPts val="600"/>
              </a:spcAft>
              <a:buClr>
                <a:srgbClr val="4B4B4D"/>
              </a:buClr>
              <a:buSzPct val="100000"/>
              <a:buNone/>
              <a:defRPr/>
            </a:pPr>
            <a:r>
              <a:rPr lang="de-DE" sz="1100" kern="0" dirty="0">
                <a:solidFill>
                  <a:srgbClr val="4B4B4D"/>
                </a:solidFill>
              </a:rPr>
              <a:t>Weitere Variablen: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Umstellung auf erneuerbare Energien Heizung: minus 0,1 Tonne CO</a:t>
            </a:r>
            <a:r>
              <a:rPr lang="de-DE" sz="1100" kern="0" baseline="-25000" dirty="0">
                <a:solidFill>
                  <a:srgbClr val="4B4B4D"/>
                </a:solidFill>
              </a:rPr>
              <a:t>2</a:t>
            </a:r>
            <a:r>
              <a:rPr lang="de-DE" sz="1100" kern="0" dirty="0">
                <a:solidFill>
                  <a:srgbClr val="4B4B4D"/>
                </a:solidFill>
              </a:rPr>
              <a:t>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Senkung des Heizverbrauchs: minus 0,65 Tonnen CO</a:t>
            </a:r>
            <a:r>
              <a:rPr lang="de-DE" sz="1100" kern="0" baseline="-25000" dirty="0">
                <a:solidFill>
                  <a:srgbClr val="4B4B4D"/>
                </a:solidFill>
              </a:rPr>
              <a:t>2</a:t>
            </a:r>
            <a:r>
              <a:rPr lang="de-DE" sz="1100" kern="0" dirty="0">
                <a:solidFill>
                  <a:srgbClr val="4B4B4D"/>
                </a:solidFill>
              </a:rPr>
              <a:t>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Mobilität: Fahrten reduzieren</a:t>
            </a:r>
            <a:br>
              <a:rPr lang="de-DE" sz="1100" kern="0" dirty="0">
                <a:solidFill>
                  <a:srgbClr val="4B4B4D"/>
                </a:solidFill>
              </a:rPr>
            </a:br>
            <a:endParaRPr lang="de-DE" sz="1100" kern="0" dirty="0">
              <a:solidFill>
                <a:srgbClr val="4B4B4D"/>
              </a:solidFill>
            </a:endParaRPr>
          </a:p>
          <a:p>
            <a:pPr marL="0" lvl="1" indent="0" defTabSz="914400">
              <a:lnSpc>
                <a:spcPct val="100000"/>
              </a:lnSpc>
              <a:spcBef>
                <a:spcPts val="0"/>
              </a:spcBef>
              <a:spcAft>
                <a:spcPts val="600"/>
              </a:spcAft>
              <a:buClr>
                <a:srgbClr val="4B4B4D"/>
              </a:buClr>
              <a:buSzPct val="100000"/>
              <a:buNone/>
              <a:defRPr/>
            </a:pPr>
            <a:r>
              <a:rPr lang="de-DE" sz="1100" b="1" kern="0" dirty="0">
                <a:solidFill>
                  <a:srgbClr val="4B4B4D"/>
                </a:solidFill>
              </a:rPr>
              <a:t>Möglichkeiten: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hohes Einkommen ermöglicht Klaus auf Ökostrom, E-Auto-Carsharing etc. umzusteigen.</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Hohe Konsumausgaben können gesenkt werden. Handlungsspielraum vorhanden. </a:t>
            </a:r>
          </a:p>
          <a:p>
            <a:pPr marL="0" lvl="1" indent="0" defTabSz="914400">
              <a:lnSpc>
                <a:spcPct val="100000"/>
              </a:lnSpc>
              <a:spcBef>
                <a:spcPts val="0"/>
              </a:spcBef>
              <a:spcAft>
                <a:spcPts val="600"/>
              </a:spcAft>
              <a:buClr>
                <a:srgbClr val="4B4B4D"/>
              </a:buClr>
              <a:buSzPct val="100000"/>
              <a:buNone/>
              <a:defRPr/>
            </a:pPr>
            <a:r>
              <a:rPr lang="de-DE" sz="1100" b="1" kern="0" dirty="0">
                <a:solidFill>
                  <a:srgbClr val="4B4B4D"/>
                </a:solidFill>
              </a:rPr>
              <a:t>Grenzen: </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Mietwohnung, Wärmepumpe kann nur vom Eigentümer eingesetzt werden</a:t>
            </a:r>
          </a:p>
          <a:p>
            <a:pPr marL="180975" lvl="1" indent="-180975" defTabSz="914400">
              <a:lnSpc>
                <a:spcPct val="100000"/>
              </a:lnSpc>
              <a:spcBef>
                <a:spcPts val="0"/>
              </a:spcBef>
              <a:spcAft>
                <a:spcPts val="600"/>
              </a:spcAft>
              <a:buClr>
                <a:srgbClr val="4B4B4D"/>
              </a:buClr>
              <a:buSzPct val="100000"/>
              <a:defRPr/>
            </a:pPr>
            <a:r>
              <a:rPr lang="de-DE" sz="1100" kern="0" dirty="0">
                <a:solidFill>
                  <a:srgbClr val="4B4B4D"/>
                </a:solidFill>
              </a:rPr>
              <a:t>Reduzierung der Konsumausgaben würden den Lebensstil ändern, dafür braucht es auch die persönliche Bereitschaft.</a:t>
            </a:r>
          </a:p>
          <a:p>
            <a:pPr marL="180975" lvl="1" indent="-180975" defTabSz="457200">
              <a:lnSpc>
                <a:spcPct val="100000"/>
              </a:lnSpc>
              <a:spcBef>
                <a:spcPts val="0"/>
              </a:spcBef>
              <a:spcAft>
                <a:spcPts val="600"/>
              </a:spcAft>
              <a:buClr>
                <a:srgbClr val="4B4B4D"/>
              </a:buClr>
              <a:buSzPct val="100000"/>
              <a:defRPr/>
            </a:pPr>
            <a:endParaRPr lang="de-DE" sz="1100" kern="0" dirty="0">
              <a:solidFill>
                <a:srgbClr val="4B4B4D"/>
              </a:solidFill>
            </a:endParaRPr>
          </a:p>
        </p:txBody>
      </p:sp>
      <p:pic>
        <p:nvPicPr>
          <p:cNvPr id="6" name="Grafik 5">
            <a:extLst>
              <a:ext uri="{FF2B5EF4-FFF2-40B4-BE49-F238E27FC236}">
                <a16:creationId xmlns:a16="http://schemas.microsoft.com/office/drawing/2014/main" id="{E321D5C8-C647-4F60-BF51-A7AFEBF300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298" y="4953000"/>
            <a:ext cx="3555404" cy="4491034"/>
          </a:xfrm>
          <a:prstGeom prst="rect">
            <a:avLst/>
          </a:prstGeom>
        </p:spPr>
      </p:pic>
      <p:sp>
        <p:nvSpPr>
          <p:cNvPr id="7" name="Rechteck 6">
            <a:extLst>
              <a:ext uri="{FF2B5EF4-FFF2-40B4-BE49-F238E27FC236}">
                <a16:creationId xmlns:a16="http://schemas.microsoft.com/office/drawing/2014/main" id="{ABA4CD0A-0554-4D08-A5D1-6CD01BCF903B}"/>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de-DE" sz="1000" dirty="0">
                <a:solidFill>
                  <a:schemeClr val="tx1"/>
                </a:solidFill>
              </a:rPr>
              <a:t>15</a:t>
            </a:r>
            <a:endParaRPr lang="en-US" sz="1000" dirty="0">
              <a:solidFill>
                <a:schemeClr val="tx1"/>
              </a:solidFill>
            </a:endParaRPr>
          </a:p>
        </p:txBody>
      </p:sp>
    </p:spTree>
    <p:extLst>
      <p:ext uri="{BB962C8B-B14F-4D97-AF65-F5344CB8AC3E}">
        <p14:creationId xmlns:p14="http://schemas.microsoft.com/office/powerpoint/2010/main" val="2382637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E1D18ED-00F0-4C4B-80BB-37644C7D5C65}"/>
              </a:ext>
            </a:extLst>
          </p:cNvPr>
          <p:cNvSpPr>
            <a:spLocks noGrp="1"/>
          </p:cNvSpPr>
          <p:nvPr>
            <p:ph type="ctrTitle"/>
          </p:nvPr>
        </p:nvSpPr>
        <p:spPr/>
        <p:txBody>
          <a:bodyPr/>
          <a:lstStyle/>
          <a:p>
            <a:pPr algn="ctr"/>
            <a:r>
              <a:rPr lang="de-DE" dirty="0"/>
              <a:t>Lö4 – Einsparpotenzial Maria</a:t>
            </a:r>
            <a:endParaRPr lang="en-US" dirty="0"/>
          </a:p>
        </p:txBody>
      </p:sp>
      <p:sp>
        <p:nvSpPr>
          <p:cNvPr id="5" name="Untertitel 4">
            <a:extLst>
              <a:ext uri="{FF2B5EF4-FFF2-40B4-BE49-F238E27FC236}">
                <a16:creationId xmlns:a16="http://schemas.microsoft.com/office/drawing/2014/main" id="{B11E678D-ACE5-488F-BCFA-AE3CA2766A9D}"/>
              </a:ext>
            </a:extLst>
          </p:cNvPr>
          <p:cNvSpPr>
            <a:spLocks noGrp="1"/>
          </p:cNvSpPr>
          <p:nvPr>
            <p:ph type="subTitle" idx="1"/>
          </p:nvPr>
        </p:nvSpPr>
        <p:spPr/>
        <p:txBody>
          <a:bodyPr/>
          <a:lstStyle/>
          <a:p>
            <a:pPr marL="0" lvl="1" indent="0" defTabSz="457200">
              <a:lnSpc>
                <a:spcPct val="100000"/>
              </a:lnSpc>
              <a:spcBef>
                <a:spcPts val="0"/>
              </a:spcBef>
              <a:spcAft>
                <a:spcPts val="600"/>
              </a:spcAft>
              <a:buNone/>
              <a:defRPr/>
            </a:pPr>
            <a:r>
              <a:rPr lang="de-DE" sz="1200" b="1" kern="0" dirty="0">
                <a:solidFill>
                  <a:schemeClr val="accent2"/>
                </a:solidFill>
              </a:rPr>
              <a:t>Einsparpotenziale Maria (ca. 2,6 Tonnen CO</a:t>
            </a:r>
            <a:r>
              <a:rPr lang="de-DE" sz="1200" b="1" kern="0" baseline="-25000" dirty="0">
                <a:solidFill>
                  <a:schemeClr val="accent2"/>
                </a:solidFill>
              </a:rPr>
              <a:t>2</a:t>
            </a:r>
            <a:r>
              <a:rPr lang="de-DE" sz="1200" b="1" kern="0" dirty="0">
                <a:solidFill>
                  <a:schemeClr val="accent2"/>
                </a:solidFill>
              </a:rPr>
              <a:t>)</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Umstellung auf Ökostrom: minus 0,45 Tonnen CO</a:t>
            </a:r>
            <a:r>
              <a:rPr lang="de-DE" sz="1100" kern="0" baseline="-25000" dirty="0">
                <a:solidFill>
                  <a:srgbClr val="4B4B4D"/>
                </a:solidFill>
              </a:rPr>
              <a:t>2</a:t>
            </a:r>
            <a:r>
              <a:rPr lang="de-DE" sz="1100" kern="0" dirty="0">
                <a:solidFill>
                  <a:srgbClr val="4B4B4D"/>
                </a:solidFill>
              </a:rPr>
              <a:t> </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Wärmepumpe mit EE sogar: minus 1,32 Tonnen CO</a:t>
            </a:r>
            <a:r>
              <a:rPr lang="de-DE" sz="1100" kern="0" baseline="-25000" dirty="0">
                <a:solidFill>
                  <a:srgbClr val="4B4B4D"/>
                </a:solidFill>
              </a:rPr>
              <a:t>2</a:t>
            </a:r>
            <a:r>
              <a:rPr lang="de-DE" sz="1100" kern="0" dirty="0">
                <a:solidFill>
                  <a:srgbClr val="4B4B4D"/>
                </a:solidFill>
              </a:rPr>
              <a:t> </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E-Auto: minus 0,4 Tonnen CO</a:t>
            </a:r>
            <a:r>
              <a:rPr lang="de-DE" sz="1100" kern="0" baseline="-25000" dirty="0">
                <a:solidFill>
                  <a:srgbClr val="4B4B4D"/>
                </a:solidFill>
              </a:rPr>
              <a:t>2</a:t>
            </a:r>
            <a:r>
              <a:rPr lang="de-DE" sz="1100" kern="0" dirty="0">
                <a:solidFill>
                  <a:srgbClr val="4B4B4D"/>
                </a:solidFill>
              </a:rPr>
              <a:t> </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Fleischverzicht: minus 0,51 Tonnen CO</a:t>
            </a:r>
            <a:r>
              <a:rPr lang="de-DE" sz="1100" kern="0" baseline="-25000" dirty="0">
                <a:solidFill>
                  <a:srgbClr val="4B4B4D"/>
                </a:solidFill>
              </a:rPr>
              <a:t>2</a:t>
            </a:r>
            <a:r>
              <a:rPr lang="de-DE" sz="1100" kern="0" dirty="0">
                <a:solidFill>
                  <a:srgbClr val="4B4B4D"/>
                </a:solidFill>
              </a:rPr>
              <a:t> </a:t>
            </a:r>
            <a:br>
              <a:rPr lang="de-DE" sz="1100" kern="0" dirty="0">
                <a:solidFill>
                  <a:srgbClr val="4B4B4D"/>
                </a:solidFill>
              </a:rPr>
            </a:br>
            <a:endParaRPr lang="de-DE" sz="1100" kern="0" dirty="0">
              <a:solidFill>
                <a:srgbClr val="4B4B4D"/>
              </a:solidFill>
            </a:endParaRPr>
          </a:p>
          <a:p>
            <a:pPr marL="0" lvl="1" indent="0">
              <a:lnSpc>
                <a:spcPct val="100000"/>
              </a:lnSpc>
              <a:spcBef>
                <a:spcPts val="0"/>
              </a:spcBef>
              <a:spcAft>
                <a:spcPts val="600"/>
              </a:spcAft>
              <a:buClr>
                <a:srgbClr val="4B4B4D"/>
              </a:buClr>
              <a:buSzPct val="100000"/>
              <a:buNone/>
              <a:defRPr/>
            </a:pPr>
            <a:r>
              <a:rPr lang="de-DE" sz="1100" b="1" kern="0" dirty="0">
                <a:solidFill>
                  <a:srgbClr val="4B4B4D"/>
                </a:solidFill>
              </a:rPr>
              <a:t>Möglichkeiten: </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Einsparpotenziale ohne die Klimalotterie wären relativ unrealistisch aufgrund des bereits geringen ökologischen Fußabdrucks und der wenig finanziellen Mittel. Fleischreduktion/</a:t>
            </a:r>
            <a:r>
              <a:rPr lang="de-DE" sz="1100" kern="0" dirty="0" err="1">
                <a:solidFill>
                  <a:srgbClr val="4B4B4D"/>
                </a:solidFill>
              </a:rPr>
              <a:t>verzicht</a:t>
            </a:r>
            <a:r>
              <a:rPr lang="de-DE" sz="1100" kern="0" dirty="0">
                <a:solidFill>
                  <a:srgbClr val="4B4B4D"/>
                </a:solidFill>
              </a:rPr>
              <a:t> wäre ein möglicher Ansatzpunkt ohne zusätzliche Ausgaben.</a:t>
            </a:r>
          </a:p>
          <a:p>
            <a:pPr marL="0" lvl="1">
              <a:lnSpc>
                <a:spcPct val="100000"/>
              </a:lnSpc>
              <a:spcBef>
                <a:spcPts val="0"/>
              </a:spcBef>
              <a:spcAft>
                <a:spcPts val="600"/>
              </a:spcAft>
              <a:buClr>
                <a:srgbClr val="4B4B4D"/>
              </a:buClr>
              <a:buSzPct val="100000"/>
              <a:defRPr/>
            </a:pPr>
            <a:r>
              <a:rPr lang="de-DE" sz="1100" kern="0" dirty="0">
                <a:solidFill>
                  <a:srgbClr val="4B4B4D"/>
                </a:solidFill>
              </a:rPr>
              <a:t>Lebensweise ist teilweise betroffen, </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ggf. Umstellung das E-Auto zu betanken</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Fleischverzicht bringt Alltagsveränderungen mit sich</a:t>
            </a:r>
          </a:p>
          <a:p>
            <a:pPr marL="180975" lvl="1" indent="-180975">
              <a:lnSpc>
                <a:spcPct val="100000"/>
              </a:lnSpc>
              <a:spcBef>
                <a:spcPts val="0"/>
              </a:spcBef>
              <a:spcAft>
                <a:spcPts val="600"/>
              </a:spcAft>
              <a:buClr>
                <a:srgbClr val="4B4B4D"/>
              </a:buClr>
              <a:buSzPct val="100000"/>
              <a:defRPr/>
            </a:pPr>
            <a:r>
              <a:rPr lang="de-DE" sz="1100" kern="0" dirty="0">
                <a:solidFill>
                  <a:srgbClr val="4B4B4D"/>
                </a:solidFill>
              </a:rPr>
              <a:t>Ökostrom und Wärmepumpe haben keinen Einfluss auf Alltagshandlungen</a:t>
            </a:r>
          </a:p>
          <a:p>
            <a:pPr marL="0" lvl="1" indent="0">
              <a:lnSpc>
                <a:spcPct val="100000"/>
              </a:lnSpc>
              <a:spcBef>
                <a:spcPts val="0"/>
              </a:spcBef>
              <a:spcAft>
                <a:spcPts val="600"/>
              </a:spcAft>
              <a:buClr>
                <a:srgbClr val="4B4B4D"/>
              </a:buClr>
              <a:buSzPct val="100000"/>
              <a:buNone/>
              <a:defRPr/>
            </a:pPr>
            <a:r>
              <a:rPr lang="de-DE" sz="1100" b="1" kern="0" dirty="0">
                <a:solidFill>
                  <a:srgbClr val="4B4B4D"/>
                </a:solidFill>
              </a:rPr>
              <a:t>Lebensgefühl: </a:t>
            </a:r>
            <a:r>
              <a:rPr lang="de-DE" sz="1100" kern="0" dirty="0">
                <a:solidFill>
                  <a:srgbClr val="4B4B4D"/>
                </a:solidFill>
              </a:rPr>
              <a:t>Einen ökologischeren Lebensstil praktizieren zu können, der sonst nicht erschwinglich gewesen wäre, könnte das Gefühl der gesellschaftlichen Teilhabe erhöhen. </a:t>
            </a:r>
            <a:br>
              <a:rPr lang="de-DE" sz="1100" kern="0" dirty="0">
                <a:solidFill>
                  <a:srgbClr val="4B4B4D"/>
                </a:solidFill>
              </a:rPr>
            </a:br>
            <a:endParaRPr lang="de-DE" sz="1100" kern="0" dirty="0">
              <a:solidFill>
                <a:srgbClr val="4B4B4D"/>
              </a:solidFill>
            </a:endParaRPr>
          </a:p>
          <a:p>
            <a:pPr marL="3679825" lvl="1" indent="-177800">
              <a:lnSpc>
                <a:spcPct val="100000"/>
              </a:lnSpc>
              <a:spcBef>
                <a:spcPts val="0"/>
              </a:spcBef>
              <a:spcAft>
                <a:spcPts val="600"/>
              </a:spcAft>
              <a:buClr>
                <a:srgbClr val="4B4B4D"/>
              </a:buClr>
              <a:buSzPct val="100000"/>
              <a:buNone/>
              <a:defRPr/>
            </a:pPr>
            <a:r>
              <a:rPr lang="de-DE" sz="1100" b="1" kern="0" dirty="0">
                <a:solidFill>
                  <a:srgbClr val="4B4B4D"/>
                </a:solidFill>
              </a:rPr>
              <a:t>Rolle von Förderprogrammen: </a:t>
            </a:r>
          </a:p>
          <a:p>
            <a:pPr marL="3679825" lvl="2" indent="-177800">
              <a:lnSpc>
                <a:spcPct val="100000"/>
              </a:lnSpc>
              <a:spcBef>
                <a:spcPts val="0"/>
              </a:spcBef>
              <a:spcAft>
                <a:spcPts val="600"/>
              </a:spcAft>
              <a:buClr>
                <a:srgbClr val="4B4B4D"/>
              </a:buClr>
              <a:buSzPct val="100000"/>
              <a:defRPr/>
            </a:pPr>
            <a:r>
              <a:rPr lang="de-DE" sz="1100" kern="0" dirty="0">
                <a:solidFill>
                  <a:srgbClr val="4B4B4D"/>
                </a:solidFill>
              </a:rPr>
              <a:t>Können soziale Teilhabe am ökologischen Umbau fördern und wichtige </a:t>
            </a:r>
            <a:br>
              <a:rPr lang="de-DE" sz="1100" kern="0" dirty="0">
                <a:solidFill>
                  <a:srgbClr val="4B4B4D"/>
                </a:solidFill>
              </a:rPr>
            </a:br>
            <a:r>
              <a:rPr lang="de-DE" sz="1100" kern="0" dirty="0">
                <a:solidFill>
                  <a:srgbClr val="4B4B4D"/>
                </a:solidFill>
              </a:rPr>
              <a:t>Stellschrauben sein </a:t>
            </a:r>
          </a:p>
          <a:p>
            <a:pPr marL="3679825" lvl="2" indent="-177800">
              <a:lnSpc>
                <a:spcPct val="100000"/>
              </a:lnSpc>
              <a:spcBef>
                <a:spcPts val="0"/>
              </a:spcBef>
              <a:spcAft>
                <a:spcPts val="600"/>
              </a:spcAft>
              <a:buClr>
                <a:srgbClr val="4B4B4D"/>
              </a:buClr>
              <a:buSzPct val="100000"/>
              <a:defRPr/>
            </a:pPr>
            <a:r>
              <a:rPr lang="de-DE" sz="1100" kern="0" dirty="0">
                <a:solidFill>
                  <a:srgbClr val="4B4B4D"/>
                </a:solidFill>
              </a:rPr>
              <a:t>Machen nachhaltige Lebensstile für eine breitere Bevölkerungsschicht zugänglich </a:t>
            </a:r>
          </a:p>
          <a:p>
            <a:pPr marL="3679825" lvl="2" indent="-177800">
              <a:lnSpc>
                <a:spcPct val="100000"/>
              </a:lnSpc>
              <a:spcBef>
                <a:spcPts val="0"/>
              </a:spcBef>
              <a:spcAft>
                <a:spcPts val="600"/>
              </a:spcAft>
              <a:buClr>
                <a:srgbClr val="4B4B4D"/>
              </a:buClr>
              <a:buSzPct val="100000"/>
              <a:defRPr/>
            </a:pPr>
            <a:r>
              <a:rPr lang="de-DE" sz="1100" kern="0" dirty="0">
                <a:solidFill>
                  <a:srgbClr val="4B4B4D"/>
                </a:solidFill>
              </a:rPr>
              <a:t>Förderprogramme sind allerdings auch kostenintensiv und fördern Individuen </a:t>
            </a:r>
          </a:p>
          <a:p>
            <a:pPr marL="3679825" lvl="2" indent="-177800">
              <a:lnSpc>
                <a:spcPct val="100000"/>
              </a:lnSpc>
              <a:spcBef>
                <a:spcPts val="0"/>
              </a:spcBef>
              <a:spcAft>
                <a:spcPts val="600"/>
              </a:spcAft>
              <a:buClr>
                <a:srgbClr val="4B4B4D"/>
              </a:buClr>
              <a:buSzPct val="100000"/>
              <a:defRPr/>
            </a:pPr>
            <a:r>
              <a:rPr lang="de-DE" sz="1100" kern="0" dirty="0">
                <a:solidFill>
                  <a:srgbClr val="4B4B4D"/>
                </a:solidFill>
              </a:rPr>
              <a:t>Ein zusätzlicher Hebel ist, die öffentliche Infrastruktur ökologisch zu gestalten (Fernwärme auf Erneuerbare Energien umzustellen etc.). Diese Änderung setzt keine individuelle Verhaltensänderung voraus und hat enorme Einsparpotenziale</a:t>
            </a:r>
          </a:p>
          <a:p>
            <a:pPr marL="180975" lvl="1" indent="-180975" defTabSz="457200">
              <a:lnSpc>
                <a:spcPct val="100000"/>
              </a:lnSpc>
              <a:spcBef>
                <a:spcPts val="0"/>
              </a:spcBef>
              <a:spcAft>
                <a:spcPts val="600"/>
              </a:spcAft>
              <a:buClr>
                <a:srgbClr val="4B4B4D"/>
              </a:buClr>
              <a:buSzPct val="100000"/>
              <a:defRPr/>
            </a:pPr>
            <a:endParaRPr lang="de-DE" sz="1100" kern="0" dirty="0">
              <a:solidFill>
                <a:srgbClr val="4B4B4D"/>
              </a:solidFill>
            </a:endParaRPr>
          </a:p>
        </p:txBody>
      </p:sp>
      <p:pic>
        <p:nvPicPr>
          <p:cNvPr id="6" name="Grafik 5">
            <a:extLst>
              <a:ext uri="{FF2B5EF4-FFF2-40B4-BE49-F238E27FC236}">
                <a16:creationId xmlns:a16="http://schemas.microsoft.com/office/drawing/2014/main" id="{03CF501B-0088-4CA5-AA25-50055649C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 y="4822862"/>
            <a:ext cx="3397624" cy="4244400"/>
          </a:xfrm>
          <a:prstGeom prst="rect">
            <a:avLst/>
          </a:prstGeom>
        </p:spPr>
      </p:pic>
      <p:sp>
        <p:nvSpPr>
          <p:cNvPr id="7" name="Rechteck 6">
            <a:extLst>
              <a:ext uri="{FF2B5EF4-FFF2-40B4-BE49-F238E27FC236}">
                <a16:creationId xmlns:a16="http://schemas.microsoft.com/office/drawing/2014/main" id="{DA32EBC0-CF20-4704-9D2B-22C0D18810FD}"/>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de-DE" sz="1000" dirty="0">
                <a:solidFill>
                  <a:schemeClr val="bg1"/>
                </a:solidFill>
              </a:rPr>
              <a:t>16</a:t>
            </a:r>
            <a:endParaRPr lang="en-US" sz="1000" dirty="0">
              <a:solidFill>
                <a:schemeClr val="bg1"/>
              </a:solidFill>
            </a:endParaRPr>
          </a:p>
        </p:txBody>
      </p:sp>
    </p:spTree>
    <p:extLst>
      <p:ext uri="{BB962C8B-B14F-4D97-AF65-F5344CB8AC3E}">
        <p14:creationId xmlns:p14="http://schemas.microsoft.com/office/powerpoint/2010/main" val="3790969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5E54415-F0F4-48A8-AF58-5B948DE32825}"/>
              </a:ext>
            </a:extLst>
          </p:cNvPr>
          <p:cNvSpPr>
            <a:spLocks noGrp="1"/>
          </p:cNvSpPr>
          <p:nvPr>
            <p:ph type="ctrTitle"/>
          </p:nvPr>
        </p:nvSpPr>
        <p:spPr/>
        <p:txBody>
          <a:bodyPr/>
          <a:lstStyle/>
          <a:p>
            <a:pPr algn="ctr"/>
            <a:r>
              <a:rPr lang="de-DE" dirty="0"/>
              <a:t>L4 – Reflexion &amp; Ergebnissicherung</a:t>
            </a:r>
            <a:endParaRPr lang="en-US" dirty="0"/>
          </a:p>
        </p:txBody>
      </p:sp>
      <p:sp>
        <p:nvSpPr>
          <p:cNvPr id="5" name="Untertitel 4">
            <a:extLst>
              <a:ext uri="{FF2B5EF4-FFF2-40B4-BE49-F238E27FC236}">
                <a16:creationId xmlns:a16="http://schemas.microsoft.com/office/drawing/2014/main" id="{A5DEBAF8-760C-41BD-AE1D-E8318A042AE2}"/>
              </a:ext>
            </a:extLst>
          </p:cNvPr>
          <p:cNvSpPr>
            <a:spLocks noGrp="1"/>
          </p:cNvSpPr>
          <p:nvPr>
            <p:ph type="subTitle" idx="1"/>
          </p:nvPr>
        </p:nvSpPr>
        <p:spPr/>
        <p:txBody>
          <a:bodyPr/>
          <a:lstStyle/>
          <a:p>
            <a:pPr marL="0" lvl="1" indent="0" defTabSz="457200">
              <a:lnSpc>
                <a:spcPct val="100000"/>
              </a:lnSpc>
              <a:spcBef>
                <a:spcPts val="0"/>
              </a:spcBef>
              <a:spcAft>
                <a:spcPts val="600"/>
              </a:spcAft>
              <a:buNone/>
              <a:defRPr/>
            </a:pPr>
            <a:r>
              <a:rPr lang="de-DE" sz="1200" b="1" kern="0" dirty="0">
                <a:solidFill>
                  <a:schemeClr val="accent2"/>
                </a:solidFill>
              </a:rPr>
              <a:t>Abschlussreflexion</a:t>
            </a:r>
            <a:endParaRPr lang="de-DE" sz="1100" b="1" kern="0" dirty="0">
              <a:solidFill>
                <a:schemeClr val="accent2"/>
              </a:solidFill>
            </a:endParaRPr>
          </a:p>
          <a:p>
            <a:pPr marL="171450" lvl="1" defTabSz="457200">
              <a:lnSpc>
                <a:spcPct val="100000"/>
              </a:lnSpc>
              <a:spcBef>
                <a:spcPts val="0"/>
              </a:spcBef>
              <a:spcAft>
                <a:spcPts val="600"/>
              </a:spcAft>
              <a:defRPr/>
            </a:pPr>
            <a:r>
              <a:rPr lang="de-DE" sz="1100" kern="0" dirty="0">
                <a:solidFill>
                  <a:srgbClr val="4B4B4D"/>
                </a:solidFill>
              </a:rPr>
              <a:t>Vergleicht die Einsparpotenziale von Klaus und Maria miteinander. </a:t>
            </a:r>
          </a:p>
          <a:p>
            <a:pPr marL="171450" lvl="1" defTabSz="457200">
              <a:lnSpc>
                <a:spcPct val="100000"/>
              </a:lnSpc>
              <a:spcBef>
                <a:spcPts val="0"/>
              </a:spcBef>
              <a:spcAft>
                <a:spcPts val="600"/>
              </a:spcAft>
              <a:defRPr/>
            </a:pPr>
            <a:r>
              <a:rPr lang="de-DE" sz="1100" kern="0" dirty="0">
                <a:solidFill>
                  <a:srgbClr val="4B4B4D"/>
                </a:solidFill>
              </a:rPr>
              <a:t>In welchen Bereichen haben Maria und Klaus allein keine Handlungsspielräume aufgrund anderer Barrieren? </a:t>
            </a:r>
          </a:p>
          <a:p>
            <a:pPr marL="514350" lvl="2" defTabSz="457200">
              <a:lnSpc>
                <a:spcPct val="100000"/>
              </a:lnSpc>
              <a:spcBef>
                <a:spcPts val="0"/>
              </a:spcBef>
              <a:spcAft>
                <a:spcPts val="600"/>
              </a:spcAft>
              <a:defRPr/>
            </a:pPr>
            <a:r>
              <a:rPr lang="de-DE" sz="1100" kern="0" dirty="0">
                <a:solidFill>
                  <a:srgbClr val="4B4B4D"/>
                </a:solidFill>
              </a:rPr>
              <a:t>Klaus: Wohnt zur Miete – Wärmepumpe nicht möglich</a:t>
            </a:r>
          </a:p>
          <a:p>
            <a:pPr marL="514350" lvl="2" defTabSz="457200">
              <a:lnSpc>
                <a:spcPct val="100000"/>
              </a:lnSpc>
              <a:spcBef>
                <a:spcPts val="0"/>
              </a:spcBef>
              <a:spcAft>
                <a:spcPts val="600"/>
              </a:spcAft>
              <a:defRPr/>
            </a:pPr>
            <a:r>
              <a:rPr lang="de-DE" sz="1100" kern="0" dirty="0">
                <a:solidFill>
                  <a:srgbClr val="4B4B4D"/>
                </a:solidFill>
              </a:rPr>
              <a:t>Klaus: Veränderung der Konsumgewohnheiten ist möglich, wäre mit Verzicht / Veränderungen verbunden</a:t>
            </a:r>
          </a:p>
          <a:p>
            <a:pPr marL="514350" lvl="2" defTabSz="457200">
              <a:lnSpc>
                <a:spcPct val="100000"/>
              </a:lnSpc>
              <a:spcBef>
                <a:spcPts val="0"/>
              </a:spcBef>
              <a:spcAft>
                <a:spcPts val="600"/>
              </a:spcAft>
              <a:defRPr/>
            </a:pPr>
            <a:r>
              <a:rPr lang="de-DE" sz="1100" kern="0" dirty="0">
                <a:solidFill>
                  <a:srgbClr val="4B4B4D"/>
                </a:solidFill>
              </a:rPr>
              <a:t>Maria: Einkommen als limitierender Faktor, viele Maßnahmen nicht finanzierbar (E-Auto, Dämmung)</a:t>
            </a:r>
          </a:p>
          <a:p>
            <a:pPr marL="514350" lvl="2" defTabSz="457200">
              <a:lnSpc>
                <a:spcPct val="100000"/>
              </a:lnSpc>
              <a:spcBef>
                <a:spcPts val="0"/>
              </a:spcBef>
              <a:spcAft>
                <a:spcPts val="600"/>
              </a:spcAft>
              <a:defRPr/>
            </a:pPr>
            <a:endParaRPr lang="de-DE" sz="1100" kern="0" dirty="0">
              <a:solidFill>
                <a:srgbClr val="4B4B4D"/>
              </a:solidFill>
            </a:endParaRPr>
          </a:p>
          <a:p>
            <a:pPr marL="171450" lvl="1" defTabSz="457200">
              <a:lnSpc>
                <a:spcPct val="100000"/>
              </a:lnSpc>
              <a:spcBef>
                <a:spcPts val="0"/>
              </a:spcBef>
              <a:spcAft>
                <a:spcPts val="600"/>
              </a:spcAft>
              <a:defRPr/>
            </a:pPr>
            <a:r>
              <a:rPr lang="de-DE" sz="1100" kern="0" dirty="0">
                <a:solidFill>
                  <a:srgbClr val="4B4B4D"/>
                </a:solidFill>
              </a:rPr>
              <a:t>Welche Rolle könnte die Politik spielen, um nachhaltige Lebensweisen zu ermöglichen? </a:t>
            </a:r>
          </a:p>
          <a:p>
            <a:pPr marL="514350" lvl="2" defTabSz="457200">
              <a:lnSpc>
                <a:spcPct val="100000"/>
              </a:lnSpc>
              <a:spcBef>
                <a:spcPts val="0"/>
              </a:spcBef>
              <a:spcAft>
                <a:spcPts val="600"/>
              </a:spcAft>
              <a:defRPr/>
            </a:pPr>
            <a:r>
              <a:rPr lang="de-DE" sz="1100" kern="0" dirty="0">
                <a:solidFill>
                  <a:srgbClr val="4B4B4D"/>
                </a:solidFill>
              </a:rPr>
              <a:t>Gezielte Förderung von Klimaschutzmaßnahmen für mittlere und untere Einkommen. Soziale Gerechtigkeit sicherstellen.</a:t>
            </a:r>
          </a:p>
          <a:p>
            <a:pPr marL="514350" lvl="2" defTabSz="457200">
              <a:lnSpc>
                <a:spcPct val="100000"/>
              </a:lnSpc>
              <a:spcBef>
                <a:spcPts val="0"/>
              </a:spcBef>
              <a:spcAft>
                <a:spcPts val="600"/>
              </a:spcAft>
              <a:defRPr/>
            </a:pPr>
            <a:r>
              <a:rPr lang="de-DE" sz="1100" kern="0" dirty="0">
                <a:solidFill>
                  <a:srgbClr val="4B4B4D"/>
                </a:solidFill>
              </a:rPr>
              <a:t>Förderung nachhaltiger Technologien</a:t>
            </a:r>
          </a:p>
          <a:p>
            <a:pPr marL="514350" lvl="2" defTabSz="457200">
              <a:lnSpc>
                <a:spcPct val="100000"/>
              </a:lnSpc>
              <a:spcBef>
                <a:spcPts val="0"/>
              </a:spcBef>
              <a:spcAft>
                <a:spcPts val="600"/>
              </a:spcAft>
              <a:defRPr/>
            </a:pPr>
            <a:r>
              <a:rPr lang="de-DE" sz="1100" kern="0" dirty="0">
                <a:solidFill>
                  <a:srgbClr val="4B4B4D"/>
                </a:solidFill>
              </a:rPr>
              <a:t>Ausbau von Infrastruktur (ÖPNV, Wärmenetze)</a:t>
            </a:r>
          </a:p>
          <a:p>
            <a:pPr marL="514350" lvl="2" defTabSz="457200">
              <a:lnSpc>
                <a:spcPct val="100000"/>
              </a:lnSpc>
              <a:spcBef>
                <a:spcPts val="0"/>
              </a:spcBef>
              <a:spcAft>
                <a:spcPts val="600"/>
              </a:spcAft>
              <a:defRPr/>
            </a:pPr>
            <a:r>
              <a:rPr lang="de-DE" sz="1100" kern="0" dirty="0">
                <a:solidFill>
                  <a:srgbClr val="4B4B4D"/>
                </a:solidFill>
              </a:rPr>
              <a:t>Förderung gemeinschaftlicher Lösungen: Car-Sharing, </a:t>
            </a:r>
            <a:r>
              <a:rPr lang="de-DE" sz="1100" kern="0" dirty="0" err="1">
                <a:solidFill>
                  <a:srgbClr val="4B4B4D"/>
                </a:solidFill>
              </a:rPr>
              <a:t>Repair</a:t>
            </a:r>
            <a:r>
              <a:rPr lang="de-DE" sz="1100" kern="0" dirty="0">
                <a:solidFill>
                  <a:srgbClr val="4B4B4D"/>
                </a:solidFill>
              </a:rPr>
              <a:t>-Cafés etc.</a:t>
            </a:r>
          </a:p>
          <a:p>
            <a:pPr marL="514350" lvl="2" defTabSz="457200">
              <a:lnSpc>
                <a:spcPct val="100000"/>
              </a:lnSpc>
              <a:spcBef>
                <a:spcPts val="0"/>
              </a:spcBef>
              <a:spcAft>
                <a:spcPts val="600"/>
              </a:spcAft>
              <a:defRPr/>
            </a:pPr>
            <a:r>
              <a:rPr lang="de-DE" sz="1100" kern="0" dirty="0">
                <a:solidFill>
                  <a:srgbClr val="4B4B4D"/>
                </a:solidFill>
              </a:rPr>
              <a:t>Steuerliche Anreize für nachhaltigen Konsum z.B. keine Mehrwertsteuer auf pflanzliche Produkte</a:t>
            </a:r>
          </a:p>
          <a:p>
            <a:pPr marL="514350" lvl="2" defTabSz="457200">
              <a:lnSpc>
                <a:spcPct val="100000"/>
              </a:lnSpc>
              <a:spcBef>
                <a:spcPts val="0"/>
              </a:spcBef>
              <a:spcAft>
                <a:spcPts val="600"/>
              </a:spcAft>
              <a:defRPr/>
            </a:pPr>
            <a:endParaRPr lang="de-DE" sz="1100" kern="0" dirty="0">
              <a:solidFill>
                <a:srgbClr val="4B4B4D"/>
              </a:solidFill>
            </a:endParaRPr>
          </a:p>
          <a:p>
            <a:pPr marL="0" lvl="1" indent="0" defTabSz="457200">
              <a:lnSpc>
                <a:spcPct val="100000"/>
              </a:lnSpc>
              <a:spcBef>
                <a:spcPts val="0"/>
              </a:spcBef>
              <a:spcAft>
                <a:spcPts val="600"/>
              </a:spcAft>
              <a:buNone/>
              <a:defRPr/>
            </a:pPr>
            <a:endParaRPr lang="de-DE" sz="1100" kern="0" dirty="0">
              <a:solidFill>
                <a:srgbClr val="4B4B4D"/>
              </a:solidFill>
            </a:endParaRPr>
          </a:p>
          <a:p>
            <a:pPr marL="0" lvl="1" indent="0" defTabSz="457200">
              <a:lnSpc>
                <a:spcPct val="100000"/>
              </a:lnSpc>
              <a:spcBef>
                <a:spcPts val="0"/>
              </a:spcBef>
              <a:spcAft>
                <a:spcPts val="600"/>
              </a:spcAft>
              <a:buNone/>
              <a:defRPr/>
            </a:pPr>
            <a:r>
              <a:rPr lang="de-DE" sz="1200" b="1" kern="0" dirty="0">
                <a:solidFill>
                  <a:schemeClr val="accent2"/>
                </a:solidFill>
              </a:rPr>
              <a:t>Ergebnissicherung</a:t>
            </a:r>
            <a:endParaRPr lang="de-DE" sz="1100" b="1" kern="0" dirty="0">
              <a:solidFill>
                <a:schemeClr val="accent2"/>
              </a:solidFill>
            </a:endParaRPr>
          </a:p>
          <a:p>
            <a:pPr marL="171450" lvl="1" defTabSz="457200">
              <a:lnSpc>
                <a:spcPct val="100000"/>
              </a:lnSpc>
              <a:spcBef>
                <a:spcPts val="0"/>
              </a:spcBef>
              <a:spcAft>
                <a:spcPts val="600"/>
              </a:spcAft>
              <a:defRPr/>
            </a:pPr>
            <a:r>
              <a:rPr lang="de-DE" sz="1100" kern="0" dirty="0">
                <a:solidFill>
                  <a:srgbClr val="4B4B4D"/>
                </a:solidFill>
              </a:rPr>
              <a:t>Die Identifizierung großer Hebel hilft, individuelle CO</a:t>
            </a:r>
            <a:r>
              <a:rPr lang="de-DE" sz="1100" kern="0" baseline="-25000" dirty="0">
                <a:solidFill>
                  <a:srgbClr val="4B4B4D"/>
                </a:solidFill>
              </a:rPr>
              <a:t>2</a:t>
            </a:r>
            <a:r>
              <a:rPr lang="de-DE" sz="1100" kern="0" dirty="0">
                <a:solidFill>
                  <a:srgbClr val="4B4B4D"/>
                </a:solidFill>
              </a:rPr>
              <a:t>-Emissionen deutlich zu senken (Mobilität, Ernährung, Wohnfläche und Dämmstandard).</a:t>
            </a:r>
          </a:p>
          <a:p>
            <a:pPr marL="171450" lvl="1" defTabSz="457200">
              <a:lnSpc>
                <a:spcPct val="100000"/>
              </a:lnSpc>
              <a:spcBef>
                <a:spcPts val="0"/>
              </a:spcBef>
              <a:spcAft>
                <a:spcPts val="600"/>
              </a:spcAft>
              <a:defRPr/>
            </a:pPr>
            <a:r>
              <a:rPr lang="de-DE" sz="1100" kern="0" dirty="0">
                <a:solidFill>
                  <a:srgbClr val="4B4B4D"/>
                </a:solidFill>
              </a:rPr>
              <a:t>Viele Klimaschutzmaßnahmen sind mit hohen finanziellen Investitionen verbunden. Für Menschen, die über dieses Geld nicht verfügen, sind Förderprogramme wichtig.</a:t>
            </a:r>
          </a:p>
          <a:p>
            <a:pPr marL="171450" lvl="1" defTabSz="457200">
              <a:lnSpc>
                <a:spcPct val="100000"/>
              </a:lnSpc>
              <a:spcBef>
                <a:spcPts val="0"/>
              </a:spcBef>
              <a:spcAft>
                <a:spcPts val="600"/>
              </a:spcAft>
              <a:defRPr/>
            </a:pPr>
            <a:r>
              <a:rPr lang="de-DE" sz="1100" kern="0" dirty="0">
                <a:solidFill>
                  <a:srgbClr val="4B4B4D"/>
                </a:solidFill>
              </a:rPr>
              <a:t>Förderprogramme müssen von der Politik auf den Weg gebracht werden (Vgl. Gebäudeenergie-gesetz).</a:t>
            </a:r>
          </a:p>
          <a:p>
            <a:pPr marL="171450" lvl="1" defTabSz="457200">
              <a:lnSpc>
                <a:spcPct val="100000"/>
              </a:lnSpc>
              <a:spcBef>
                <a:spcPts val="0"/>
              </a:spcBef>
              <a:spcAft>
                <a:spcPts val="600"/>
              </a:spcAft>
              <a:defRPr/>
            </a:pPr>
            <a:r>
              <a:rPr lang="de-DE" sz="1100" kern="0" dirty="0">
                <a:solidFill>
                  <a:srgbClr val="4B4B4D"/>
                </a:solidFill>
              </a:rPr>
              <a:t>Die Politik unterstützt aber auch Menschen, wenn die öffentliche Infrastruktur ökologisch um- und ausgebaut wird: Ausbau des ÖPNV, gedämmter Wohnraum, Umstellung auf erneuerbare Energieträger in der kommunalen Wärmeversorgung, Förderung pflanzenbasierter Ernährung in Kantinen und Mensen.</a:t>
            </a:r>
          </a:p>
          <a:p>
            <a:pPr marL="171450" lvl="1" defTabSz="457200">
              <a:lnSpc>
                <a:spcPct val="100000"/>
              </a:lnSpc>
              <a:spcBef>
                <a:spcPts val="0"/>
              </a:spcBef>
              <a:spcAft>
                <a:spcPts val="600"/>
              </a:spcAft>
              <a:defRPr/>
            </a:pPr>
            <a:endParaRPr lang="de-DE" sz="1100" kern="0" dirty="0">
              <a:solidFill>
                <a:srgbClr val="4B4B4D"/>
              </a:solidFill>
            </a:endParaRPr>
          </a:p>
          <a:p>
            <a:pPr marL="171450" lvl="1" defTabSz="457200">
              <a:lnSpc>
                <a:spcPct val="100000"/>
              </a:lnSpc>
              <a:spcBef>
                <a:spcPts val="0"/>
              </a:spcBef>
              <a:spcAft>
                <a:spcPts val="600"/>
              </a:spcAft>
              <a:defRPr/>
            </a:pPr>
            <a:endParaRPr lang="de-DE" sz="1100" kern="0" dirty="0">
              <a:solidFill>
                <a:srgbClr val="4B4B4D"/>
              </a:solidFill>
            </a:endParaRPr>
          </a:p>
          <a:p>
            <a:pPr marL="0" lvl="1" indent="0" defTabSz="457200">
              <a:lnSpc>
                <a:spcPct val="100000"/>
              </a:lnSpc>
              <a:spcBef>
                <a:spcPts val="0"/>
              </a:spcBef>
              <a:spcAft>
                <a:spcPts val="600"/>
              </a:spcAft>
              <a:buNone/>
              <a:defRPr/>
            </a:pPr>
            <a:endParaRPr lang="de-DE" sz="1100" b="1" kern="0" dirty="0">
              <a:solidFill>
                <a:srgbClr val="4B4B4D"/>
              </a:solidFill>
            </a:endParaRPr>
          </a:p>
        </p:txBody>
      </p:sp>
      <p:cxnSp>
        <p:nvCxnSpPr>
          <p:cNvPr id="9" name="Gerader Verbinder 8">
            <a:extLst>
              <a:ext uri="{FF2B5EF4-FFF2-40B4-BE49-F238E27FC236}">
                <a16:creationId xmlns:a16="http://schemas.microsoft.com/office/drawing/2014/main" id="{160F3D48-C121-4118-B284-EF5E562282D3}"/>
              </a:ext>
            </a:extLst>
          </p:cNvPr>
          <p:cNvCxnSpPr>
            <a:cxnSpLocks/>
          </p:cNvCxnSpPr>
          <p:nvPr/>
        </p:nvCxnSpPr>
        <p:spPr>
          <a:xfrm>
            <a:off x="335280" y="5186391"/>
            <a:ext cx="6187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hteck 5">
            <a:extLst>
              <a:ext uri="{FF2B5EF4-FFF2-40B4-BE49-F238E27FC236}">
                <a16:creationId xmlns:a16="http://schemas.microsoft.com/office/drawing/2014/main" id="{37EFDA58-92F3-401B-B45D-81AC0C00A613}"/>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b"/>
          <a:lstStyle/>
          <a:p>
            <a:pPr algn="r"/>
            <a:r>
              <a:rPr lang="de-DE" sz="1000" dirty="0">
                <a:solidFill>
                  <a:schemeClr val="tx1"/>
                </a:solidFill>
              </a:rPr>
              <a:t>17</a:t>
            </a:r>
            <a:endParaRPr lang="en-US" sz="1000" dirty="0">
              <a:solidFill>
                <a:schemeClr val="tx1"/>
              </a:solidFill>
            </a:endParaRPr>
          </a:p>
        </p:txBody>
      </p:sp>
    </p:spTree>
    <p:extLst>
      <p:ext uri="{BB962C8B-B14F-4D97-AF65-F5344CB8AC3E}">
        <p14:creationId xmlns:p14="http://schemas.microsoft.com/office/powerpoint/2010/main" val="51542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6EA0F46-C4CB-4470-988A-DD0A7D984650}"/>
              </a:ext>
            </a:extLst>
          </p:cNvPr>
          <p:cNvSpPr>
            <a:spLocks noGrp="1"/>
          </p:cNvSpPr>
          <p:nvPr>
            <p:ph type="ctrTitle"/>
          </p:nvPr>
        </p:nvSpPr>
        <p:spPr/>
        <p:txBody>
          <a:bodyPr/>
          <a:lstStyle/>
          <a:p>
            <a:pPr algn="ctr"/>
            <a:r>
              <a:rPr lang="de-DE" dirty="0"/>
              <a:t>Inhaltsverzeichnis</a:t>
            </a:r>
          </a:p>
        </p:txBody>
      </p:sp>
      <p:pic>
        <p:nvPicPr>
          <p:cNvPr id="6" name="Grafik 5">
            <a:extLst>
              <a:ext uri="{FF2B5EF4-FFF2-40B4-BE49-F238E27FC236}">
                <a16:creationId xmlns:a16="http://schemas.microsoft.com/office/drawing/2014/main" id="{BFB14F03-B6B3-44E8-9E89-D558BB233B90}"/>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6137624" y="421967"/>
            <a:ext cx="606416" cy="606416"/>
          </a:xfrm>
          <a:prstGeom prst="rect">
            <a:avLst/>
          </a:prstGeom>
        </p:spPr>
      </p:pic>
      <p:sp>
        <p:nvSpPr>
          <p:cNvPr id="7" name="Rechteck 6">
            <a:extLst>
              <a:ext uri="{FF2B5EF4-FFF2-40B4-BE49-F238E27FC236}">
                <a16:creationId xmlns:a16="http://schemas.microsoft.com/office/drawing/2014/main" id="{1E8AE4E8-00D1-465C-B116-77EE17668962}"/>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tx1"/>
                </a:solidFill>
              </a:rPr>
              <a:t>2</a:t>
            </a:r>
            <a:endParaRPr lang="en-US" sz="1000" dirty="0">
              <a:solidFill>
                <a:schemeClr val="tx1"/>
              </a:solidFill>
            </a:endParaRPr>
          </a:p>
        </p:txBody>
      </p:sp>
      <p:sp>
        <p:nvSpPr>
          <p:cNvPr id="11" name="Google Shape;287;p27">
            <a:extLst>
              <a:ext uri="{FF2B5EF4-FFF2-40B4-BE49-F238E27FC236}">
                <a16:creationId xmlns:a16="http://schemas.microsoft.com/office/drawing/2014/main" id="{9528E0A9-20DB-4CFE-821E-FC4444C3C937}"/>
              </a:ext>
            </a:extLst>
          </p:cNvPr>
          <p:cNvSpPr/>
          <p:nvPr/>
        </p:nvSpPr>
        <p:spPr>
          <a:xfrm>
            <a:off x="335280" y="1660379"/>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b="1" dirty="0">
                <a:solidFill>
                  <a:schemeClr val="bg1"/>
                </a:solidFill>
              </a:rPr>
              <a:t>1</a:t>
            </a:r>
            <a:endParaRPr sz="1600" b="1" dirty="0">
              <a:solidFill>
                <a:schemeClr val="bg1"/>
              </a:solidFill>
            </a:endParaRPr>
          </a:p>
        </p:txBody>
      </p:sp>
      <p:sp>
        <p:nvSpPr>
          <p:cNvPr id="12" name="Textplatzhalter 62">
            <a:extLst>
              <a:ext uri="{FF2B5EF4-FFF2-40B4-BE49-F238E27FC236}">
                <a16:creationId xmlns:a16="http://schemas.microsoft.com/office/drawing/2014/main" id="{C41295A6-9F11-4089-8EF8-0DBC600B8EB6}"/>
              </a:ext>
            </a:extLst>
          </p:cNvPr>
          <p:cNvSpPr txBox="1">
            <a:spLocks/>
          </p:cNvSpPr>
          <p:nvPr/>
        </p:nvSpPr>
        <p:spPr>
          <a:xfrm>
            <a:off x="791836" y="1660379"/>
            <a:ext cx="5730884"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561013" algn="r"/>
              </a:tabLst>
            </a:pPr>
            <a:r>
              <a:rPr lang="de-DE" sz="1600" b="1" dirty="0">
                <a:solidFill>
                  <a:schemeClr val="tx1"/>
                </a:solidFill>
                <a:latin typeface="+mj-lt"/>
              </a:rPr>
              <a:t>Informationen zum Modul 	</a:t>
            </a:r>
            <a:r>
              <a:rPr lang="de-DE" sz="1600" dirty="0">
                <a:solidFill>
                  <a:schemeClr val="tx1"/>
                </a:solidFill>
                <a:latin typeface="+mj-lt"/>
              </a:rPr>
              <a:t>Seite</a:t>
            </a:r>
            <a:r>
              <a:rPr lang="de-DE" sz="1600" b="1" dirty="0">
                <a:solidFill>
                  <a:schemeClr val="tx1"/>
                </a:solidFill>
                <a:latin typeface="+mj-lt"/>
              </a:rPr>
              <a:t> </a:t>
            </a:r>
            <a:r>
              <a:rPr lang="de-DE" sz="1600" dirty="0">
                <a:solidFill>
                  <a:schemeClr val="tx1"/>
                </a:solidFill>
                <a:latin typeface="+mj-lt"/>
              </a:rPr>
              <a:t>3</a:t>
            </a:r>
          </a:p>
        </p:txBody>
      </p:sp>
      <p:sp>
        <p:nvSpPr>
          <p:cNvPr id="14" name="Google Shape;287;p27">
            <a:extLst>
              <a:ext uri="{FF2B5EF4-FFF2-40B4-BE49-F238E27FC236}">
                <a16:creationId xmlns:a16="http://schemas.microsoft.com/office/drawing/2014/main" id="{23B5B4ED-1EC2-4B46-83AB-59791F776C92}"/>
              </a:ext>
            </a:extLst>
          </p:cNvPr>
          <p:cNvSpPr/>
          <p:nvPr/>
        </p:nvSpPr>
        <p:spPr>
          <a:xfrm>
            <a:off x="791836" y="2203481"/>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dirty="0">
                <a:solidFill>
                  <a:schemeClr val="bg1"/>
                </a:solidFill>
              </a:rPr>
              <a:t>1.1</a:t>
            </a:r>
            <a:endParaRPr sz="1600" dirty="0">
              <a:solidFill>
                <a:schemeClr val="bg1"/>
              </a:solidFill>
            </a:endParaRPr>
          </a:p>
        </p:txBody>
      </p:sp>
      <p:sp>
        <p:nvSpPr>
          <p:cNvPr id="15" name="Textplatzhalter 62">
            <a:extLst>
              <a:ext uri="{FF2B5EF4-FFF2-40B4-BE49-F238E27FC236}">
                <a16:creationId xmlns:a16="http://schemas.microsoft.com/office/drawing/2014/main" id="{E19A36B2-A910-48F8-8DF2-6E85ADB3ED09}"/>
              </a:ext>
            </a:extLst>
          </p:cNvPr>
          <p:cNvSpPr txBox="1">
            <a:spLocks/>
          </p:cNvSpPr>
          <p:nvPr/>
        </p:nvSpPr>
        <p:spPr>
          <a:xfrm>
            <a:off x="1248392" y="2203481"/>
            <a:ext cx="5274328"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110163" algn="r"/>
                <a:tab pos="5561013" algn="r"/>
              </a:tabLst>
            </a:pPr>
            <a:r>
              <a:rPr lang="de-DE" sz="1600" dirty="0">
                <a:solidFill>
                  <a:schemeClr val="tx1"/>
                </a:solidFill>
                <a:latin typeface="+mj-lt"/>
              </a:rPr>
              <a:t>Kurzbeschreibung &amp; Übersicht	Seite 3</a:t>
            </a:r>
          </a:p>
        </p:txBody>
      </p:sp>
      <p:sp>
        <p:nvSpPr>
          <p:cNvPr id="17" name="Google Shape;287;p27">
            <a:extLst>
              <a:ext uri="{FF2B5EF4-FFF2-40B4-BE49-F238E27FC236}">
                <a16:creationId xmlns:a16="http://schemas.microsoft.com/office/drawing/2014/main" id="{5C597B8C-B733-49F8-8CC1-5B649745D000}"/>
              </a:ext>
            </a:extLst>
          </p:cNvPr>
          <p:cNvSpPr/>
          <p:nvPr/>
        </p:nvSpPr>
        <p:spPr>
          <a:xfrm>
            <a:off x="791836" y="2746583"/>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dirty="0">
                <a:solidFill>
                  <a:schemeClr val="bg1"/>
                </a:solidFill>
              </a:rPr>
              <a:t>1.2</a:t>
            </a:r>
            <a:endParaRPr sz="1600" dirty="0">
              <a:solidFill>
                <a:schemeClr val="bg1"/>
              </a:solidFill>
            </a:endParaRPr>
          </a:p>
        </p:txBody>
      </p:sp>
      <p:sp>
        <p:nvSpPr>
          <p:cNvPr id="18" name="Textplatzhalter 62">
            <a:extLst>
              <a:ext uri="{FF2B5EF4-FFF2-40B4-BE49-F238E27FC236}">
                <a16:creationId xmlns:a16="http://schemas.microsoft.com/office/drawing/2014/main" id="{E91C2D8C-B783-414C-8F8D-789C986AA01F}"/>
              </a:ext>
            </a:extLst>
          </p:cNvPr>
          <p:cNvSpPr txBox="1">
            <a:spLocks/>
          </p:cNvSpPr>
          <p:nvPr/>
        </p:nvSpPr>
        <p:spPr>
          <a:xfrm>
            <a:off x="1248392" y="2746583"/>
            <a:ext cx="5274328"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110163" algn="r"/>
              </a:tabLst>
            </a:pPr>
            <a:r>
              <a:rPr lang="de-DE" sz="1600" dirty="0">
                <a:solidFill>
                  <a:schemeClr val="tx1"/>
                </a:solidFill>
                <a:latin typeface="+mj-lt"/>
              </a:rPr>
              <a:t>Lernziele und Kompetenzen	</a:t>
            </a:r>
            <a:r>
              <a:rPr lang="de-DE" sz="1600" dirty="0">
                <a:solidFill>
                  <a:schemeClr val="tx1"/>
                </a:solidFill>
              </a:rPr>
              <a:t> Seite </a:t>
            </a:r>
            <a:r>
              <a:rPr lang="de-DE" sz="1600" dirty="0">
                <a:solidFill>
                  <a:schemeClr val="tx1"/>
                </a:solidFill>
                <a:latin typeface="+mj-lt"/>
              </a:rPr>
              <a:t>3</a:t>
            </a:r>
          </a:p>
        </p:txBody>
      </p:sp>
      <p:sp>
        <p:nvSpPr>
          <p:cNvPr id="20" name="Google Shape;287;p27">
            <a:extLst>
              <a:ext uri="{FF2B5EF4-FFF2-40B4-BE49-F238E27FC236}">
                <a16:creationId xmlns:a16="http://schemas.microsoft.com/office/drawing/2014/main" id="{D8C458BA-410C-4DAD-86C8-456B962084C0}"/>
              </a:ext>
            </a:extLst>
          </p:cNvPr>
          <p:cNvSpPr/>
          <p:nvPr/>
        </p:nvSpPr>
        <p:spPr>
          <a:xfrm>
            <a:off x="791836" y="3289685"/>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dirty="0">
                <a:solidFill>
                  <a:schemeClr val="bg1"/>
                </a:solidFill>
              </a:rPr>
              <a:t>1.3</a:t>
            </a:r>
            <a:endParaRPr sz="1600" dirty="0">
              <a:solidFill>
                <a:schemeClr val="bg1"/>
              </a:solidFill>
            </a:endParaRPr>
          </a:p>
        </p:txBody>
      </p:sp>
      <p:sp>
        <p:nvSpPr>
          <p:cNvPr id="21" name="Textplatzhalter 62">
            <a:extLst>
              <a:ext uri="{FF2B5EF4-FFF2-40B4-BE49-F238E27FC236}">
                <a16:creationId xmlns:a16="http://schemas.microsoft.com/office/drawing/2014/main" id="{669E05BA-F789-46F6-82FC-418BB8909CD4}"/>
              </a:ext>
            </a:extLst>
          </p:cNvPr>
          <p:cNvSpPr txBox="1">
            <a:spLocks/>
          </p:cNvSpPr>
          <p:nvPr/>
        </p:nvSpPr>
        <p:spPr>
          <a:xfrm>
            <a:off x="1248392" y="3289685"/>
            <a:ext cx="5274328"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110163" algn="r"/>
              </a:tabLst>
            </a:pPr>
            <a:r>
              <a:rPr lang="de-DE" sz="1600" dirty="0">
                <a:solidFill>
                  <a:schemeClr val="tx1"/>
                </a:solidFill>
                <a:latin typeface="+mj-lt"/>
              </a:rPr>
              <a:t>Ablauf	</a:t>
            </a:r>
            <a:r>
              <a:rPr lang="de-DE" sz="1600" dirty="0">
                <a:solidFill>
                  <a:schemeClr val="tx1"/>
                </a:solidFill>
              </a:rPr>
              <a:t> Seite </a:t>
            </a:r>
            <a:r>
              <a:rPr lang="de-DE" sz="1600" dirty="0">
                <a:solidFill>
                  <a:schemeClr val="tx1"/>
                </a:solidFill>
                <a:latin typeface="+mj-lt"/>
              </a:rPr>
              <a:t>4</a:t>
            </a:r>
          </a:p>
        </p:txBody>
      </p:sp>
      <p:sp>
        <p:nvSpPr>
          <p:cNvPr id="23" name="Google Shape;287;p27">
            <a:extLst>
              <a:ext uri="{FF2B5EF4-FFF2-40B4-BE49-F238E27FC236}">
                <a16:creationId xmlns:a16="http://schemas.microsoft.com/office/drawing/2014/main" id="{1E874225-A778-4A0D-8C9C-320079CD3159}"/>
              </a:ext>
            </a:extLst>
          </p:cNvPr>
          <p:cNvSpPr/>
          <p:nvPr/>
        </p:nvSpPr>
        <p:spPr>
          <a:xfrm>
            <a:off x="791836" y="3832787"/>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dirty="0">
                <a:solidFill>
                  <a:schemeClr val="bg1"/>
                </a:solidFill>
              </a:rPr>
              <a:t>1.4</a:t>
            </a:r>
            <a:endParaRPr sz="1600" dirty="0">
              <a:solidFill>
                <a:schemeClr val="bg1"/>
              </a:solidFill>
            </a:endParaRPr>
          </a:p>
        </p:txBody>
      </p:sp>
      <p:sp>
        <p:nvSpPr>
          <p:cNvPr id="24" name="Textplatzhalter 62">
            <a:extLst>
              <a:ext uri="{FF2B5EF4-FFF2-40B4-BE49-F238E27FC236}">
                <a16:creationId xmlns:a16="http://schemas.microsoft.com/office/drawing/2014/main" id="{C64E5B36-278A-41D7-B6CD-83922A9F9A1E}"/>
              </a:ext>
            </a:extLst>
          </p:cNvPr>
          <p:cNvSpPr txBox="1">
            <a:spLocks/>
          </p:cNvSpPr>
          <p:nvPr/>
        </p:nvSpPr>
        <p:spPr>
          <a:xfrm>
            <a:off x="1248392" y="3832787"/>
            <a:ext cx="5274328"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110163" algn="r"/>
              </a:tabLst>
            </a:pPr>
            <a:r>
              <a:rPr lang="de-DE" sz="1600" dirty="0">
                <a:solidFill>
                  <a:schemeClr val="tx1"/>
                </a:solidFill>
                <a:latin typeface="+mj-lt"/>
              </a:rPr>
              <a:t>Materialübersicht	</a:t>
            </a:r>
            <a:r>
              <a:rPr lang="de-DE" sz="1600" dirty="0">
                <a:solidFill>
                  <a:schemeClr val="tx1"/>
                </a:solidFill>
              </a:rPr>
              <a:t> Seite </a:t>
            </a:r>
            <a:r>
              <a:rPr lang="de-DE" sz="1600" dirty="0">
                <a:solidFill>
                  <a:schemeClr val="tx1"/>
                </a:solidFill>
                <a:latin typeface="+mj-lt"/>
              </a:rPr>
              <a:t>5</a:t>
            </a:r>
          </a:p>
        </p:txBody>
      </p:sp>
      <p:sp>
        <p:nvSpPr>
          <p:cNvPr id="26" name="Google Shape;287;p27">
            <a:extLst>
              <a:ext uri="{FF2B5EF4-FFF2-40B4-BE49-F238E27FC236}">
                <a16:creationId xmlns:a16="http://schemas.microsoft.com/office/drawing/2014/main" id="{8024CBB9-B62B-41B8-BB2C-A56DB0A4A5CF}"/>
              </a:ext>
            </a:extLst>
          </p:cNvPr>
          <p:cNvSpPr/>
          <p:nvPr/>
        </p:nvSpPr>
        <p:spPr>
          <a:xfrm>
            <a:off x="335280" y="4375888"/>
            <a:ext cx="360000" cy="360000"/>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de-DE" sz="1600" b="1" dirty="0">
                <a:solidFill>
                  <a:schemeClr val="bg1"/>
                </a:solidFill>
              </a:rPr>
              <a:t>2</a:t>
            </a:r>
            <a:endParaRPr sz="1600" b="1" dirty="0">
              <a:solidFill>
                <a:schemeClr val="bg1"/>
              </a:solidFill>
            </a:endParaRPr>
          </a:p>
        </p:txBody>
      </p:sp>
      <p:sp>
        <p:nvSpPr>
          <p:cNvPr id="27" name="Textplatzhalter 62">
            <a:extLst>
              <a:ext uri="{FF2B5EF4-FFF2-40B4-BE49-F238E27FC236}">
                <a16:creationId xmlns:a16="http://schemas.microsoft.com/office/drawing/2014/main" id="{A9C81007-5058-4613-897A-9BCDA9E6F951}"/>
              </a:ext>
            </a:extLst>
          </p:cNvPr>
          <p:cNvSpPr txBox="1">
            <a:spLocks/>
          </p:cNvSpPr>
          <p:nvPr/>
        </p:nvSpPr>
        <p:spPr>
          <a:xfrm>
            <a:off x="791836" y="4375888"/>
            <a:ext cx="5730884" cy="342248"/>
          </a:xfrm>
          <a:prstGeom prst="rect">
            <a:avLst/>
          </a:prstGeom>
        </p:spPr>
        <p:txBody>
          <a:bodyPr lIns="0"/>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tabLst>
                <a:tab pos="5561013" algn="r"/>
              </a:tabLst>
            </a:pPr>
            <a:r>
              <a:rPr lang="de-DE" sz="1600" b="1" dirty="0">
                <a:solidFill>
                  <a:schemeClr val="tx1"/>
                </a:solidFill>
                <a:latin typeface="+mj-lt"/>
              </a:rPr>
              <a:t>Materialien	</a:t>
            </a:r>
            <a:r>
              <a:rPr lang="de-DE" sz="1600" dirty="0">
                <a:solidFill>
                  <a:schemeClr val="tx1"/>
                </a:solidFill>
              </a:rPr>
              <a:t> Seite </a:t>
            </a:r>
            <a:r>
              <a:rPr lang="de-DE" sz="1600" dirty="0">
                <a:solidFill>
                  <a:schemeClr val="tx1"/>
                </a:solidFill>
                <a:latin typeface="+mj-lt"/>
              </a:rPr>
              <a:t>6</a:t>
            </a:r>
          </a:p>
        </p:txBody>
      </p:sp>
    </p:spTree>
    <p:extLst>
      <p:ext uri="{BB962C8B-B14F-4D97-AF65-F5344CB8AC3E}">
        <p14:creationId xmlns:p14="http://schemas.microsoft.com/office/powerpoint/2010/main" val="86051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E72BC42-5FC1-43F0-BA63-CBBE1348E85F}"/>
              </a:ext>
            </a:extLst>
          </p:cNvPr>
          <p:cNvSpPr>
            <a:spLocks noGrp="1"/>
          </p:cNvSpPr>
          <p:nvPr>
            <p:ph type="ctrTitle"/>
          </p:nvPr>
        </p:nvSpPr>
        <p:spPr/>
        <p:txBody>
          <a:bodyPr/>
          <a:lstStyle/>
          <a:p>
            <a:pPr algn="ctr"/>
            <a:r>
              <a:rPr lang="de-DE" dirty="0"/>
              <a:t>Kurzbeschreibung</a:t>
            </a:r>
          </a:p>
        </p:txBody>
      </p:sp>
      <p:grpSp>
        <p:nvGrpSpPr>
          <p:cNvPr id="3" name="Gruppieren 2">
            <a:extLst>
              <a:ext uri="{FF2B5EF4-FFF2-40B4-BE49-F238E27FC236}">
                <a16:creationId xmlns:a16="http://schemas.microsoft.com/office/drawing/2014/main" id="{C98501F2-EEC0-4817-9811-6A4926AC45FA}"/>
              </a:ext>
            </a:extLst>
          </p:cNvPr>
          <p:cNvGrpSpPr/>
          <p:nvPr/>
        </p:nvGrpSpPr>
        <p:grpSpPr>
          <a:xfrm>
            <a:off x="430871" y="1110667"/>
            <a:ext cx="5990560" cy="2739304"/>
            <a:chOff x="335272" y="1206207"/>
            <a:chExt cx="6187439" cy="1277407"/>
          </a:xfrm>
        </p:grpSpPr>
        <p:sp>
          <p:nvSpPr>
            <p:cNvPr id="17" name="Freihandform: Form 16">
              <a:extLst>
                <a:ext uri="{FF2B5EF4-FFF2-40B4-BE49-F238E27FC236}">
                  <a16:creationId xmlns:a16="http://schemas.microsoft.com/office/drawing/2014/main" id="{EF2A6306-3781-4645-895A-020D7E1CE5D1}"/>
                </a:ext>
              </a:extLst>
            </p:cNvPr>
            <p:cNvSpPr/>
            <p:nvPr/>
          </p:nvSpPr>
          <p:spPr>
            <a:xfrm>
              <a:off x="335272" y="1206207"/>
              <a:ext cx="6187439" cy="1277407"/>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768775BC-6082-4CB1-9F82-A2812D81A7F8}"/>
                </a:ext>
              </a:extLst>
            </p:cNvPr>
            <p:cNvSpPr/>
            <p:nvPr/>
          </p:nvSpPr>
          <p:spPr>
            <a:xfrm>
              <a:off x="354947" y="1273162"/>
              <a:ext cx="6134109" cy="1162545"/>
            </a:xfrm>
            <a:prstGeom prst="rect">
              <a:avLst/>
            </a:prstGeom>
          </p:spPr>
          <p:txBody>
            <a:bodyPr wrap="square" anchor="ctr">
              <a:spAutoFit/>
            </a:bodyPr>
            <a:lstStyle/>
            <a:p>
              <a:r>
                <a:rPr lang="de-DE" sz="1200" b="1" dirty="0">
                  <a:solidFill>
                    <a:schemeClr val="accent2"/>
                  </a:solidFill>
                </a:rPr>
                <a:t>Leitfrage: Welche Alltagshandlungen und Lebensumstände haben einen </a:t>
              </a:r>
              <a:br>
                <a:rPr lang="de-DE" sz="1200" b="1" dirty="0">
                  <a:solidFill>
                    <a:schemeClr val="accent2"/>
                  </a:solidFill>
                </a:rPr>
              </a:br>
              <a:r>
                <a:rPr lang="de-DE" sz="1200" b="1" dirty="0">
                  <a:solidFill>
                    <a:schemeClr val="accent2"/>
                  </a:solidFill>
                </a:rPr>
                <a:t>maßgeblichen Einfluss auf den individuellen CO</a:t>
              </a:r>
              <a:r>
                <a:rPr lang="de-DE" sz="1200" b="1" baseline="-25000" dirty="0">
                  <a:solidFill>
                    <a:schemeClr val="accent2"/>
                  </a:solidFill>
                </a:rPr>
                <a:t>2</a:t>
              </a:r>
              <a:r>
                <a:rPr lang="de-DE" sz="1200" b="1" dirty="0">
                  <a:solidFill>
                    <a:schemeClr val="accent2"/>
                  </a:solidFill>
                </a:rPr>
                <a:t>-Fußabdruck?</a:t>
              </a:r>
            </a:p>
            <a:p>
              <a:endParaRPr lang="de-DE" sz="1100" dirty="0"/>
            </a:p>
            <a:p>
              <a:r>
                <a:rPr lang="de-DE" sz="1100" dirty="0"/>
                <a:t>Es gibt viele Tipps für einen nachhaltigen Lebensstil. Ihre Effektivität wird jedoch oft anders eingeschätzt, als es tatsächlich der Fall ist. </a:t>
              </a:r>
              <a:r>
                <a:rPr lang="de-DE" sz="1100" b="1" dirty="0"/>
                <a:t>In dem Bildungsmaterial lernen die Schüler*innen Alltagshandlungen und Lebensrealitäten kennen, die den Fußabdruck maßgeblich </a:t>
              </a:r>
            </a:p>
            <a:p>
              <a:r>
                <a:rPr lang="de-DE" sz="1100" b="1" dirty="0"/>
                <a:t>beeinflussen – die Big Points. </a:t>
              </a:r>
              <a:r>
                <a:rPr lang="de-DE" sz="1100" dirty="0"/>
                <a:t>Mithilfe des Online-CO</a:t>
              </a:r>
              <a:r>
                <a:rPr lang="de-DE" sz="1100" baseline="-25000" dirty="0"/>
                <a:t>2</a:t>
              </a:r>
              <a:r>
                <a:rPr lang="de-DE" sz="1100" dirty="0"/>
                <a:t>-Rechners werden die Fußabdrücke zweier fiktiver Personen berechnet und gegenübergestellt – mit überraschendem Ergebnis. Die Schüler*innen erfahren, dass das Einkommen ein oft unterschätzter Faktor ist. </a:t>
              </a:r>
            </a:p>
            <a:p>
              <a:br>
                <a:rPr lang="de-DE" sz="1100" dirty="0"/>
              </a:br>
              <a:r>
                <a:rPr lang="de-DE" sz="1100" b="1" dirty="0"/>
                <a:t>Im Anschluss entwickeln die Schüler*innen Maßnahmen, um den Fußabdruck zu </a:t>
              </a:r>
              <a:br>
                <a:rPr lang="de-DE" sz="1100" b="1" dirty="0"/>
              </a:br>
              <a:r>
                <a:rPr lang="de-DE" sz="1100" b="1" dirty="0"/>
                <a:t>reduzieren und diskutieren politische Steuerungsinstrumente. </a:t>
              </a:r>
              <a:r>
                <a:rPr lang="de-DE" sz="1100" dirty="0"/>
                <a:t>Mit diesem Wissen </a:t>
              </a:r>
              <a:br>
                <a:rPr lang="de-DE" sz="1100" dirty="0"/>
              </a:br>
              <a:r>
                <a:rPr lang="de-DE" sz="1100" dirty="0"/>
                <a:t>können die Schüler*innen eigene Handlungsansätze identifizieren, </a:t>
              </a:r>
              <a:br>
                <a:rPr lang="de-DE" sz="1100" dirty="0"/>
              </a:br>
              <a:r>
                <a:rPr lang="de-DE" sz="1100" dirty="0"/>
                <a:t>die zu einem nachhaltigen Lebensstil beitragen.</a:t>
              </a:r>
            </a:p>
          </p:txBody>
        </p:sp>
      </p:grpSp>
      <p:graphicFrame>
        <p:nvGraphicFramePr>
          <p:cNvPr id="34" name="Tabelle 33">
            <a:extLst>
              <a:ext uri="{FF2B5EF4-FFF2-40B4-BE49-F238E27FC236}">
                <a16:creationId xmlns:a16="http://schemas.microsoft.com/office/drawing/2014/main" id="{3CF622E7-1B95-4208-B64F-DCCE4B007700}"/>
              </a:ext>
            </a:extLst>
          </p:cNvPr>
          <p:cNvGraphicFramePr>
            <a:graphicFrameLocks noGrp="1"/>
          </p:cNvGraphicFramePr>
          <p:nvPr>
            <p:extLst>
              <p:ext uri="{D42A27DB-BD31-4B8C-83A1-F6EECF244321}">
                <p14:modId xmlns:p14="http://schemas.microsoft.com/office/powerpoint/2010/main" val="1446003257"/>
              </p:ext>
            </p:extLst>
          </p:nvPr>
        </p:nvGraphicFramePr>
        <p:xfrm>
          <a:off x="449920" y="3927999"/>
          <a:ext cx="5971510" cy="1878322"/>
        </p:xfrm>
        <a:graphic>
          <a:graphicData uri="http://schemas.openxmlformats.org/drawingml/2006/table">
            <a:tbl>
              <a:tblPr/>
              <a:tblGrid>
                <a:gridCol w="1059270">
                  <a:extLst>
                    <a:ext uri="{9D8B030D-6E8A-4147-A177-3AD203B41FA5}">
                      <a16:colId xmlns:a16="http://schemas.microsoft.com/office/drawing/2014/main" val="2469808579"/>
                    </a:ext>
                  </a:extLst>
                </a:gridCol>
                <a:gridCol w="4912240">
                  <a:extLst>
                    <a:ext uri="{9D8B030D-6E8A-4147-A177-3AD203B41FA5}">
                      <a16:colId xmlns:a16="http://schemas.microsoft.com/office/drawing/2014/main" val="863433551"/>
                    </a:ext>
                  </a:extLst>
                </a:gridCol>
              </a:tblGrid>
              <a:tr h="268167">
                <a:tc>
                  <a:txBody>
                    <a:bodyPr/>
                    <a:lstStyle/>
                    <a:p>
                      <a:pPr algn="l" rtl="0" fontAlgn="base">
                        <a:lnSpc>
                          <a:spcPct val="90000"/>
                        </a:lnSpc>
                      </a:pPr>
                      <a:r>
                        <a:rPr lang="de-DE" sz="1100" b="1" i="0" dirty="0">
                          <a:solidFill>
                            <a:srgbClr val="4B4B4D"/>
                          </a:solidFill>
                          <a:effectLst/>
                          <a:latin typeface="+mj-lt"/>
                        </a:rPr>
                        <a:t>Dauer</a:t>
                      </a:r>
                      <a:endParaRPr lang="de-DE" sz="1100" b="0" i="0" dirty="0">
                        <a:solidFill>
                          <a:srgbClr val="4B4B4D"/>
                        </a:solidFill>
                        <a:effectLst/>
                        <a:latin typeface="+mj-lt"/>
                      </a:endParaRP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0" i="0" dirty="0">
                          <a:solidFill>
                            <a:srgbClr val="4B4B4D"/>
                          </a:solidFill>
                          <a:effectLst/>
                          <a:latin typeface="+mj-lt"/>
                        </a:rPr>
                        <a:t>90 Minuten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325868614"/>
                  </a:ext>
                </a:extLst>
              </a:tr>
              <a:tr h="268167">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1" i="0" dirty="0">
                          <a:solidFill>
                            <a:srgbClr val="4B4B4D"/>
                          </a:solidFill>
                          <a:effectLst/>
                          <a:latin typeface="+mj-lt"/>
                        </a:rPr>
                        <a:t>Jahrgangsstufen </a:t>
                      </a:r>
                      <a:r>
                        <a:rPr lang="de-DE" sz="1100" b="0" i="0" dirty="0">
                          <a:solidFill>
                            <a:srgbClr val="4B4B4D"/>
                          </a:solidFill>
                          <a:effectLst/>
                          <a:latin typeface="+mj-lt"/>
                        </a:rPr>
                        <a: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0" i="0" dirty="0">
                          <a:solidFill>
                            <a:srgbClr val="4B4B4D"/>
                          </a:solidFill>
                          <a:effectLst/>
                          <a:latin typeface="+mj-lt"/>
                        </a:rPr>
                        <a:t>Klassenstufe 7-12</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359950543"/>
                  </a:ext>
                </a:extLst>
              </a:tr>
              <a:tr h="268167">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1" i="0" dirty="0">
                          <a:solidFill>
                            <a:srgbClr val="4B4B4D"/>
                          </a:solidFill>
                          <a:effectLst/>
                          <a:latin typeface="+mj-lt"/>
                        </a:rPr>
                        <a:t>Fächerbezug </a:t>
                      </a:r>
                      <a:r>
                        <a:rPr lang="de-DE" sz="1100" b="0" i="0" dirty="0">
                          <a:solidFill>
                            <a:srgbClr val="4B4B4D"/>
                          </a:solidFill>
                          <a:effectLst/>
                          <a:latin typeface="+mj-lt"/>
                        </a:rPr>
                        <a: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algn="l" rtl="0" fontAlgn="base">
                        <a:lnSpc>
                          <a:spcPct val="90000"/>
                        </a:lnSpc>
                      </a:pPr>
                      <a:r>
                        <a:rPr lang="de-DE" sz="1100" b="0" i="0" dirty="0">
                          <a:solidFill>
                            <a:srgbClr val="4B4B4D"/>
                          </a:solidFill>
                          <a:effectLst/>
                          <a:latin typeface="+mj-lt"/>
                        </a:rPr>
                        <a:t>Sozialkunde, Wirtschaft, Ethik, Hauswirtschaft, Biologie, Geografie, Politik</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69715580"/>
                  </a:ext>
                </a:extLst>
              </a:tr>
              <a:tr h="402827">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1" i="0" dirty="0">
                          <a:solidFill>
                            <a:srgbClr val="4B4B4D"/>
                          </a:solidFill>
                          <a:effectLst/>
                          <a:latin typeface="+mj-lt"/>
                        </a:rPr>
                        <a:t>Schlagworte </a:t>
                      </a:r>
                      <a:r>
                        <a:rPr lang="de-DE" sz="1100" b="0" i="0" dirty="0">
                          <a:solidFill>
                            <a:srgbClr val="4B4B4D"/>
                          </a:solidFill>
                          <a:effectLst/>
                          <a:latin typeface="+mj-lt"/>
                        </a:rPr>
                        <a: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algn="l" rtl="0" fontAlgn="base">
                        <a:lnSpc>
                          <a:spcPct val="90000"/>
                        </a:lnSpc>
                      </a:pPr>
                      <a:r>
                        <a:rPr lang="de-DE" sz="1100" b="0" i="0" dirty="0">
                          <a:solidFill>
                            <a:srgbClr val="4B4B4D"/>
                          </a:solidFill>
                          <a:effectLst/>
                          <a:latin typeface="+mj-lt"/>
                        </a:rPr>
                        <a:t>Fußabdruck, nachhaltiger Lebensstil, Konsumverhalten, verantwortliches Handeln, politische Steuerungsinstrumente, Fairness und Gerechtigkeit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623877003"/>
                  </a:ext>
                </a:extLst>
              </a:tr>
              <a:tr h="402827">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1" i="0" dirty="0">
                          <a:solidFill>
                            <a:srgbClr val="4B4B4D"/>
                          </a:solidFill>
                          <a:effectLst/>
                          <a:latin typeface="+mj-lt"/>
                        </a:rPr>
                        <a:t>Erforderliche Vorkenntnisse</a:t>
                      </a:r>
                      <a:r>
                        <a:rPr lang="de-DE" sz="1100" b="0" i="0" dirty="0">
                          <a:solidFill>
                            <a:srgbClr val="4B4B4D"/>
                          </a:solidFill>
                          <a:effectLst/>
                          <a:latin typeface="+mj-lt"/>
                        </a:rPr>
                        <a: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0" marR="0" lvl="0" indent="0" algn="l" defTabSz="1391900" rtl="0" eaLnBrk="1" fontAlgn="base" latinLnBrk="0" hangingPunct="1">
                        <a:lnSpc>
                          <a:spcPct val="90000"/>
                        </a:lnSpc>
                        <a:spcBef>
                          <a:spcPts val="0"/>
                        </a:spcBef>
                        <a:spcAft>
                          <a:spcPts val="0"/>
                        </a:spcAft>
                        <a:buClrTx/>
                        <a:buSzTx/>
                        <a:buFontTx/>
                        <a:buNone/>
                        <a:tabLst/>
                        <a:defRPr/>
                      </a:pPr>
                      <a:r>
                        <a:rPr lang="de-DE" sz="1100" b="0" i="0" dirty="0">
                          <a:solidFill>
                            <a:srgbClr val="4B4B4D"/>
                          </a:solidFill>
                          <a:effectLst/>
                          <a:latin typeface="+mj-lt"/>
                        </a:rPr>
                        <a:t>Schüler*innen* sind mit der Klimakrise vertraut und kennen den Einfluss von Treibhausgasen auf das Klima.</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152702881"/>
                  </a:ext>
                </a:extLst>
              </a:tr>
              <a:tr h="268167">
                <a:tc>
                  <a:txBody>
                    <a:bodyPr/>
                    <a:lstStyle/>
                    <a:p>
                      <a:pPr algn="l" rtl="0" fontAlgn="base">
                        <a:lnSpc>
                          <a:spcPct val="90000"/>
                        </a:lnSpc>
                      </a:pPr>
                      <a:r>
                        <a:rPr lang="de-DE" sz="1100" b="1" i="0" dirty="0">
                          <a:solidFill>
                            <a:srgbClr val="4B4B4D"/>
                          </a:solidFill>
                          <a:effectLst/>
                          <a:latin typeface="+mj-lt"/>
                        </a:rPr>
                        <a:t>Materialien</a:t>
                      </a:r>
                      <a:r>
                        <a:rPr lang="de-DE" sz="1100" b="0" i="0" dirty="0">
                          <a:solidFill>
                            <a:srgbClr val="4B4B4D"/>
                          </a:solidFill>
                          <a:effectLst/>
                          <a:latin typeface="+mj-lt"/>
                        </a:rPr>
                        <a:t> </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ase">
                        <a:lnSpc>
                          <a:spcPct val="90000"/>
                        </a:lnSpc>
                      </a:pPr>
                      <a:r>
                        <a:rPr lang="de-DE" sz="1100" b="0" i="0" dirty="0">
                          <a:solidFill>
                            <a:srgbClr val="4B4B4D"/>
                          </a:solidFill>
                          <a:effectLst/>
                          <a:latin typeface="+mj-lt"/>
                        </a:rPr>
                        <a:t>Arbeitsblätter, Endgerät mit Internetzugang</a:t>
                      </a:r>
                    </a:p>
                  </a:txBody>
                  <a:tcPr marL="0" marR="0" marT="36000" marB="36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728164884"/>
                  </a:ext>
                </a:extLst>
              </a:tr>
            </a:tbl>
          </a:graphicData>
        </a:graphic>
      </p:graphicFrame>
      <p:pic>
        <p:nvPicPr>
          <p:cNvPr id="51" name="Grafik 50">
            <a:extLst>
              <a:ext uri="{FF2B5EF4-FFF2-40B4-BE49-F238E27FC236}">
                <a16:creationId xmlns:a16="http://schemas.microsoft.com/office/drawing/2014/main" id="{BA3703F2-0BF0-4D74-A34D-31D5B7F5F55D}"/>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324140" y="2883078"/>
            <a:ext cx="901676" cy="901676"/>
          </a:xfrm>
          <a:prstGeom prst="rect">
            <a:avLst/>
          </a:prstGeom>
        </p:spPr>
      </p:pic>
      <p:sp>
        <p:nvSpPr>
          <p:cNvPr id="53" name="Titel 5">
            <a:extLst>
              <a:ext uri="{FF2B5EF4-FFF2-40B4-BE49-F238E27FC236}">
                <a16:creationId xmlns:a16="http://schemas.microsoft.com/office/drawing/2014/main" id="{8A0E73EA-0C3E-4DD8-AE64-01125A9FA09E}"/>
              </a:ext>
            </a:extLst>
          </p:cNvPr>
          <p:cNvSpPr txBox="1">
            <a:spLocks/>
          </p:cNvSpPr>
          <p:nvPr/>
        </p:nvSpPr>
        <p:spPr>
          <a:xfrm>
            <a:off x="335280" y="5849350"/>
            <a:ext cx="6187440" cy="425858"/>
          </a:xfrm>
          <a:prstGeom prst="rect">
            <a:avLst/>
          </a:prstGeom>
        </p:spPr>
        <p:txBody>
          <a:bodyPr vert="horz" lIns="0" tIns="0" rIns="0" bIns="0" rtlCol="0" anchor="ctr">
            <a:noAutofit/>
          </a:bodyPr>
          <a:lstStyle>
            <a:lvl1pPr algn="l" defTabSz="685800" rtl="0" eaLnBrk="1" latinLnBrk="0" hangingPunct="1">
              <a:lnSpc>
                <a:spcPct val="100000"/>
              </a:lnSpc>
              <a:spcBef>
                <a:spcPct val="0"/>
              </a:spcBef>
              <a:buNone/>
              <a:defRPr kumimoji="0" lang="en-US" sz="2800" b="1" i="0" u="none" strike="noStrike" kern="1200" cap="none" spc="0" normalizeH="0" baseline="0" noProof="0" dirty="0">
                <a:ln>
                  <a:noFill/>
                </a:ln>
                <a:solidFill>
                  <a:srgbClr val="4B4B4D"/>
                </a:solidFill>
                <a:effectLst/>
                <a:uLnTx/>
                <a:uFillTx/>
                <a:latin typeface="Calibri" panose="020F0502020204030204" pitchFamily="34" charset="0"/>
                <a:ea typeface="+mn-ea"/>
                <a:cs typeface="+mn-cs"/>
              </a:defRPr>
            </a:lvl1pPr>
          </a:lstStyle>
          <a:p>
            <a:pPr algn="ctr"/>
            <a:r>
              <a:rPr lang="de-DE" sz="2400" dirty="0"/>
              <a:t>Lernziele und Kompetenzen</a:t>
            </a:r>
          </a:p>
        </p:txBody>
      </p:sp>
      <p:sp>
        <p:nvSpPr>
          <p:cNvPr id="56" name="Textplatzhalter 17">
            <a:extLst>
              <a:ext uri="{FF2B5EF4-FFF2-40B4-BE49-F238E27FC236}">
                <a16:creationId xmlns:a16="http://schemas.microsoft.com/office/drawing/2014/main" id="{780F4973-02DE-4A68-A3A8-F0D603B6BD68}"/>
              </a:ext>
            </a:extLst>
          </p:cNvPr>
          <p:cNvSpPr txBox="1">
            <a:spLocks/>
          </p:cNvSpPr>
          <p:nvPr/>
        </p:nvSpPr>
        <p:spPr>
          <a:xfrm>
            <a:off x="430872" y="6418453"/>
            <a:ext cx="3411924" cy="2811783"/>
          </a:xfrm>
          <a:prstGeom prst="rect">
            <a:avLst/>
          </a:prstGeom>
          <a:ln>
            <a:noFill/>
          </a:ln>
        </p:spPr>
        <p:txBody>
          <a:bodyPr vert="horz" lIns="0" tIns="0" rIns="0" bIns="0" rtlCol="0">
            <a:noAutofit/>
          </a:bodyPr>
          <a:lstStyle>
            <a:defPPr>
              <a:defRPr lang="de-DE"/>
            </a:defPPr>
            <a:lvl1pPr indent="0" defTabSz="685754">
              <a:lnSpc>
                <a:spcPct val="90000"/>
              </a:lnSpc>
              <a:spcBef>
                <a:spcPts val="0"/>
              </a:spcBef>
              <a:spcAft>
                <a:spcPts val="600"/>
              </a:spcAft>
              <a:buFont typeface="Arial" pitchFamily="34" charset="0"/>
              <a:buNone/>
              <a:tabLst/>
              <a:defRPr kumimoji="0" lang="de-DE" sz="1200" b="1" i="0" u="none" strike="noStrike" cap="none" spc="0" normalizeH="0" baseline="0" noProof="0">
                <a:ln>
                  <a:noFill/>
                </a:ln>
                <a:solidFill>
                  <a:srgbClr val="4B4B4D"/>
                </a:solidFill>
                <a:effectLst/>
                <a:uLnTx/>
                <a:uFillTx/>
                <a:latin typeface="Calibri" panose="020F0502020204030204" pitchFamily="34" charset="0"/>
              </a:defRPr>
            </a:lvl1pPr>
            <a:lvl2pPr marL="0" indent="0" defTabSz="685754">
              <a:lnSpc>
                <a:spcPct val="120000"/>
              </a:lnSpc>
              <a:spcBef>
                <a:spcPts val="0"/>
              </a:spcBef>
              <a:buFontTx/>
              <a:buNone/>
              <a:defRPr kumimoji="0" lang="de-DE" sz="1050" b="0" i="0" u="none" strike="noStrike" cap="none" spc="0" normalizeH="0" baseline="0" noProof="0">
                <a:ln>
                  <a:noFill/>
                </a:ln>
                <a:effectLst/>
                <a:uLnTx/>
                <a:uFillTx/>
                <a:latin typeface="Calibri" panose="020F0502020204030204" pitchFamily="34" charset="0"/>
              </a:defRPr>
            </a:lvl2pPr>
            <a:lvl3pPr marL="121492" indent="-121492" defTabSz="685754">
              <a:lnSpc>
                <a:spcPct val="120000"/>
              </a:lnSpc>
              <a:spcBef>
                <a:spcPts val="0"/>
              </a:spcBef>
              <a:buClr>
                <a:schemeClr val="bg2"/>
              </a:buClr>
              <a:buSzPct val="110000"/>
              <a:buFont typeface="Arial" pitchFamily="34" charset="0"/>
              <a:buChar char="•"/>
              <a:defRPr kumimoji="0" lang="de-DE" sz="1050" b="0" i="0" u="none" strike="noStrike" cap="none" spc="0" normalizeH="0" baseline="0" noProof="0">
                <a:ln>
                  <a:noFill/>
                </a:ln>
                <a:effectLst/>
                <a:uLnTx/>
                <a:uFillTx/>
                <a:latin typeface="Calibri" panose="020F0502020204030204" pitchFamily="34" charset="0"/>
              </a:defRPr>
            </a:lvl3pPr>
            <a:lvl4pPr marL="242984" indent="-121492" defTabSz="685754">
              <a:lnSpc>
                <a:spcPct val="120000"/>
              </a:lnSpc>
              <a:spcBef>
                <a:spcPts val="0"/>
              </a:spcBef>
              <a:buClr>
                <a:srgbClr val="4B4B4D"/>
              </a:buClr>
              <a:buSzPct val="110000"/>
              <a:buFont typeface="Arial" pitchFamily="34" charset="0"/>
              <a:buChar char="•"/>
              <a:defRPr kumimoji="0" lang="de-DE" sz="1050" b="0" i="0" u="none" strike="noStrike" cap="none" spc="0" normalizeH="0" baseline="0" noProof="0">
                <a:ln>
                  <a:noFill/>
                </a:ln>
                <a:effectLst/>
                <a:uLnTx/>
                <a:uFillTx/>
                <a:latin typeface="Calibri" panose="020F0502020204030204" pitchFamily="34" charset="0"/>
              </a:defRPr>
            </a:lvl4pPr>
            <a:lvl5pPr marL="377975" indent="-134991" defTabSz="685754">
              <a:lnSpc>
                <a:spcPct val="120000"/>
              </a:lnSpc>
              <a:spcBef>
                <a:spcPts val="0"/>
              </a:spcBef>
              <a:buFont typeface="Symbol" panose="05050102010706020507" pitchFamily="18" charset="2"/>
              <a:buChar char="-"/>
              <a:defRPr kumimoji="0" lang="de-DE" sz="1050" b="0" i="0" u="none" strike="noStrike" cap="none" spc="0" normalizeH="0" baseline="0" noProof="0">
                <a:ln>
                  <a:noFill/>
                </a:ln>
                <a:effectLst/>
                <a:uLnTx/>
                <a:uFillTx/>
                <a:latin typeface="Calibri" panose="020F0502020204030204" pitchFamily="34" charset="0"/>
              </a:defRPr>
            </a:lvl5pPr>
            <a:lvl6pPr marL="1885824" indent="-171438" defTabSz="685754">
              <a:spcBef>
                <a:spcPct val="20000"/>
              </a:spcBef>
              <a:buFont typeface="Arial" pitchFamily="34" charset="0"/>
              <a:buChar char="•"/>
              <a:defRPr sz="1500"/>
            </a:lvl6pPr>
            <a:lvl7pPr marL="2228702" indent="-171438" defTabSz="685754">
              <a:spcBef>
                <a:spcPct val="20000"/>
              </a:spcBef>
              <a:buFont typeface="Arial" pitchFamily="34" charset="0"/>
              <a:buChar char="•"/>
              <a:defRPr sz="1500"/>
            </a:lvl7pPr>
            <a:lvl8pPr marL="2571578" indent="-171438" defTabSz="685754">
              <a:spcBef>
                <a:spcPct val="20000"/>
              </a:spcBef>
              <a:buFont typeface="Arial" pitchFamily="34" charset="0"/>
              <a:buChar char="•"/>
              <a:defRPr sz="1500"/>
            </a:lvl8pPr>
            <a:lvl9pPr marL="2914455" indent="-171438" defTabSz="685754">
              <a:spcBef>
                <a:spcPct val="20000"/>
              </a:spcBef>
              <a:buFont typeface="Arial" pitchFamily="34" charset="0"/>
              <a:buChar char="•"/>
              <a:defRPr sz="1500"/>
            </a:lvl9pPr>
          </a:lstStyle>
          <a:p>
            <a:r>
              <a:rPr lang="de-DE" sz="1100" dirty="0">
                <a:solidFill>
                  <a:schemeClr val="accent2"/>
                </a:solidFill>
              </a:rPr>
              <a:t>Erkennen / Analysekompetenz </a:t>
            </a:r>
          </a:p>
          <a:p>
            <a:r>
              <a:rPr lang="de-DE" sz="1100" b="0" dirty="0"/>
              <a:t>Die Schüler*innen lernen das Instrument des CO</a:t>
            </a:r>
            <a:r>
              <a:rPr lang="de-DE" sz="1100" b="0" baseline="-25000" dirty="0"/>
              <a:t>2</a:t>
            </a:r>
            <a:r>
              <a:rPr lang="de-DE" sz="1100" b="0" dirty="0"/>
              <a:t>-Fußabdrucks kennen und können diesen mit unterschiedlichen Lebensstilen und Konsumweisen in Verbindung bringen. </a:t>
            </a:r>
          </a:p>
          <a:p>
            <a:r>
              <a:rPr lang="de-DE" sz="1100" b="0" dirty="0"/>
              <a:t>Die Schüler*innen analysieren unterschiedliche Lebensstile und ihren Einfluss auf das Klima. </a:t>
            </a:r>
          </a:p>
          <a:p>
            <a:r>
              <a:rPr lang="de-DE" sz="1100" dirty="0">
                <a:solidFill>
                  <a:schemeClr val="accent2"/>
                </a:solidFill>
              </a:rPr>
              <a:t>Bewerten / Urteilskompetenz </a:t>
            </a:r>
          </a:p>
          <a:p>
            <a:r>
              <a:rPr lang="de-DE" sz="1100" b="0" dirty="0"/>
              <a:t>Die Schüler*innen können wenig wirksame Maßnahmen (Peanuts) erkennen und von wirkungsvollen Alltagshandlungen (Big Points) unterscheiden und kritisch bewerten.  </a:t>
            </a:r>
          </a:p>
          <a:p>
            <a:r>
              <a:rPr lang="de-DE" sz="1100" dirty="0">
                <a:solidFill>
                  <a:schemeClr val="accent2"/>
                </a:solidFill>
              </a:rPr>
              <a:t>Handlungskompetenz </a:t>
            </a:r>
          </a:p>
          <a:p>
            <a:r>
              <a:rPr lang="de-DE" sz="1100" b="0" dirty="0"/>
              <a:t>Die Schüler*innen kennen Handlungsansätze für ihren Alltag, den eigenen Fußabdruck und den anderer zu reduzieren und Maßnahmen in ihrem Umfeld umzusetzen. Sie fühlen sich selbstwirksamer gegenüber der Klimakrise. </a:t>
            </a:r>
          </a:p>
        </p:txBody>
      </p:sp>
      <p:pic>
        <p:nvPicPr>
          <p:cNvPr id="57" name="Picture 14" descr="Verband der deutschen Lack- und Druckfarbenindustrie e.V. | 17 Ziele für  Mensch, Umwelt und Unternehmen">
            <a:extLst>
              <a:ext uri="{FF2B5EF4-FFF2-40B4-BE49-F238E27FC236}">
                <a16:creationId xmlns:a16="http://schemas.microsoft.com/office/drawing/2014/main" id="{BA2F8FCB-A41C-4621-BCCF-A1C819B637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1186" y="7789045"/>
            <a:ext cx="748423" cy="748423"/>
          </a:xfrm>
          <a:prstGeom prst="rect">
            <a:avLst/>
          </a:prstGeom>
          <a:noFill/>
          <a:extLst>
            <a:ext uri="{909E8E84-426E-40DD-AFC4-6F175D3DCCD1}">
              <a14:hiddenFill xmlns:a14="http://schemas.microsoft.com/office/drawing/2010/main">
                <a:solidFill>
                  <a:srgbClr val="FFFFFF"/>
                </a:solidFill>
              </a14:hiddenFill>
            </a:ext>
          </a:extLst>
        </p:spPr>
      </p:pic>
      <p:sp>
        <p:nvSpPr>
          <p:cNvPr id="58" name="Textfeld 57">
            <a:extLst>
              <a:ext uri="{FF2B5EF4-FFF2-40B4-BE49-F238E27FC236}">
                <a16:creationId xmlns:a16="http://schemas.microsoft.com/office/drawing/2014/main" id="{72E2F5ED-5981-4AF8-8EEC-79860EDBE997}"/>
              </a:ext>
            </a:extLst>
          </p:cNvPr>
          <p:cNvSpPr txBox="1"/>
          <p:nvPr/>
        </p:nvSpPr>
        <p:spPr>
          <a:xfrm>
            <a:off x="4866905" y="7789045"/>
            <a:ext cx="1554525" cy="1264962"/>
          </a:xfrm>
          <a:prstGeom prst="rect">
            <a:avLst/>
          </a:prstGeom>
          <a:noFill/>
        </p:spPr>
        <p:txBody>
          <a:bodyPr wrap="square" tIns="0" rIns="0" rtlCol="0">
            <a:spAutoFit/>
          </a:bodyPr>
          <a:lstStyle/>
          <a:p>
            <a:pPr>
              <a:lnSpc>
                <a:spcPct val="90000"/>
              </a:lnSpc>
              <a:tabLst>
                <a:tab pos="656531" algn="l"/>
              </a:tabLst>
            </a:pPr>
            <a:r>
              <a:rPr lang="de-DE" sz="1100" b="1" dirty="0">
                <a:solidFill>
                  <a:srgbClr val="4B4B4D"/>
                </a:solidFill>
                <a:latin typeface="+mj-lt"/>
              </a:rPr>
              <a:t>Ziel 13 </a:t>
            </a:r>
          </a:p>
          <a:p>
            <a:pPr>
              <a:lnSpc>
                <a:spcPct val="90000"/>
              </a:lnSpc>
              <a:tabLst>
                <a:tab pos="656531" algn="l"/>
              </a:tabLst>
            </a:pPr>
            <a:r>
              <a:rPr lang="de-DE" sz="1100" dirty="0">
                <a:solidFill>
                  <a:srgbClr val="4B4B4D"/>
                </a:solidFill>
                <a:latin typeface="+mj-lt"/>
              </a:rPr>
              <a:t>Das Material unterstützt Schüler*innen dabei, wirkungsvolle Klimaschutzmaßnahmen kennenzulernen und diese in ihrem Umfeld umzusetzen.</a:t>
            </a:r>
          </a:p>
        </p:txBody>
      </p:sp>
      <p:pic>
        <p:nvPicPr>
          <p:cNvPr id="59" name="Picture 10" descr="Nachhaltigkeitsziel 12 - Sport">
            <a:extLst>
              <a:ext uri="{FF2B5EF4-FFF2-40B4-BE49-F238E27FC236}">
                <a16:creationId xmlns:a16="http://schemas.microsoft.com/office/drawing/2014/main" id="{E679A9EC-C546-4D98-937C-09216BCD21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1186" y="6418453"/>
            <a:ext cx="748423" cy="749213"/>
          </a:xfrm>
          <a:prstGeom prst="rect">
            <a:avLst/>
          </a:prstGeom>
          <a:noFill/>
          <a:extLst>
            <a:ext uri="{909E8E84-426E-40DD-AFC4-6F175D3DCCD1}">
              <a14:hiddenFill xmlns:a14="http://schemas.microsoft.com/office/drawing/2010/main">
                <a:solidFill>
                  <a:srgbClr val="FFFFFF"/>
                </a:solidFill>
              </a14:hiddenFill>
            </a:ext>
          </a:extLst>
        </p:spPr>
      </p:pic>
      <p:sp>
        <p:nvSpPr>
          <p:cNvPr id="60" name="Textfeld 59">
            <a:extLst>
              <a:ext uri="{FF2B5EF4-FFF2-40B4-BE49-F238E27FC236}">
                <a16:creationId xmlns:a16="http://schemas.microsoft.com/office/drawing/2014/main" id="{7E54B446-0385-489D-8A7E-5223213FC73D}"/>
              </a:ext>
            </a:extLst>
          </p:cNvPr>
          <p:cNvSpPr txBox="1"/>
          <p:nvPr/>
        </p:nvSpPr>
        <p:spPr>
          <a:xfrm>
            <a:off x="4866905" y="6418453"/>
            <a:ext cx="1554524" cy="1264962"/>
          </a:xfrm>
          <a:prstGeom prst="rect">
            <a:avLst/>
          </a:prstGeom>
          <a:noFill/>
        </p:spPr>
        <p:txBody>
          <a:bodyPr wrap="square" tIns="0" rIns="0" rtlCol="0">
            <a:spAutoFit/>
          </a:bodyPr>
          <a:lstStyle/>
          <a:p>
            <a:pPr>
              <a:lnSpc>
                <a:spcPct val="90000"/>
              </a:lnSpc>
              <a:tabLst>
                <a:tab pos="656531" algn="l"/>
              </a:tabLst>
            </a:pPr>
            <a:r>
              <a:rPr lang="de-DE" sz="1100" b="1" dirty="0">
                <a:solidFill>
                  <a:srgbClr val="4B4B4D"/>
                </a:solidFill>
                <a:latin typeface="+mj-lt"/>
              </a:rPr>
              <a:t>Ziel 12 </a:t>
            </a:r>
          </a:p>
          <a:p>
            <a:pPr>
              <a:lnSpc>
                <a:spcPct val="90000"/>
              </a:lnSpc>
              <a:tabLst>
                <a:tab pos="656531" algn="l"/>
              </a:tabLst>
            </a:pPr>
            <a:r>
              <a:rPr lang="de-DE" sz="1100" dirty="0">
                <a:solidFill>
                  <a:srgbClr val="4B4B4D"/>
                </a:solidFill>
                <a:latin typeface="+mj-lt"/>
              </a:rPr>
              <a:t>Schwerpunkt des Materials ist es, Handlungen und Bedürfnisfelder zu identifizieren, die einen hohen Einfluss auf den CO</a:t>
            </a:r>
            <a:r>
              <a:rPr lang="de-DE" sz="1100" baseline="-25000" dirty="0">
                <a:solidFill>
                  <a:srgbClr val="4B4B4D"/>
                </a:solidFill>
                <a:latin typeface="+mj-lt"/>
              </a:rPr>
              <a:t>2</a:t>
            </a:r>
            <a:r>
              <a:rPr lang="de-DE" sz="1100" dirty="0">
                <a:solidFill>
                  <a:srgbClr val="4B4B4D"/>
                </a:solidFill>
                <a:latin typeface="+mj-lt"/>
              </a:rPr>
              <a:t>-Fußabdruck haben.</a:t>
            </a:r>
          </a:p>
        </p:txBody>
      </p:sp>
      <p:sp>
        <p:nvSpPr>
          <p:cNvPr id="2" name="Rechteck 1">
            <a:extLst>
              <a:ext uri="{FF2B5EF4-FFF2-40B4-BE49-F238E27FC236}">
                <a16:creationId xmlns:a16="http://schemas.microsoft.com/office/drawing/2014/main" id="{085E83FB-377E-418C-A3FB-543B99E8E3F3}"/>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bg1"/>
                </a:solidFill>
              </a:rPr>
              <a:t>3</a:t>
            </a:r>
            <a:endParaRPr lang="en-US" sz="1000" dirty="0">
              <a:solidFill>
                <a:schemeClr val="bg1"/>
              </a:solidFill>
            </a:endParaRPr>
          </a:p>
        </p:txBody>
      </p:sp>
    </p:spTree>
    <p:extLst>
      <p:ext uri="{BB962C8B-B14F-4D97-AF65-F5344CB8AC3E}">
        <p14:creationId xmlns:p14="http://schemas.microsoft.com/office/powerpoint/2010/main" val="1288869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874112-C659-4868-B855-01F414964542}"/>
              </a:ext>
            </a:extLst>
          </p:cNvPr>
          <p:cNvSpPr>
            <a:spLocks noGrp="1"/>
          </p:cNvSpPr>
          <p:nvPr>
            <p:ph type="ctrTitle"/>
          </p:nvPr>
        </p:nvSpPr>
        <p:spPr/>
        <p:txBody>
          <a:bodyPr/>
          <a:lstStyle/>
          <a:p>
            <a:pPr algn="ctr"/>
            <a:r>
              <a:rPr lang="de-DE" dirty="0"/>
              <a:t>Ablauf</a:t>
            </a:r>
          </a:p>
        </p:txBody>
      </p:sp>
      <p:graphicFrame>
        <p:nvGraphicFramePr>
          <p:cNvPr id="6" name="Tabelle 5">
            <a:extLst>
              <a:ext uri="{FF2B5EF4-FFF2-40B4-BE49-F238E27FC236}">
                <a16:creationId xmlns:a16="http://schemas.microsoft.com/office/drawing/2014/main" id="{C630109A-1B4F-4B58-B282-2525D5ECD582}"/>
              </a:ext>
            </a:extLst>
          </p:cNvPr>
          <p:cNvGraphicFramePr>
            <a:graphicFrameLocks noGrp="1"/>
          </p:cNvGraphicFramePr>
          <p:nvPr>
            <p:extLst>
              <p:ext uri="{D42A27DB-BD31-4B8C-83A1-F6EECF244321}">
                <p14:modId xmlns:p14="http://schemas.microsoft.com/office/powerpoint/2010/main" val="2762564972"/>
              </p:ext>
            </p:extLst>
          </p:nvPr>
        </p:nvGraphicFramePr>
        <p:xfrm>
          <a:off x="429064" y="1376604"/>
          <a:ext cx="5992366" cy="7441628"/>
        </p:xfrm>
        <a:graphic>
          <a:graphicData uri="http://schemas.openxmlformats.org/drawingml/2006/table">
            <a:tbl>
              <a:tblPr firstRow="1" firstCol="1">
                <a:tableStyleId>{5C22544A-7EE6-4342-B048-85BDC9FD1C3A}</a:tableStyleId>
              </a:tblPr>
              <a:tblGrid>
                <a:gridCol w="1399736">
                  <a:extLst>
                    <a:ext uri="{9D8B030D-6E8A-4147-A177-3AD203B41FA5}">
                      <a16:colId xmlns:a16="http://schemas.microsoft.com/office/drawing/2014/main" val="3778264788"/>
                    </a:ext>
                  </a:extLst>
                </a:gridCol>
                <a:gridCol w="2525486">
                  <a:extLst>
                    <a:ext uri="{9D8B030D-6E8A-4147-A177-3AD203B41FA5}">
                      <a16:colId xmlns:a16="http://schemas.microsoft.com/office/drawing/2014/main" val="3192106372"/>
                    </a:ext>
                  </a:extLst>
                </a:gridCol>
                <a:gridCol w="2067144">
                  <a:extLst>
                    <a:ext uri="{9D8B030D-6E8A-4147-A177-3AD203B41FA5}">
                      <a16:colId xmlns:a16="http://schemas.microsoft.com/office/drawing/2014/main" val="1911456995"/>
                    </a:ext>
                  </a:extLst>
                </a:gridCol>
              </a:tblGrid>
              <a:tr h="287927">
                <a:tc>
                  <a:txBody>
                    <a:bodyPr/>
                    <a:lstStyle/>
                    <a:p>
                      <a:pPr algn="l" rtl="0" fontAlgn="base">
                        <a:lnSpc>
                          <a:spcPct val="90000"/>
                        </a:lnSpc>
                        <a:spcBef>
                          <a:spcPts val="0"/>
                        </a:spcBef>
                        <a:spcAft>
                          <a:spcPts val="200"/>
                        </a:spcAft>
                      </a:pPr>
                      <a:r>
                        <a:rPr lang="de-DE" sz="1200" b="1" i="0" dirty="0">
                          <a:solidFill>
                            <a:schemeClr val="accent2"/>
                          </a:solidFill>
                          <a:effectLst/>
                          <a:latin typeface="+mn-lt"/>
                        </a:rPr>
                        <a:t>Phase/Dauer</a:t>
                      </a:r>
                      <a:r>
                        <a:rPr lang="de-DE" sz="1200" b="0" i="0" dirty="0">
                          <a:solidFill>
                            <a:schemeClr val="accent2"/>
                          </a:solidFill>
                          <a:effectLst/>
                          <a:latin typeface="+mn-lt"/>
                        </a:rPr>
                        <a:t> </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rtl="0" fontAlgn="base">
                        <a:lnSpc>
                          <a:spcPct val="90000"/>
                        </a:lnSpc>
                        <a:spcBef>
                          <a:spcPts val="0"/>
                        </a:spcBef>
                        <a:spcAft>
                          <a:spcPts val="200"/>
                        </a:spcAft>
                      </a:pPr>
                      <a:r>
                        <a:rPr lang="de-DE" sz="1200" b="1" i="0" dirty="0">
                          <a:solidFill>
                            <a:schemeClr val="accent2"/>
                          </a:solidFill>
                          <a:effectLst/>
                          <a:latin typeface="+mn-lt"/>
                        </a:rPr>
                        <a:t>Inhalt/Lernziel</a:t>
                      </a:r>
                      <a:r>
                        <a:rPr lang="de-DE" sz="1200" b="0" i="0" dirty="0">
                          <a:solidFill>
                            <a:schemeClr val="accent2"/>
                          </a:solidFill>
                          <a:effectLst/>
                          <a:latin typeface="+mn-lt"/>
                        </a:rPr>
                        <a:t> </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rtl="0" fontAlgn="base">
                        <a:lnSpc>
                          <a:spcPct val="90000"/>
                        </a:lnSpc>
                        <a:spcBef>
                          <a:spcPts val="0"/>
                        </a:spcBef>
                        <a:spcAft>
                          <a:spcPts val="200"/>
                        </a:spcAft>
                      </a:pPr>
                      <a:r>
                        <a:rPr lang="de-DE" sz="1200" b="1" i="0" dirty="0">
                          <a:solidFill>
                            <a:schemeClr val="accent2"/>
                          </a:solidFill>
                          <a:effectLst/>
                          <a:latin typeface="+mn-lt"/>
                        </a:rPr>
                        <a:t>Sozialform/Methode/Material</a:t>
                      </a:r>
                      <a:endParaRPr lang="de-DE" sz="1200" b="0" i="0" dirty="0">
                        <a:solidFill>
                          <a:schemeClr val="accent2"/>
                        </a:solidFill>
                        <a:effectLst/>
                        <a:latin typeface="+mn-lt"/>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extLst>
                  <a:ext uri="{0D108BD9-81ED-4DB2-BD59-A6C34878D82A}">
                    <a16:rowId xmlns:a16="http://schemas.microsoft.com/office/drawing/2014/main" val="2959301828"/>
                  </a:ext>
                </a:extLst>
              </a:tr>
              <a:tr h="938292">
                <a:tc>
                  <a:txBody>
                    <a:bodyPr/>
                    <a:lstStyle/>
                    <a:p>
                      <a:pPr algn="l" rtl="0" fontAlgn="base">
                        <a:lnSpc>
                          <a:spcPct val="90000"/>
                        </a:lnSpc>
                        <a:spcBef>
                          <a:spcPts val="0"/>
                        </a:spcBef>
                        <a:spcAft>
                          <a:spcPts val="200"/>
                        </a:spcAft>
                      </a:pPr>
                      <a:r>
                        <a:rPr lang="de-DE" sz="1100" b="1" i="0" dirty="0">
                          <a:solidFill>
                            <a:srgbClr val="4B4B4D"/>
                          </a:solidFill>
                          <a:effectLst/>
                          <a:latin typeface="+mn-lt"/>
                        </a:rPr>
                        <a:t>Einstieg</a:t>
                      </a:r>
                      <a:r>
                        <a:rPr lang="de-DE" sz="1100" b="0" i="0" dirty="0">
                          <a:solidFill>
                            <a:srgbClr val="4B4B4D"/>
                          </a:solidFill>
                          <a:effectLst/>
                          <a:latin typeface="+mn-lt"/>
                        </a:rPr>
                        <a:t> </a:t>
                      </a:r>
                    </a:p>
                    <a:p>
                      <a:pPr algn="l" rtl="0" fontAlgn="base">
                        <a:lnSpc>
                          <a:spcPct val="90000"/>
                        </a:lnSpc>
                        <a:spcBef>
                          <a:spcPts val="0"/>
                        </a:spcBef>
                        <a:spcAft>
                          <a:spcPts val="200"/>
                        </a:spcAft>
                      </a:pPr>
                      <a:r>
                        <a:rPr lang="de-DE" sz="1100" b="0" i="0" dirty="0">
                          <a:solidFill>
                            <a:srgbClr val="4B4B4D"/>
                          </a:solidFill>
                          <a:effectLst/>
                          <a:latin typeface="+mn-lt"/>
                        </a:rPr>
                        <a:t>10 min. </a:t>
                      </a:r>
                    </a:p>
                    <a:p>
                      <a:pPr algn="l" rtl="0" fontAlgn="base">
                        <a:lnSpc>
                          <a:spcPct val="90000"/>
                        </a:lnSpc>
                        <a:spcBef>
                          <a:spcPts val="0"/>
                        </a:spcBef>
                        <a:spcAft>
                          <a:spcPts val="200"/>
                        </a:spcAft>
                      </a:pPr>
                      <a:r>
                        <a:rPr lang="de-DE" sz="1100" b="0" i="0" dirty="0">
                          <a:solidFill>
                            <a:srgbClr val="4B4B4D"/>
                          </a:solidFill>
                          <a:effectLst/>
                          <a:latin typeface="+mn-lt"/>
                        </a:rPr>
                        <a:t>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algn="l" rtl="0" fontAlgn="base">
                        <a:lnSpc>
                          <a:spcPct val="90000"/>
                        </a:lnSpc>
                        <a:spcBef>
                          <a:spcPts val="0"/>
                        </a:spcBef>
                        <a:spcAft>
                          <a:spcPts val="200"/>
                        </a:spcAft>
                      </a:pPr>
                      <a:r>
                        <a:rPr lang="de-DE" sz="1100" b="0" i="0" dirty="0">
                          <a:solidFill>
                            <a:srgbClr val="4B4B4D"/>
                          </a:solidFill>
                          <a:effectLst/>
                          <a:latin typeface="+mn-lt"/>
                        </a:rPr>
                        <a:t>Einführung ins Thema</a:t>
                      </a:r>
                    </a:p>
                    <a:p>
                      <a:pPr algn="l" rtl="0" fontAlgn="base">
                        <a:lnSpc>
                          <a:spcPct val="90000"/>
                        </a:lnSpc>
                        <a:spcBef>
                          <a:spcPts val="0"/>
                        </a:spcBef>
                        <a:spcAft>
                          <a:spcPts val="200"/>
                        </a:spcAft>
                      </a:pPr>
                      <a:r>
                        <a:rPr lang="de-DE" sz="1100" b="0" i="0" dirty="0">
                          <a:solidFill>
                            <a:srgbClr val="4B4B4D"/>
                          </a:solidFill>
                          <a:effectLst/>
                          <a:latin typeface="+mn-lt"/>
                        </a:rPr>
                        <a:t>Meinungsabfrage</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L1</a:t>
                      </a:r>
                      <a:br>
                        <a:rPr lang="de-DE" sz="1100" b="0" i="0" dirty="0">
                          <a:solidFill>
                            <a:srgbClr val="4B4B4D"/>
                          </a:solidFill>
                          <a:effectLst/>
                          <a:latin typeface="+mn-lt"/>
                        </a:rPr>
                      </a:br>
                      <a:endParaRPr lang="de-DE" sz="1100" b="0" i="0" dirty="0">
                        <a:solidFill>
                          <a:srgbClr val="4B4B4D"/>
                        </a:solidFill>
                        <a:effectLst/>
                        <a:latin typeface="+mn-lt"/>
                      </a:endParaRP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Plenum</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Aufstellung im Raum</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891475588"/>
                  </a:ext>
                </a:extLst>
              </a:tr>
              <a:tr h="971106">
                <a:tc>
                  <a:txBody>
                    <a:bodyPr/>
                    <a:lstStyle/>
                    <a:p>
                      <a:pPr algn="l" rtl="0" fontAlgn="base">
                        <a:lnSpc>
                          <a:spcPct val="90000"/>
                        </a:lnSpc>
                        <a:spcBef>
                          <a:spcPts val="0"/>
                        </a:spcBef>
                        <a:spcAft>
                          <a:spcPts val="200"/>
                        </a:spcAft>
                      </a:pPr>
                      <a:r>
                        <a:rPr lang="de-DE" sz="1100" b="1" i="0" dirty="0">
                          <a:solidFill>
                            <a:srgbClr val="4B4B4D"/>
                          </a:solidFill>
                          <a:effectLst/>
                          <a:latin typeface="+mn-lt"/>
                        </a:rPr>
                        <a:t>Erarbeitung</a:t>
                      </a:r>
                      <a:r>
                        <a:rPr lang="de-DE" sz="1100" b="0" i="0" dirty="0">
                          <a:solidFill>
                            <a:srgbClr val="4B4B4D"/>
                          </a:solidFill>
                          <a:effectLst/>
                          <a:latin typeface="+mn-lt"/>
                        </a:rPr>
                        <a:t> </a:t>
                      </a:r>
                    </a:p>
                    <a:p>
                      <a:pPr algn="l" rtl="0" fontAlgn="base">
                        <a:lnSpc>
                          <a:spcPct val="90000"/>
                        </a:lnSpc>
                        <a:spcBef>
                          <a:spcPts val="0"/>
                        </a:spcBef>
                        <a:spcAft>
                          <a:spcPts val="200"/>
                        </a:spcAft>
                      </a:pPr>
                      <a:r>
                        <a:rPr lang="de-DE" sz="1100" b="0" i="0" dirty="0">
                          <a:solidFill>
                            <a:srgbClr val="4B4B4D"/>
                          </a:solidFill>
                          <a:effectLst/>
                          <a:latin typeface="+mn-lt"/>
                        </a:rPr>
                        <a:t>25 min. </a:t>
                      </a:r>
                    </a:p>
                    <a:p>
                      <a:pPr algn="l" rtl="0" fontAlgn="base">
                        <a:lnSpc>
                          <a:spcPct val="90000"/>
                        </a:lnSpc>
                        <a:spcBef>
                          <a:spcPts val="0"/>
                        </a:spcBef>
                        <a:spcAft>
                          <a:spcPts val="200"/>
                        </a:spcAft>
                      </a:pPr>
                      <a:r>
                        <a:rPr lang="de-DE" sz="1100" b="0" i="0" dirty="0">
                          <a:solidFill>
                            <a:srgbClr val="4B4B4D"/>
                          </a:solidFill>
                          <a:effectLst/>
                          <a:latin typeface="+mn-lt"/>
                        </a:rPr>
                        <a:t> </a:t>
                      </a:r>
                    </a:p>
                    <a:p>
                      <a:pPr algn="l" rtl="0" fontAlgn="base">
                        <a:lnSpc>
                          <a:spcPct val="90000"/>
                        </a:lnSpc>
                        <a:spcBef>
                          <a:spcPts val="0"/>
                        </a:spcBef>
                        <a:spcAft>
                          <a:spcPts val="200"/>
                        </a:spcAft>
                      </a:pPr>
                      <a:r>
                        <a:rPr lang="de-DE" sz="1100" b="0" i="0" dirty="0">
                          <a:solidFill>
                            <a:srgbClr val="4B4B4D"/>
                          </a:solidFill>
                          <a:effectLst/>
                          <a:latin typeface="+mn-lt"/>
                        </a:rPr>
                        <a:t>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algn="l" rtl="0" fontAlgn="base">
                        <a:lnSpc>
                          <a:spcPct val="90000"/>
                        </a:lnSpc>
                        <a:spcBef>
                          <a:spcPts val="0"/>
                        </a:spcBef>
                        <a:spcAft>
                          <a:spcPts val="200"/>
                        </a:spcAft>
                      </a:pPr>
                      <a:r>
                        <a:rPr lang="de-DE" sz="1100" b="1" i="0" dirty="0">
                          <a:solidFill>
                            <a:srgbClr val="4B4B4D"/>
                          </a:solidFill>
                          <a:effectLst/>
                          <a:latin typeface="+mn-lt"/>
                        </a:rPr>
                        <a:t>Arbeitsphase I</a:t>
                      </a:r>
                      <a:br>
                        <a:rPr lang="de-DE" sz="1100" b="1" i="0" dirty="0">
                          <a:solidFill>
                            <a:srgbClr val="4B4B4D"/>
                          </a:solidFill>
                          <a:effectLst/>
                          <a:latin typeface="+mn-lt"/>
                        </a:rPr>
                      </a:br>
                      <a:endParaRPr lang="de-DE" sz="1100" b="1" i="0" dirty="0">
                        <a:solidFill>
                          <a:srgbClr val="4B4B4D"/>
                        </a:solidFill>
                        <a:effectLst/>
                        <a:latin typeface="+mn-lt"/>
                      </a:endParaRPr>
                    </a:p>
                    <a:p>
                      <a:pPr algn="l" rtl="0" fontAlgn="base">
                        <a:lnSpc>
                          <a:spcPct val="90000"/>
                        </a:lnSpc>
                        <a:spcBef>
                          <a:spcPts val="0"/>
                        </a:spcBef>
                        <a:spcAft>
                          <a:spcPts val="200"/>
                        </a:spcAft>
                      </a:pPr>
                      <a:r>
                        <a:rPr lang="de-DE" sz="1100" b="0" i="0" dirty="0">
                          <a:solidFill>
                            <a:srgbClr val="4B4B4D"/>
                          </a:solidFill>
                          <a:effectLst/>
                          <a:latin typeface="+mn-lt"/>
                        </a:rPr>
                        <a:t>CO</a:t>
                      </a:r>
                      <a:r>
                        <a:rPr lang="de-DE" sz="1100" b="0" i="0" baseline="-25000" dirty="0">
                          <a:solidFill>
                            <a:srgbClr val="4B4B4D"/>
                          </a:solidFill>
                          <a:effectLst/>
                          <a:latin typeface="+mn-lt"/>
                        </a:rPr>
                        <a:t>2</a:t>
                      </a:r>
                      <a:r>
                        <a:rPr lang="de-DE" sz="1100" b="0" i="0" dirty="0">
                          <a:solidFill>
                            <a:srgbClr val="4B4B4D"/>
                          </a:solidFill>
                          <a:effectLst/>
                          <a:latin typeface="+mn-lt"/>
                        </a:rPr>
                        <a:t>-Emissionen von zwei Beispielpersonen berechnen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182563" marR="0" lvl="0" indent="-182563" algn="l" defTabSz="685754" rtl="0" eaLnBrk="1" fontAlgn="base" latinLnBrk="0" hangingPunct="1">
                        <a:lnSpc>
                          <a:spcPct val="90000"/>
                        </a:lnSpc>
                        <a:spcBef>
                          <a:spcPts val="0"/>
                        </a:spcBef>
                        <a:spcAft>
                          <a:spcPts val="200"/>
                        </a:spcAft>
                        <a:buClr>
                          <a:schemeClr val="tx1"/>
                        </a:buClr>
                        <a:buSzPct val="100000"/>
                        <a:buFont typeface="Arial" panose="020B0604020202020204" pitchFamily="34" charset="0"/>
                        <a:buChar char="•"/>
                        <a:tabLst/>
                        <a:defRPr/>
                      </a:pPr>
                      <a:r>
                        <a:rPr lang="de-DE" sz="1100" b="0" i="0" kern="1200" dirty="0">
                          <a:solidFill>
                            <a:srgbClr val="4B4B4D"/>
                          </a:solidFill>
                          <a:effectLst/>
                          <a:latin typeface="+mn-lt"/>
                          <a:ea typeface="+mn-ea"/>
                          <a:cs typeface="+mn-cs"/>
                        </a:rPr>
                        <a:t>M1, M2</a:t>
                      </a:r>
                    </a:p>
                    <a:p>
                      <a:pPr marL="182563" marR="0" lvl="0" indent="-182563" algn="l" defTabSz="685754" rtl="0" eaLnBrk="1" fontAlgn="base" latinLnBrk="0" hangingPunct="1">
                        <a:lnSpc>
                          <a:spcPct val="90000"/>
                        </a:lnSpc>
                        <a:spcBef>
                          <a:spcPts val="0"/>
                        </a:spcBef>
                        <a:spcAft>
                          <a:spcPts val="200"/>
                        </a:spcAft>
                        <a:buClr>
                          <a:schemeClr val="tx1"/>
                        </a:buClr>
                        <a:buSzPct val="100000"/>
                        <a:buFont typeface="Arial" panose="020B0604020202020204" pitchFamily="34" charset="0"/>
                        <a:buChar char="•"/>
                        <a:tabLst/>
                        <a:defRPr/>
                      </a:pPr>
                      <a:endParaRPr lang="de-DE" sz="1100" b="0" i="0" kern="1200" dirty="0">
                        <a:solidFill>
                          <a:srgbClr val="4B4B4D"/>
                        </a:solidFill>
                        <a:effectLst/>
                        <a:latin typeface="+mn-lt"/>
                        <a:ea typeface="+mn-ea"/>
                        <a:cs typeface="+mn-cs"/>
                      </a:endParaRP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Einzel- oder Paararbeit  </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Endgerät mit Internetzugang</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640847184"/>
                  </a:ext>
                </a:extLst>
              </a:tr>
              <a:tr h="1398121">
                <a:tc>
                  <a:txBody>
                    <a:bodyPr/>
                    <a:lstStyle/>
                    <a:p>
                      <a:pPr algn="l" rtl="0" fontAlgn="base">
                        <a:lnSpc>
                          <a:spcPct val="90000"/>
                        </a:lnSpc>
                        <a:spcBef>
                          <a:spcPts val="0"/>
                        </a:spcBef>
                        <a:spcAft>
                          <a:spcPts val="200"/>
                        </a:spcAft>
                      </a:pPr>
                      <a:r>
                        <a:rPr lang="de-DE" sz="1100" b="1" i="0" dirty="0">
                          <a:solidFill>
                            <a:srgbClr val="4B4B4D"/>
                          </a:solidFill>
                          <a:effectLst/>
                          <a:latin typeface="+mn-lt"/>
                        </a:rPr>
                        <a:t>Auswertung &amp;</a:t>
                      </a:r>
                    </a:p>
                    <a:p>
                      <a:pPr algn="l" rtl="0" fontAlgn="base">
                        <a:lnSpc>
                          <a:spcPct val="90000"/>
                        </a:lnSpc>
                        <a:spcBef>
                          <a:spcPts val="0"/>
                        </a:spcBef>
                        <a:spcAft>
                          <a:spcPts val="200"/>
                        </a:spcAft>
                      </a:pPr>
                      <a:r>
                        <a:rPr lang="de-DE" sz="1100" b="1" i="0" dirty="0">
                          <a:solidFill>
                            <a:srgbClr val="4B4B4D"/>
                          </a:solidFill>
                          <a:effectLst/>
                          <a:latin typeface="+mn-lt"/>
                        </a:rPr>
                        <a:t>Ergebnis-sicherung</a:t>
                      </a:r>
                      <a:endParaRPr lang="de-DE" sz="1100" b="0" i="0" dirty="0">
                        <a:solidFill>
                          <a:srgbClr val="4B4B4D"/>
                        </a:solidFill>
                        <a:effectLst/>
                        <a:latin typeface="+mn-lt"/>
                      </a:endParaRPr>
                    </a:p>
                    <a:p>
                      <a:pPr algn="l" rtl="0" fontAlgn="base">
                        <a:lnSpc>
                          <a:spcPct val="90000"/>
                        </a:lnSpc>
                        <a:spcBef>
                          <a:spcPts val="0"/>
                        </a:spcBef>
                        <a:spcAft>
                          <a:spcPts val="200"/>
                        </a:spcAft>
                      </a:pPr>
                      <a:r>
                        <a:rPr lang="de-DE" sz="1100" b="0" i="0" dirty="0">
                          <a:solidFill>
                            <a:srgbClr val="4B4B4D"/>
                          </a:solidFill>
                          <a:effectLst/>
                          <a:latin typeface="+mn-lt"/>
                        </a:rPr>
                        <a:t>10 min.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algn="l" rtl="0" fontAlgn="base">
                        <a:lnSpc>
                          <a:spcPct val="90000"/>
                        </a:lnSpc>
                        <a:spcBef>
                          <a:spcPts val="0"/>
                        </a:spcBef>
                        <a:spcAft>
                          <a:spcPts val="200"/>
                        </a:spcAft>
                      </a:pPr>
                      <a:r>
                        <a:rPr lang="de-DE" sz="1100" b="0" i="0" dirty="0">
                          <a:solidFill>
                            <a:srgbClr val="4B4B4D"/>
                          </a:solidFill>
                          <a:effectLst/>
                          <a:latin typeface="+mn-lt"/>
                        </a:rPr>
                        <a:t>Vergleich der Fußabdrücke</a:t>
                      </a:r>
                    </a:p>
                    <a:p>
                      <a:pPr algn="l" rtl="0" fontAlgn="base">
                        <a:lnSpc>
                          <a:spcPct val="90000"/>
                        </a:lnSpc>
                        <a:spcBef>
                          <a:spcPts val="0"/>
                        </a:spcBef>
                        <a:spcAft>
                          <a:spcPts val="200"/>
                        </a:spcAft>
                      </a:pPr>
                      <a:r>
                        <a:rPr lang="de-DE" sz="1100" b="0" i="0" dirty="0">
                          <a:solidFill>
                            <a:srgbClr val="4B4B4D"/>
                          </a:solidFill>
                          <a:effectLst/>
                          <a:latin typeface="+mn-lt"/>
                        </a:rPr>
                        <a:t>Reflexion zu den Ursachen der Ergebnisse </a:t>
                      </a:r>
                    </a:p>
                    <a:p>
                      <a:pPr marL="182563" indent="-182563" algn="l" rtl="0" fontAlgn="base">
                        <a:lnSpc>
                          <a:spcPct val="90000"/>
                        </a:lnSpc>
                        <a:spcBef>
                          <a:spcPts val="0"/>
                        </a:spcBef>
                        <a:spcAft>
                          <a:spcPts val="200"/>
                        </a:spcAft>
                        <a:buClr>
                          <a:srgbClr val="4B4B4D"/>
                        </a:buClr>
                        <a:buFont typeface="Arial" panose="020B0604020202020204" pitchFamily="34" charset="0"/>
                        <a:buChar char="•"/>
                      </a:pPr>
                      <a:r>
                        <a:rPr lang="de-DE" sz="1100" i="0" dirty="0">
                          <a:solidFill>
                            <a:srgbClr val="4B4B4D"/>
                          </a:solidFill>
                          <a:latin typeface="+mn-lt"/>
                        </a:rPr>
                        <a:t>Schüler*innen erkennen Treiber für höhere </a:t>
                      </a:r>
                      <a:r>
                        <a:rPr lang="de-DE" sz="1100" dirty="0">
                          <a:solidFill>
                            <a:srgbClr val="4B4B4D"/>
                          </a:solidFill>
                          <a:latin typeface="+mn-lt"/>
                        </a:rPr>
                        <a:t>CO</a:t>
                      </a:r>
                      <a:r>
                        <a:rPr lang="de-DE" sz="1100" baseline="-25000" dirty="0">
                          <a:solidFill>
                            <a:srgbClr val="4B4B4D"/>
                          </a:solidFill>
                          <a:latin typeface="+mn-lt"/>
                        </a:rPr>
                        <a:t>2</a:t>
                      </a:r>
                      <a:r>
                        <a:rPr lang="de-DE" sz="1100" i="0" dirty="0">
                          <a:solidFill>
                            <a:srgbClr val="4B4B4D"/>
                          </a:solidFill>
                          <a:latin typeface="+mn-lt"/>
                        </a:rPr>
                        <a:t>-Emissionen</a:t>
                      </a:r>
                    </a:p>
                    <a:p>
                      <a:pPr marL="182563" indent="-182563" algn="l" rtl="0" fontAlgn="base">
                        <a:lnSpc>
                          <a:spcPct val="90000"/>
                        </a:lnSpc>
                        <a:spcBef>
                          <a:spcPts val="0"/>
                        </a:spcBef>
                        <a:spcAft>
                          <a:spcPts val="200"/>
                        </a:spcAft>
                        <a:buClr>
                          <a:srgbClr val="4B4B4D"/>
                        </a:buClr>
                        <a:buFont typeface="Arial" panose="020B0604020202020204" pitchFamily="34" charset="0"/>
                        <a:buChar char="•"/>
                      </a:pPr>
                      <a:r>
                        <a:rPr lang="de-DE" sz="1100" i="0" dirty="0">
                          <a:solidFill>
                            <a:srgbClr val="4B4B4D"/>
                          </a:solidFill>
                          <a:latin typeface="+mn-lt"/>
                        </a:rPr>
                        <a:t>Schüler*innen stellen Zusammenhang von Emissionen und Einkommen her</a:t>
                      </a:r>
                    </a:p>
                    <a:p>
                      <a:pPr marL="0" indent="0" algn="l" rtl="0" fontAlgn="base">
                        <a:lnSpc>
                          <a:spcPct val="90000"/>
                        </a:lnSpc>
                        <a:spcBef>
                          <a:spcPts val="0"/>
                        </a:spcBef>
                        <a:spcAft>
                          <a:spcPts val="200"/>
                        </a:spcAft>
                        <a:buClr>
                          <a:srgbClr val="4B4B4D"/>
                        </a:buClr>
                        <a:buFont typeface="Arial" panose="020B0604020202020204" pitchFamily="34" charset="0"/>
                        <a:buNone/>
                      </a:pPr>
                      <a:r>
                        <a:rPr lang="de-DE" sz="1100" i="0" dirty="0">
                          <a:solidFill>
                            <a:srgbClr val="4B4B4D"/>
                          </a:solidFill>
                          <a:latin typeface="+mn-lt"/>
                        </a:rPr>
                        <a:t>Ergebnissicherung</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Lö1, Lö2</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L2, L3</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endParaRPr lang="de-DE" sz="1100" b="0" i="0" dirty="0">
                        <a:solidFill>
                          <a:srgbClr val="4B4B4D"/>
                        </a:solidFill>
                        <a:effectLst/>
                        <a:latin typeface="+mn-lt"/>
                      </a:endParaRP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Plenum</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Unterrichtsgespräch</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443526848"/>
                  </a:ext>
                </a:extLst>
              </a:tr>
              <a:tr h="743379">
                <a:tc>
                  <a:txBody>
                    <a:bodyPr/>
                    <a:lstStyle/>
                    <a:p>
                      <a:pPr algn="l" rtl="0" fontAlgn="base">
                        <a:lnSpc>
                          <a:spcPct val="90000"/>
                        </a:lnSpc>
                        <a:spcBef>
                          <a:spcPts val="0"/>
                        </a:spcBef>
                        <a:spcAft>
                          <a:spcPts val="200"/>
                        </a:spcAft>
                      </a:pPr>
                      <a:r>
                        <a:rPr lang="de-DE" sz="1100" b="1" i="0" dirty="0">
                          <a:solidFill>
                            <a:srgbClr val="4B4B4D"/>
                          </a:solidFill>
                          <a:effectLst/>
                          <a:latin typeface="+mn-lt"/>
                        </a:rPr>
                        <a:t>Vertiefung</a:t>
                      </a:r>
                    </a:p>
                    <a:p>
                      <a:pPr algn="l" rtl="0" fontAlgn="base">
                        <a:lnSpc>
                          <a:spcPct val="90000"/>
                        </a:lnSpc>
                        <a:spcBef>
                          <a:spcPts val="0"/>
                        </a:spcBef>
                        <a:spcAft>
                          <a:spcPts val="200"/>
                        </a:spcAft>
                      </a:pPr>
                      <a:r>
                        <a:rPr lang="de-DE" sz="1100" b="0" i="0" dirty="0">
                          <a:solidFill>
                            <a:srgbClr val="4B4B4D"/>
                          </a:solidFill>
                          <a:effectLst/>
                          <a:latin typeface="+mn-lt"/>
                        </a:rPr>
                        <a:t>30-60 min.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0" indent="0" algn="l" rtl="0" fontAlgn="base">
                        <a:lnSpc>
                          <a:spcPct val="90000"/>
                        </a:lnSpc>
                        <a:spcBef>
                          <a:spcPts val="0"/>
                        </a:spcBef>
                        <a:spcAft>
                          <a:spcPts val="200"/>
                        </a:spcAft>
                        <a:buFont typeface="Arial" panose="020B0604020202020204" pitchFamily="34" charset="0"/>
                        <a:buNone/>
                      </a:pPr>
                      <a:r>
                        <a:rPr lang="de-DE" sz="1100" b="1" i="0" dirty="0">
                          <a:solidFill>
                            <a:srgbClr val="4B4B4D"/>
                          </a:solidFill>
                          <a:latin typeface="+mn-lt"/>
                        </a:rPr>
                        <a:t>Arbeitsphase II</a:t>
                      </a:r>
                    </a:p>
                    <a:p>
                      <a:pPr marL="0" indent="0" algn="l" rtl="0" fontAlgn="base">
                        <a:lnSpc>
                          <a:spcPct val="90000"/>
                        </a:lnSpc>
                        <a:spcBef>
                          <a:spcPts val="0"/>
                        </a:spcBef>
                        <a:spcAft>
                          <a:spcPts val="200"/>
                        </a:spcAft>
                        <a:buFont typeface="Arial" panose="020B0604020202020204" pitchFamily="34" charset="0"/>
                        <a:buNone/>
                      </a:pPr>
                      <a:r>
                        <a:rPr lang="de-DE" sz="1100" i="0" dirty="0">
                          <a:solidFill>
                            <a:srgbClr val="4B4B4D"/>
                          </a:solidFill>
                          <a:latin typeface="+mn-lt"/>
                        </a:rPr>
                        <a:t>Entwicklung von Einsparpotenzialen</a:t>
                      </a:r>
                    </a:p>
                    <a:p>
                      <a:pPr marL="0" indent="0" algn="l" rtl="0" fontAlgn="base">
                        <a:lnSpc>
                          <a:spcPct val="90000"/>
                        </a:lnSpc>
                        <a:spcBef>
                          <a:spcPts val="0"/>
                        </a:spcBef>
                        <a:spcAft>
                          <a:spcPts val="200"/>
                        </a:spcAft>
                        <a:buFont typeface="Arial" panose="020B0604020202020204" pitchFamily="34" charset="0"/>
                        <a:buNone/>
                      </a:pPr>
                      <a:r>
                        <a:rPr lang="de-DE" sz="1100" i="0" dirty="0">
                          <a:solidFill>
                            <a:srgbClr val="4B4B4D"/>
                          </a:solidFill>
                          <a:latin typeface="+mn-lt"/>
                        </a:rPr>
                        <a:t>Produkt: Comic / Plakat / Zeitungsartikel</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182563" marR="0" lvl="0" indent="-182563" algn="l" defTabSz="685754" rtl="0" eaLnBrk="1" fontAlgn="base" latinLnBrk="0" hangingPunct="1">
                        <a:lnSpc>
                          <a:spcPct val="9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M3, M4</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endParaRPr lang="de-DE" sz="1100" b="0" i="0" dirty="0">
                        <a:solidFill>
                          <a:srgbClr val="4B4B4D"/>
                        </a:solidFill>
                        <a:effectLst/>
                        <a:latin typeface="+mn-lt"/>
                      </a:endParaRP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Einzel  / Paararbeit</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597039033"/>
                  </a:ext>
                </a:extLst>
              </a:tr>
              <a:tr h="971106">
                <a:tc>
                  <a:txBody>
                    <a:bodyPr/>
                    <a:lstStyle/>
                    <a:p>
                      <a:pPr algn="l" rtl="0" fontAlgn="base">
                        <a:lnSpc>
                          <a:spcPct val="90000"/>
                        </a:lnSpc>
                        <a:spcBef>
                          <a:spcPts val="0"/>
                        </a:spcBef>
                        <a:spcAft>
                          <a:spcPts val="200"/>
                        </a:spcAft>
                      </a:pPr>
                      <a:r>
                        <a:rPr lang="de-DE" sz="1100" b="1" i="0" dirty="0">
                          <a:solidFill>
                            <a:srgbClr val="4B4B4D"/>
                          </a:solidFill>
                          <a:effectLst/>
                          <a:latin typeface="+mn-lt"/>
                        </a:rPr>
                        <a:t>Auswertung &amp; </a:t>
                      </a:r>
                    </a:p>
                    <a:p>
                      <a:pPr algn="l" rtl="0" fontAlgn="base">
                        <a:lnSpc>
                          <a:spcPct val="90000"/>
                        </a:lnSpc>
                        <a:spcBef>
                          <a:spcPts val="0"/>
                        </a:spcBef>
                        <a:spcAft>
                          <a:spcPts val="200"/>
                        </a:spcAft>
                      </a:pPr>
                      <a:r>
                        <a:rPr lang="de-DE" sz="1100" b="1" i="0" dirty="0">
                          <a:solidFill>
                            <a:srgbClr val="4B4B4D"/>
                          </a:solidFill>
                          <a:effectLst/>
                          <a:latin typeface="+mn-lt"/>
                        </a:rPr>
                        <a:t>Ergebnis-</a:t>
                      </a:r>
                    </a:p>
                    <a:p>
                      <a:pPr algn="l" rtl="0" fontAlgn="base">
                        <a:lnSpc>
                          <a:spcPct val="90000"/>
                        </a:lnSpc>
                        <a:spcBef>
                          <a:spcPts val="0"/>
                        </a:spcBef>
                        <a:spcAft>
                          <a:spcPts val="200"/>
                        </a:spcAft>
                      </a:pPr>
                      <a:r>
                        <a:rPr lang="de-DE" sz="1100" b="1" i="0" dirty="0">
                          <a:solidFill>
                            <a:srgbClr val="4B4B4D"/>
                          </a:solidFill>
                          <a:effectLst/>
                          <a:latin typeface="+mn-lt"/>
                        </a:rPr>
                        <a:t>Sicherung</a:t>
                      </a:r>
                    </a:p>
                    <a:p>
                      <a:pPr algn="l" rtl="0" fontAlgn="base">
                        <a:lnSpc>
                          <a:spcPct val="90000"/>
                        </a:lnSpc>
                        <a:spcBef>
                          <a:spcPts val="0"/>
                        </a:spcBef>
                        <a:spcAft>
                          <a:spcPts val="200"/>
                        </a:spcAft>
                      </a:pPr>
                      <a:r>
                        <a:rPr lang="de-DE" sz="1100" b="0" i="0" dirty="0">
                          <a:solidFill>
                            <a:srgbClr val="4B4B4D"/>
                          </a:solidFill>
                          <a:effectLst/>
                          <a:latin typeface="+mn-lt"/>
                        </a:rPr>
                        <a:t>10 min.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0" indent="0" algn="l" rtl="0" fontAlgn="base">
                        <a:lnSpc>
                          <a:spcPct val="90000"/>
                        </a:lnSpc>
                        <a:spcBef>
                          <a:spcPts val="0"/>
                        </a:spcBef>
                        <a:spcAft>
                          <a:spcPts val="200"/>
                        </a:spcAft>
                        <a:buFont typeface="Arial" panose="020B0604020202020204" pitchFamily="34" charset="0"/>
                        <a:buNone/>
                      </a:pPr>
                      <a:r>
                        <a:rPr lang="de-DE" sz="1100" i="0" dirty="0">
                          <a:solidFill>
                            <a:srgbClr val="4B4B4D"/>
                          </a:solidFill>
                          <a:latin typeface="+mn-lt"/>
                        </a:rPr>
                        <a:t>Reflexion Potenziale und Grenzen individuellen Handelns</a:t>
                      </a:r>
                    </a:p>
                    <a:p>
                      <a:pPr marL="0" indent="0" algn="l" rtl="0" fontAlgn="base">
                        <a:lnSpc>
                          <a:spcPct val="90000"/>
                        </a:lnSpc>
                        <a:spcBef>
                          <a:spcPts val="0"/>
                        </a:spcBef>
                        <a:spcAft>
                          <a:spcPts val="200"/>
                        </a:spcAft>
                        <a:buFont typeface="Arial" panose="020B0604020202020204" pitchFamily="34" charset="0"/>
                        <a:buNone/>
                      </a:pPr>
                      <a:r>
                        <a:rPr lang="de-DE" sz="1100" i="0" dirty="0">
                          <a:solidFill>
                            <a:srgbClr val="4B4B4D"/>
                          </a:solidFill>
                          <a:latin typeface="+mn-lt"/>
                        </a:rPr>
                        <a:t>Ableitung notwendiger ergänzender politischer Maßnahmen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pPr marL="182563" indent="-182563" algn="l" defTabSz="685754" rtl="0" eaLnBrk="1" fontAlgn="base" latinLnBrk="0" hangingPunct="1">
                        <a:lnSpc>
                          <a:spcPct val="90000"/>
                        </a:lnSpc>
                        <a:spcBef>
                          <a:spcPts val="0"/>
                        </a:spcBef>
                        <a:spcAft>
                          <a:spcPts val="200"/>
                        </a:spcAft>
                        <a:buClr>
                          <a:schemeClr val="tx1"/>
                        </a:buClr>
                        <a:buSzPct val="100000"/>
                        <a:buFont typeface="Arial" panose="020B0604020202020204" pitchFamily="34" charset="0"/>
                        <a:buChar char="•"/>
                      </a:pPr>
                      <a:r>
                        <a:rPr lang="de-DE" sz="1100" b="0" i="0" kern="1200" dirty="0">
                          <a:solidFill>
                            <a:srgbClr val="4B4B4D"/>
                          </a:solidFill>
                          <a:effectLst/>
                          <a:latin typeface="+mn-lt"/>
                          <a:ea typeface="+mn-ea"/>
                          <a:cs typeface="+mn-cs"/>
                        </a:rPr>
                        <a:t>Lö3, Lö4</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L4</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Plenum</a:t>
                      </a:r>
                    </a:p>
                    <a:p>
                      <a:pPr marL="182563" indent="-182563" algn="l" rtl="0" fontAlgn="base">
                        <a:lnSpc>
                          <a:spcPct val="9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Unterrichtsgespräch</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47581503"/>
                  </a:ext>
                </a:extLst>
              </a:tr>
              <a:tr h="515653">
                <a:tc>
                  <a:txBody>
                    <a:bodyPr/>
                    <a:lstStyle/>
                    <a:p>
                      <a:pPr algn="l" rtl="0" fontAlgn="base">
                        <a:lnSpc>
                          <a:spcPct val="90000"/>
                        </a:lnSpc>
                        <a:spcBef>
                          <a:spcPts val="0"/>
                        </a:spcBef>
                        <a:spcAft>
                          <a:spcPts val="200"/>
                        </a:spcAft>
                      </a:pPr>
                      <a:r>
                        <a:rPr lang="de-DE" sz="1100" b="1" i="0" dirty="0">
                          <a:solidFill>
                            <a:srgbClr val="4B4B4D"/>
                          </a:solidFill>
                          <a:effectLst/>
                          <a:latin typeface="+mn-lt"/>
                        </a:rPr>
                        <a:t>Abschluss</a:t>
                      </a:r>
                    </a:p>
                    <a:p>
                      <a:pPr algn="l" rtl="0" fontAlgn="base">
                        <a:lnSpc>
                          <a:spcPct val="90000"/>
                        </a:lnSpc>
                        <a:spcBef>
                          <a:spcPts val="0"/>
                        </a:spcBef>
                        <a:spcAft>
                          <a:spcPts val="200"/>
                        </a:spcAft>
                      </a:pPr>
                      <a:r>
                        <a:rPr lang="de-DE" sz="1100" b="0" i="0" dirty="0">
                          <a:solidFill>
                            <a:srgbClr val="4B4B4D"/>
                          </a:solidFill>
                          <a:effectLst/>
                          <a:latin typeface="+mn-lt"/>
                        </a:rPr>
                        <a:t>5 min.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1391900" rtl="0" eaLnBrk="1" fontAlgn="base" latinLnBrk="0" hangingPunct="1">
                        <a:lnSpc>
                          <a:spcPct val="90000"/>
                        </a:lnSpc>
                        <a:spcBef>
                          <a:spcPts val="0"/>
                        </a:spcBef>
                        <a:spcAft>
                          <a:spcPts val="200"/>
                        </a:spcAft>
                        <a:buClrTx/>
                        <a:buSzTx/>
                        <a:buFontTx/>
                        <a:buNone/>
                        <a:tabLst/>
                        <a:defRPr/>
                      </a:pPr>
                      <a:r>
                        <a:rPr lang="de-DE" sz="1100" b="0" i="0" dirty="0">
                          <a:solidFill>
                            <a:srgbClr val="4B4B4D"/>
                          </a:solidFill>
                          <a:effectLst/>
                          <a:latin typeface="+mn-lt"/>
                        </a:rPr>
                        <a:t>Welche Ideen könnt ihr euch vorstellen, </a:t>
                      </a:r>
                      <a:br>
                        <a:rPr lang="de-DE" sz="1100" b="0" i="0" dirty="0">
                          <a:solidFill>
                            <a:srgbClr val="4B4B4D"/>
                          </a:solidFill>
                          <a:effectLst/>
                          <a:latin typeface="+mn-lt"/>
                        </a:rPr>
                      </a:br>
                      <a:r>
                        <a:rPr lang="de-DE" sz="1100" b="0" i="0" dirty="0">
                          <a:solidFill>
                            <a:srgbClr val="4B4B4D"/>
                          </a:solidFill>
                          <a:effectLst/>
                          <a:latin typeface="+mn-lt"/>
                        </a:rPr>
                        <a:t>in Zukunft umzusetzen?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1391900" rtl="0" eaLnBrk="1" fontAlgn="base" latinLnBrk="0" hangingPunct="1">
                        <a:lnSpc>
                          <a:spcPct val="90000"/>
                        </a:lnSpc>
                        <a:spcBef>
                          <a:spcPts val="0"/>
                        </a:spcBef>
                        <a:spcAft>
                          <a:spcPts val="200"/>
                        </a:spcAft>
                        <a:buClr>
                          <a:schemeClr val="tx1"/>
                        </a:buClr>
                        <a:buSzPct val="100000"/>
                        <a:buFont typeface="Arial" panose="020B0604020202020204" pitchFamily="34" charset="0"/>
                        <a:buChar char="•"/>
                        <a:tabLst/>
                        <a:defRPr/>
                      </a:pPr>
                      <a:r>
                        <a:rPr lang="de-DE" sz="1100" b="0" i="0" dirty="0">
                          <a:solidFill>
                            <a:srgbClr val="4B4B4D"/>
                          </a:solidFill>
                          <a:effectLst/>
                          <a:latin typeface="+mn-lt"/>
                        </a:rPr>
                        <a:t>Blitzlicht</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27791518"/>
                  </a:ext>
                </a:extLst>
              </a:tr>
              <a:tr h="287927">
                <a:tc gridSpan="3">
                  <a:txBody>
                    <a:bodyPr/>
                    <a:lstStyle/>
                    <a:p>
                      <a:pPr algn="l">
                        <a:lnSpc>
                          <a:spcPct val="90000"/>
                        </a:lnSpc>
                        <a:spcAft>
                          <a:spcPts val="100"/>
                        </a:spcAft>
                      </a:pPr>
                      <a:r>
                        <a:rPr lang="de-DE" sz="1200" b="1" dirty="0">
                          <a:solidFill>
                            <a:schemeClr val="accent2"/>
                          </a:solidFill>
                          <a:effectLst/>
                          <a:latin typeface="+mn-lt"/>
                        </a:rPr>
                        <a:t>Hintergrundinfos &amp; weiterführendes Material </a:t>
                      </a:r>
                      <a:endParaRPr lang="en-US" sz="1200" b="1" dirty="0">
                        <a:solidFill>
                          <a:schemeClr val="accent2"/>
                        </a:solidFill>
                        <a:effectLst/>
                        <a:latin typeface="+mn-lt"/>
                        <a:ea typeface="Calibri" panose="020F0502020204030204" pitchFamily="34" charset="0"/>
                        <a:cs typeface="Times New Roman" panose="02020603050405020304" pitchFamily="18"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95658"/>
                  </a:ext>
                </a:extLst>
              </a:tr>
              <a:tr h="1328117">
                <a:tc gridSpan="3">
                  <a:txBody>
                    <a:bodyPr/>
                    <a:lstStyle/>
                    <a:p>
                      <a:pPr marL="177800" lvl="0" indent="-177800" algn="l">
                        <a:lnSpc>
                          <a:spcPct val="90000"/>
                        </a:lnSpc>
                        <a:spcAft>
                          <a:spcPts val="100"/>
                        </a:spcAft>
                        <a:buFont typeface="Arial" panose="020B0604020202020204" pitchFamily="34" charset="0"/>
                        <a:buChar char="•"/>
                        <a:tabLst>
                          <a:tab pos="457200" algn="l"/>
                        </a:tabLst>
                      </a:pPr>
                      <a:r>
                        <a:rPr lang="de-DE" sz="1100" b="0" dirty="0">
                          <a:solidFill>
                            <a:schemeClr val="tx1"/>
                          </a:solidFill>
                          <a:effectLst/>
                          <a:latin typeface="+mn-lt"/>
                        </a:rPr>
                        <a:t>UBA-Bildungsportal nachhaltiger Konsum: </a:t>
                      </a:r>
                      <a:br>
                        <a:rPr lang="de-DE" sz="1100" b="0" dirty="0">
                          <a:solidFill>
                            <a:schemeClr val="tx1"/>
                          </a:solidFill>
                          <a:effectLst/>
                          <a:latin typeface="+mn-lt"/>
                        </a:rPr>
                      </a:br>
                      <a:r>
                        <a:rPr lang="de-DE" sz="1100" b="0" u="sng" dirty="0">
                          <a:solidFill>
                            <a:schemeClr val="accent2"/>
                          </a:solidFill>
                          <a:effectLst/>
                          <a:latin typeface="+mn-lt"/>
                          <a:hlinkClick r:id="rId2">
                            <a:extLst>
                              <a:ext uri="{A12FA001-AC4F-418D-AE19-62706E023703}">
                                <ahyp:hlinkClr xmlns:ahyp="http://schemas.microsoft.com/office/drawing/2018/hyperlinkcolor" val="tx"/>
                              </a:ext>
                            </a:extLst>
                          </a:hlinkClick>
                        </a:rPr>
                        <a:t>https://denkwerkstatt-konsum.umweltbundesamt.de/wirkung</a:t>
                      </a:r>
                      <a:r>
                        <a:rPr lang="de-DE" sz="1100" b="0" dirty="0">
                          <a:solidFill>
                            <a:schemeClr val="accent2"/>
                          </a:solidFill>
                          <a:effectLst/>
                          <a:latin typeface="+mn-lt"/>
                        </a:rPr>
                        <a:t> </a:t>
                      </a:r>
                      <a:endParaRPr lang="en-US" sz="1100" b="0" dirty="0">
                        <a:solidFill>
                          <a:schemeClr val="accent2"/>
                        </a:solidFill>
                        <a:effectLst/>
                        <a:latin typeface="+mn-lt"/>
                      </a:endParaRPr>
                    </a:p>
                    <a:p>
                      <a:pPr marL="177800" lvl="0" indent="-177800" algn="l">
                        <a:lnSpc>
                          <a:spcPct val="90000"/>
                        </a:lnSpc>
                        <a:spcAft>
                          <a:spcPts val="100"/>
                        </a:spcAft>
                        <a:buFont typeface="Arial" panose="020B0604020202020204" pitchFamily="34" charset="0"/>
                        <a:buChar char="•"/>
                        <a:tabLst>
                          <a:tab pos="457200" algn="l"/>
                        </a:tabLst>
                      </a:pPr>
                      <a:r>
                        <a:rPr lang="de-DE" sz="1100" b="0" dirty="0">
                          <a:solidFill>
                            <a:schemeClr val="tx1"/>
                          </a:solidFill>
                          <a:effectLst/>
                          <a:latin typeface="+mn-lt"/>
                        </a:rPr>
                        <a:t>UBA-Video: Big Points nachhaltigen Konsums: </a:t>
                      </a:r>
                      <a:r>
                        <a:rPr lang="de-DE" sz="1100" b="0" u="sng" dirty="0">
                          <a:solidFill>
                            <a:schemeClr val="accent2"/>
                          </a:solidFill>
                          <a:effectLst/>
                          <a:latin typeface="+mn-lt"/>
                          <a:hlinkClick r:id="rId3">
                            <a:extLst>
                              <a:ext uri="{A12FA001-AC4F-418D-AE19-62706E023703}">
                                <ahyp:hlinkClr xmlns:ahyp="http://schemas.microsoft.com/office/drawing/2018/hyperlinkcolor" val="tx"/>
                              </a:ext>
                            </a:extLst>
                          </a:hlinkClick>
                        </a:rPr>
                        <a:t>https://youtu.be/wC8103wu5n8</a:t>
                      </a:r>
                      <a:r>
                        <a:rPr lang="de-DE" sz="1100" b="0" dirty="0">
                          <a:solidFill>
                            <a:schemeClr val="accent2"/>
                          </a:solidFill>
                          <a:effectLst/>
                          <a:latin typeface="+mn-lt"/>
                        </a:rPr>
                        <a:t> </a:t>
                      </a:r>
                      <a:endParaRPr lang="en-US" sz="1100" b="0" dirty="0">
                        <a:solidFill>
                          <a:schemeClr val="accent2"/>
                        </a:solidFill>
                        <a:effectLst/>
                        <a:latin typeface="+mn-lt"/>
                      </a:endParaRPr>
                    </a:p>
                    <a:p>
                      <a:pPr marL="177800" lvl="0" indent="-177800" algn="l">
                        <a:lnSpc>
                          <a:spcPct val="90000"/>
                        </a:lnSpc>
                        <a:spcAft>
                          <a:spcPts val="100"/>
                        </a:spcAft>
                        <a:buFont typeface="Arial" panose="020B0604020202020204" pitchFamily="34" charset="0"/>
                        <a:buChar char="•"/>
                        <a:tabLst>
                          <a:tab pos="457200" algn="l"/>
                        </a:tabLst>
                      </a:pPr>
                      <a:r>
                        <a:rPr lang="en-US" sz="1100" b="0" dirty="0" err="1">
                          <a:solidFill>
                            <a:schemeClr val="tx1"/>
                          </a:solidFill>
                          <a:effectLst/>
                          <a:latin typeface="+mn-lt"/>
                        </a:rPr>
                        <a:t>Infografiken</a:t>
                      </a:r>
                      <a:r>
                        <a:rPr lang="en-US" sz="1100" b="0" dirty="0">
                          <a:solidFill>
                            <a:schemeClr val="tx1"/>
                          </a:solidFill>
                          <a:effectLst/>
                          <a:latin typeface="+mn-lt"/>
                        </a:rPr>
                        <a:t> Big Points: </a:t>
                      </a:r>
                      <a:r>
                        <a:rPr lang="en-US" sz="1100" b="0" u="sng" dirty="0">
                          <a:solidFill>
                            <a:schemeClr val="accent2"/>
                          </a:solidFill>
                          <a:effectLst/>
                          <a:latin typeface="+mn-lt"/>
                          <a:hlinkClick r:id="rId4">
                            <a:extLst>
                              <a:ext uri="{A12FA001-AC4F-418D-AE19-62706E023703}">
                                <ahyp:hlinkClr xmlns:ahyp="http://schemas.microsoft.com/office/drawing/2018/hyperlinkcolor" val="tx"/>
                              </a:ext>
                            </a:extLst>
                          </a:hlinkClick>
                        </a:rPr>
                        <a:t>https://nachhaltigerkonsum.info/service/bigpoints</a:t>
                      </a:r>
                      <a:r>
                        <a:rPr lang="en-US" sz="1100" b="0" dirty="0">
                          <a:solidFill>
                            <a:schemeClr val="accent2"/>
                          </a:solidFill>
                          <a:effectLst/>
                          <a:latin typeface="+mn-lt"/>
                        </a:rPr>
                        <a:t> </a:t>
                      </a:r>
                    </a:p>
                    <a:p>
                      <a:pPr marL="177800" marR="0" lvl="0" indent="-177800" algn="l" defTabSz="685800" rtl="0" eaLnBrk="1" fontAlgn="auto" latinLnBrk="0" hangingPunct="1">
                        <a:lnSpc>
                          <a:spcPct val="90000"/>
                        </a:lnSpc>
                        <a:spcBef>
                          <a:spcPts val="0"/>
                        </a:spcBef>
                        <a:spcAft>
                          <a:spcPts val="100"/>
                        </a:spcAft>
                        <a:buClrTx/>
                        <a:buSzTx/>
                        <a:buFont typeface="Arial" panose="020B0604020202020204" pitchFamily="34" charset="0"/>
                        <a:buChar char="•"/>
                        <a:tabLst>
                          <a:tab pos="457200" algn="l"/>
                        </a:tabLst>
                        <a:defRPr/>
                      </a:pPr>
                      <a:r>
                        <a:rPr lang="de-DE" sz="1100" b="0" dirty="0">
                          <a:solidFill>
                            <a:schemeClr val="tx1"/>
                          </a:solidFill>
                          <a:effectLst/>
                          <a:latin typeface="+mn-lt"/>
                        </a:rPr>
                        <a:t>Online-Mini-Game zu den Big Points: </a:t>
                      </a:r>
                      <a:r>
                        <a:rPr lang="de-DE" sz="1100" b="0" u="sng" dirty="0">
                          <a:solidFill>
                            <a:schemeClr val="accent2"/>
                          </a:solidFill>
                          <a:effectLst/>
                          <a:latin typeface="+mn-lt"/>
                          <a:hlinkClick r:id="rId5">
                            <a:extLst>
                              <a:ext uri="{A12FA001-AC4F-418D-AE19-62706E023703}">
                                <ahyp:hlinkClr xmlns:ahyp="http://schemas.microsoft.com/office/drawing/2018/hyperlinkcolor" val="tx"/>
                              </a:ext>
                            </a:extLst>
                          </a:hlinkClick>
                        </a:rPr>
                        <a:t>https://nachhaltigerkonsum.info/Minigame/</a:t>
                      </a:r>
                      <a:r>
                        <a:rPr lang="de-DE" sz="1100" b="0" dirty="0">
                          <a:solidFill>
                            <a:schemeClr val="accent2"/>
                          </a:solidFill>
                          <a:effectLst/>
                          <a:latin typeface="+mn-lt"/>
                        </a:rPr>
                        <a:t> </a:t>
                      </a:r>
                      <a:endParaRPr lang="en-US" sz="1100" b="0" dirty="0">
                        <a:solidFill>
                          <a:schemeClr val="accent2"/>
                        </a:solidFill>
                        <a:effectLst/>
                        <a:latin typeface="+mn-lt"/>
                        <a:ea typeface="Calibri" panose="020F0502020204030204" pitchFamily="34" charset="0"/>
                        <a:cs typeface="Times New Roman" panose="02020603050405020304" pitchFamily="18" charset="0"/>
                      </a:endParaRPr>
                    </a:p>
                    <a:p>
                      <a:pPr marL="177800" lvl="0" indent="-177800" algn="l">
                        <a:lnSpc>
                          <a:spcPct val="90000"/>
                        </a:lnSpc>
                        <a:spcAft>
                          <a:spcPts val="100"/>
                        </a:spcAft>
                        <a:buFont typeface="Arial" panose="020B0604020202020204" pitchFamily="34" charset="0"/>
                        <a:buChar char="•"/>
                        <a:tabLst>
                          <a:tab pos="457200" algn="l"/>
                        </a:tabLst>
                      </a:pPr>
                      <a:r>
                        <a:rPr lang="de-DE" sz="1100" b="0" dirty="0">
                          <a:solidFill>
                            <a:schemeClr val="tx1"/>
                          </a:solidFill>
                          <a:effectLst/>
                          <a:latin typeface="+mn-lt"/>
                        </a:rPr>
                        <a:t>Video Handabdruck: </a:t>
                      </a:r>
                      <a:r>
                        <a:rPr lang="de-DE" sz="1100" b="0" u="sng" dirty="0">
                          <a:solidFill>
                            <a:schemeClr val="accent2"/>
                          </a:solidFill>
                          <a:effectLst/>
                          <a:latin typeface="+mn-lt"/>
                          <a:hlinkClick r:id="rId6">
                            <a:extLst>
                              <a:ext uri="{A12FA001-AC4F-418D-AE19-62706E023703}">
                                <ahyp:hlinkClr xmlns:ahyp="http://schemas.microsoft.com/office/drawing/2018/hyperlinkcolor" val="tx"/>
                              </a:ext>
                            </a:extLst>
                          </a:hlinkClick>
                        </a:rPr>
                        <a:t>https://www.youtube.com/watch?v=59Bg7CmW5RE</a:t>
                      </a:r>
                      <a:endParaRPr lang="en-US" sz="1100" b="0" u="sng" dirty="0">
                        <a:solidFill>
                          <a:schemeClr val="accent2"/>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2934576"/>
                  </a:ext>
                </a:extLst>
              </a:tr>
            </a:tbl>
          </a:graphicData>
        </a:graphic>
      </p:graphicFrame>
      <p:sp>
        <p:nvSpPr>
          <p:cNvPr id="11" name="Rechteck 10">
            <a:extLst>
              <a:ext uri="{FF2B5EF4-FFF2-40B4-BE49-F238E27FC236}">
                <a16:creationId xmlns:a16="http://schemas.microsoft.com/office/drawing/2014/main" id="{03D1FA90-212E-4E96-9AC0-CAD6E07A3957}"/>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tx1"/>
                </a:solidFill>
              </a:rPr>
              <a:t>4</a:t>
            </a:r>
            <a:endParaRPr lang="en-US" sz="1000" dirty="0">
              <a:solidFill>
                <a:schemeClr val="tx1"/>
              </a:solidFill>
            </a:endParaRPr>
          </a:p>
        </p:txBody>
      </p:sp>
    </p:spTree>
    <p:extLst>
      <p:ext uri="{BB962C8B-B14F-4D97-AF65-F5344CB8AC3E}">
        <p14:creationId xmlns:p14="http://schemas.microsoft.com/office/powerpoint/2010/main" val="969235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874112-C659-4868-B855-01F414964542}"/>
              </a:ext>
            </a:extLst>
          </p:cNvPr>
          <p:cNvSpPr>
            <a:spLocks noGrp="1"/>
          </p:cNvSpPr>
          <p:nvPr>
            <p:ph type="ctrTitle"/>
          </p:nvPr>
        </p:nvSpPr>
        <p:spPr/>
        <p:txBody>
          <a:bodyPr/>
          <a:lstStyle/>
          <a:p>
            <a:pPr algn="ctr"/>
            <a:r>
              <a:rPr lang="de-DE" dirty="0"/>
              <a:t>Materialübersicht</a:t>
            </a:r>
          </a:p>
        </p:txBody>
      </p:sp>
      <p:graphicFrame>
        <p:nvGraphicFramePr>
          <p:cNvPr id="6" name="Tabelle 5">
            <a:extLst>
              <a:ext uri="{FF2B5EF4-FFF2-40B4-BE49-F238E27FC236}">
                <a16:creationId xmlns:a16="http://schemas.microsoft.com/office/drawing/2014/main" id="{C630109A-1B4F-4B58-B282-2525D5ECD582}"/>
              </a:ext>
            </a:extLst>
          </p:cNvPr>
          <p:cNvGraphicFramePr>
            <a:graphicFrameLocks noGrp="1"/>
          </p:cNvGraphicFramePr>
          <p:nvPr>
            <p:extLst>
              <p:ext uri="{D42A27DB-BD31-4B8C-83A1-F6EECF244321}">
                <p14:modId xmlns:p14="http://schemas.microsoft.com/office/powerpoint/2010/main" val="334158530"/>
              </p:ext>
            </p:extLst>
          </p:nvPr>
        </p:nvGraphicFramePr>
        <p:xfrm>
          <a:off x="433819" y="2825370"/>
          <a:ext cx="5992366" cy="4912127"/>
        </p:xfrm>
        <a:graphic>
          <a:graphicData uri="http://schemas.openxmlformats.org/drawingml/2006/table">
            <a:tbl>
              <a:tblPr firstRow="1" firstCol="1">
                <a:tableStyleId>{5C22544A-7EE6-4342-B048-85BDC9FD1C3A}</a:tableStyleId>
              </a:tblPr>
              <a:tblGrid>
                <a:gridCol w="1242581">
                  <a:extLst>
                    <a:ext uri="{9D8B030D-6E8A-4147-A177-3AD203B41FA5}">
                      <a16:colId xmlns:a16="http://schemas.microsoft.com/office/drawing/2014/main" val="3778264788"/>
                    </a:ext>
                  </a:extLst>
                </a:gridCol>
                <a:gridCol w="2849555">
                  <a:extLst>
                    <a:ext uri="{9D8B030D-6E8A-4147-A177-3AD203B41FA5}">
                      <a16:colId xmlns:a16="http://schemas.microsoft.com/office/drawing/2014/main" val="3192106372"/>
                    </a:ext>
                  </a:extLst>
                </a:gridCol>
                <a:gridCol w="1900230">
                  <a:extLst>
                    <a:ext uri="{9D8B030D-6E8A-4147-A177-3AD203B41FA5}">
                      <a16:colId xmlns:a16="http://schemas.microsoft.com/office/drawing/2014/main" val="1911456995"/>
                    </a:ext>
                  </a:extLst>
                </a:gridCol>
              </a:tblGrid>
              <a:tr h="249606">
                <a:tc>
                  <a:txBody>
                    <a:bodyPr/>
                    <a:lstStyle/>
                    <a:p>
                      <a:pPr algn="l" rtl="0" fontAlgn="base">
                        <a:lnSpc>
                          <a:spcPct val="100000"/>
                        </a:lnSpc>
                        <a:spcBef>
                          <a:spcPts val="0"/>
                        </a:spcBef>
                        <a:spcAft>
                          <a:spcPts val="200"/>
                        </a:spcAft>
                      </a:pPr>
                      <a:r>
                        <a:rPr lang="de-DE" sz="1200" b="1" i="0" dirty="0">
                          <a:solidFill>
                            <a:schemeClr val="accent2"/>
                          </a:solidFill>
                          <a:effectLst/>
                          <a:latin typeface="+mn-lt"/>
                        </a:rPr>
                        <a:t>Materialnummer</a:t>
                      </a:r>
                      <a:r>
                        <a:rPr lang="de-DE" sz="1200" b="0" i="0" dirty="0">
                          <a:solidFill>
                            <a:schemeClr val="accent2"/>
                          </a:solidFill>
                          <a:effectLst/>
                          <a:latin typeface="+mn-lt"/>
                        </a:rPr>
                        <a:t> </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rtl="0" fontAlgn="base">
                        <a:lnSpc>
                          <a:spcPct val="100000"/>
                        </a:lnSpc>
                        <a:spcBef>
                          <a:spcPts val="0"/>
                        </a:spcBef>
                        <a:spcAft>
                          <a:spcPts val="200"/>
                        </a:spcAft>
                      </a:pPr>
                      <a:r>
                        <a:rPr lang="de-DE" sz="1200" b="1" i="0" dirty="0">
                          <a:solidFill>
                            <a:schemeClr val="accent2"/>
                          </a:solidFill>
                          <a:effectLst/>
                          <a:latin typeface="+mn-lt"/>
                        </a:rPr>
                        <a:t>Erläuterung</a:t>
                      </a:r>
                      <a:endParaRPr lang="de-DE" sz="1200" b="0" i="0" dirty="0">
                        <a:solidFill>
                          <a:schemeClr val="accent2"/>
                        </a:solidFill>
                        <a:effectLst/>
                        <a:latin typeface="+mn-lt"/>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rtl="0" fontAlgn="base">
                        <a:lnSpc>
                          <a:spcPct val="100000"/>
                        </a:lnSpc>
                        <a:spcBef>
                          <a:spcPts val="0"/>
                        </a:spcBef>
                        <a:spcAft>
                          <a:spcPts val="200"/>
                        </a:spcAft>
                      </a:pPr>
                      <a:r>
                        <a:rPr lang="de-DE" sz="1200" b="1" i="0" dirty="0">
                          <a:solidFill>
                            <a:schemeClr val="accent2"/>
                          </a:solidFill>
                          <a:effectLst/>
                          <a:latin typeface="+mn-lt"/>
                        </a:rPr>
                        <a:t>Vorbereitung</a:t>
                      </a:r>
                      <a:endParaRPr lang="de-DE" sz="1200" b="0" i="0" dirty="0">
                        <a:solidFill>
                          <a:schemeClr val="accent2"/>
                        </a:solidFill>
                        <a:effectLst/>
                        <a:latin typeface="+mn-lt"/>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extLst>
                  <a:ext uri="{0D108BD9-81ED-4DB2-BD59-A6C34878D82A}">
                    <a16:rowId xmlns:a16="http://schemas.microsoft.com/office/drawing/2014/main" val="2959301828"/>
                  </a:ext>
                </a:extLst>
              </a:tr>
              <a:tr h="461989">
                <a:tc>
                  <a:txBody>
                    <a:bodyPr/>
                    <a:lstStyle/>
                    <a:p>
                      <a:pPr algn="l" rtl="0" fontAlgn="base">
                        <a:lnSpc>
                          <a:spcPct val="100000"/>
                        </a:lnSpc>
                        <a:spcBef>
                          <a:spcPts val="0"/>
                        </a:spcBef>
                        <a:spcAft>
                          <a:spcPts val="200"/>
                        </a:spcAft>
                      </a:pPr>
                      <a:r>
                        <a:rPr lang="de-DE" sz="1100" b="1" i="0" dirty="0">
                          <a:solidFill>
                            <a:srgbClr val="4B4B4D"/>
                          </a:solidFill>
                          <a:effectLst/>
                          <a:latin typeface="+mn-lt"/>
                        </a:rPr>
                        <a:t>L1</a:t>
                      </a:r>
                      <a:r>
                        <a:rPr lang="de-DE" sz="1100" b="0" i="0" dirty="0">
                          <a:solidFill>
                            <a:srgbClr val="4B4B4D"/>
                          </a:solidFill>
                          <a:effectLst/>
                          <a:latin typeface="+mn-lt"/>
                        </a:rPr>
                        <a:t> </a:t>
                      </a:r>
                    </a:p>
                    <a:p>
                      <a:pPr algn="l" rtl="0" fontAlgn="base">
                        <a:lnSpc>
                          <a:spcPct val="100000"/>
                        </a:lnSpc>
                        <a:spcBef>
                          <a:spcPts val="0"/>
                        </a:spcBef>
                        <a:spcAft>
                          <a:spcPts val="200"/>
                        </a:spcAft>
                      </a:pPr>
                      <a:r>
                        <a:rPr lang="de-DE" sz="1100" b="0" i="0" dirty="0">
                          <a:solidFill>
                            <a:srgbClr val="4B4B4D"/>
                          </a:solidFill>
                          <a:effectLst/>
                          <a:latin typeface="+mn-lt"/>
                        </a:rPr>
                        <a:t>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gn="l" rtl="0" fontAlgn="base">
                        <a:lnSpc>
                          <a:spcPct val="100000"/>
                        </a:lnSpc>
                        <a:spcBef>
                          <a:spcPts val="0"/>
                        </a:spcBef>
                        <a:spcAft>
                          <a:spcPts val="200"/>
                        </a:spcAft>
                      </a:pPr>
                      <a:r>
                        <a:rPr lang="de-DE" sz="1100" b="0" i="0" dirty="0">
                          <a:solidFill>
                            <a:srgbClr val="4B4B4D"/>
                          </a:solidFill>
                          <a:effectLst/>
                          <a:latin typeface="+mn-lt"/>
                        </a:rPr>
                        <a:t>Einführung ins Thema</a:t>
                      </a:r>
                    </a:p>
                    <a:p>
                      <a:pPr algn="l" rtl="0" fontAlgn="base">
                        <a:lnSpc>
                          <a:spcPct val="100000"/>
                        </a:lnSpc>
                        <a:spcBef>
                          <a:spcPts val="0"/>
                        </a:spcBef>
                        <a:spcAft>
                          <a:spcPts val="200"/>
                        </a:spcAft>
                      </a:pPr>
                      <a:r>
                        <a:rPr lang="de-DE" sz="1100" b="0" i="0" dirty="0">
                          <a:solidFill>
                            <a:srgbClr val="4B4B4D"/>
                          </a:solidFill>
                          <a:effectLst/>
                          <a:latin typeface="+mn-lt"/>
                        </a:rPr>
                        <a:t>Anleitung und Thesen Aufstellung im Raum</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182563" indent="-182563" algn="l" rtl="0" fontAlgn="base">
                        <a:lnSpc>
                          <a:spcPct val="10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Für die Lehrkraft</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758251586"/>
                  </a:ext>
                </a:extLst>
              </a:tr>
              <a:tr h="870042">
                <a:tc>
                  <a:txBody>
                    <a:bodyPr/>
                    <a:lstStyle/>
                    <a:p>
                      <a:pPr algn="l" rtl="0" fontAlgn="base">
                        <a:lnSpc>
                          <a:spcPct val="100000"/>
                        </a:lnSpc>
                        <a:spcBef>
                          <a:spcPts val="0"/>
                        </a:spcBef>
                        <a:spcAft>
                          <a:spcPts val="200"/>
                        </a:spcAft>
                      </a:pPr>
                      <a:r>
                        <a:rPr lang="de-DE" sz="1100" b="1" i="0" dirty="0">
                          <a:solidFill>
                            <a:srgbClr val="4B4B4D"/>
                          </a:solidFill>
                          <a:effectLst/>
                          <a:latin typeface="+mn-lt"/>
                        </a:rPr>
                        <a:t>M1</a:t>
                      </a:r>
                    </a:p>
                    <a:p>
                      <a:pPr algn="l" rtl="0" fontAlgn="base">
                        <a:lnSpc>
                          <a:spcPct val="100000"/>
                        </a:lnSpc>
                        <a:spcBef>
                          <a:spcPts val="0"/>
                        </a:spcBef>
                        <a:spcAft>
                          <a:spcPts val="200"/>
                        </a:spcAft>
                      </a:pPr>
                      <a:r>
                        <a:rPr lang="de-DE" sz="1100" b="1" i="0" dirty="0">
                          <a:solidFill>
                            <a:srgbClr val="4B4B4D"/>
                          </a:solidFill>
                          <a:effectLst/>
                          <a:latin typeface="+mn-lt"/>
                        </a:rPr>
                        <a:t>M2</a:t>
                      </a:r>
                      <a:endParaRPr lang="de-DE" sz="1100" b="0" i="0" dirty="0">
                        <a:solidFill>
                          <a:srgbClr val="4B4B4D"/>
                        </a:solidFill>
                        <a:effectLst/>
                        <a:latin typeface="+mn-lt"/>
                      </a:endParaRPr>
                    </a:p>
                    <a:p>
                      <a:pPr algn="l" rtl="0" fontAlgn="base">
                        <a:lnSpc>
                          <a:spcPct val="100000"/>
                        </a:lnSpc>
                        <a:spcBef>
                          <a:spcPts val="0"/>
                        </a:spcBef>
                        <a:spcAft>
                          <a:spcPts val="200"/>
                        </a:spcAft>
                      </a:pPr>
                      <a:r>
                        <a:rPr lang="de-DE" sz="1100" b="0" i="0" dirty="0">
                          <a:solidFill>
                            <a:srgbClr val="4B4B4D"/>
                          </a:solidFill>
                          <a:effectLst/>
                          <a:latin typeface="+mn-lt"/>
                        </a:rPr>
                        <a:t> </a:t>
                      </a:r>
                    </a:p>
                    <a:p>
                      <a:pPr algn="l" rtl="0" fontAlgn="base">
                        <a:lnSpc>
                          <a:spcPct val="100000"/>
                        </a:lnSpc>
                        <a:spcBef>
                          <a:spcPts val="0"/>
                        </a:spcBef>
                        <a:spcAft>
                          <a:spcPts val="200"/>
                        </a:spcAft>
                      </a:pPr>
                      <a:r>
                        <a:rPr lang="de-DE" sz="1100" b="0" i="0" dirty="0">
                          <a:solidFill>
                            <a:srgbClr val="4B4B4D"/>
                          </a:solidFill>
                          <a:effectLst/>
                          <a:latin typeface="+mn-lt"/>
                        </a:rPr>
                        <a:t>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gn="l" rtl="0" fontAlgn="base">
                        <a:lnSpc>
                          <a:spcPct val="100000"/>
                        </a:lnSpc>
                        <a:spcBef>
                          <a:spcPts val="0"/>
                        </a:spcBef>
                        <a:spcAft>
                          <a:spcPts val="200"/>
                        </a:spcAft>
                      </a:pPr>
                      <a:r>
                        <a:rPr lang="de-DE" sz="1100" b="0" i="0" dirty="0">
                          <a:solidFill>
                            <a:srgbClr val="4B4B4D"/>
                          </a:solidFill>
                          <a:effectLst/>
                          <a:latin typeface="+mn-lt"/>
                        </a:rPr>
                        <a:t>Arbeitsauftrag und Datenblatt Berechnung Fußabdruck</a:t>
                      </a:r>
                    </a:p>
                    <a:p>
                      <a:pPr algn="l" rtl="0" fontAlgn="base">
                        <a:lnSpc>
                          <a:spcPct val="100000"/>
                        </a:lnSpc>
                        <a:spcBef>
                          <a:spcPts val="0"/>
                        </a:spcBef>
                        <a:spcAft>
                          <a:spcPts val="200"/>
                        </a:spcAft>
                      </a:pPr>
                      <a:r>
                        <a:rPr lang="de-DE" sz="1100" b="0" i="0" dirty="0">
                          <a:solidFill>
                            <a:srgbClr val="4B4B4D"/>
                          </a:solidFill>
                          <a:effectLst/>
                          <a:latin typeface="+mn-lt"/>
                        </a:rPr>
                        <a:t>M1 – Klaus Tabori</a:t>
                      </a:r>
                    </a:p>
                    <a:p>
                      <a:pPr algn="l" rtl="0" fontAlgn="base">
                        <a:lnSpc>
                          <a:spcPct val="100000"/>
                        </a:lnSpc>
                        <a:spcBef>
                          <a:spcPts val="0"/>
                        </a:spcBef>
                        <a:spcAft>
                          <a:spcPts val="200"/>
                        </a:spcAft>
                      </a:pPr>
                      <a:r>
                        <a:rPr lang="de-DE" sz="1100" b="0" i="0" dirty="0">
                          <a:solidFill>
                            <a:srgbClr val="4B4B4D"/>
                          </a:solidFill>
                          <a:effectLst/>
                          <a:latin typeface="+mn-lt"/>
                        </a:rPr>
                        <a:t>M2 – Maria Schmitt</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lang="de-DE" sz="1100" b="0" i="0" kern="1200" dirty="0">
                          <a:solidFill>
                            <a:srgbClr val="4B4B4D"/>
                          </a:solidFill>
                          <a:effectLst/>
                          <a:latin typeface="+mn-lt"/>
                          <a:ea typeface="+mn-ea"/>
                          <a:cs typeface="+mn-cs"/>
                        </a:rPr>
                        <a:t>Drucken für die Schüler*innen / Teilnehmenden</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1624955338"/>
                  </a:ext>
                </a:extLst>
              </a:tr>
              <a:tr h="461989">
                <a:tc>
                  <a:txBody>
                    <a:bodyPr/>
                    <a:lstStyle/>
                    <a:p>
                      <a:pPr algn="l" rtl="0" fontAlgn="base">
                        <a:lnSpc>
                          <a:spcPct val="100000"/>
                        </a:lnSpc>
                        <a:spcBef>
                          <a:spcPts val="0"/>
                        </a:spcBef>
                        <a:spcAft>
                          <a:spcPts val="200"/>
                        </a:spcAft>
                      </a:pPr>
                      <a:r>
                        <a:rPr lang="de-DE" sz="1100" b="1" i="0" dirty="0">
                          <a:solidFill>
                            <a:srgbClr val="4B4B4D"/>
                          </a:solidFill>
                          <a:effectLst/>
                          <a:latin typeface="+mn-lt"/>
                        </a:rPr>
                        <a:t>Lö1</a:t>
                      </a:r>
                    </a:p>
                    <a:p>
                      <a:pPr algn="l" rtl="0" fontAlgn="base">
                        <a:lnSpc>
                          <a:spcPct val="100000"/>
                        </a:lnSpc>
                        <a:spcBef>
                          <a:spcPts val="0"/>
                        </a:spcBef>
                        <a:spcAft>
                          <a:spcPts val="200"/>
                        </a:spcAft>
                      </a:pPr>
                      <a:r>
                        <a:rPr lang="de-DE" sz="1100" b="1" i="0" dirty="0">
                          <a:solidFill>
                            <a:srgbClr val="4B4B4D"/>
                          </a:solidFill>
                          <a:effectLst/>
                          <a:latin typeface="+mn-lt"/>
                        </a:rPr>
                        <a:t>Lö2</a:t>
                      </a:r>
                      <a:r>
                        <a:rPr lang="de-DE" sz="1100" b="0" i="0" dirty="0">
                          <a:solidFill>
                            <a:srgbClr val="4B4B4D"/>
                          </a:solidFill>
                          <a:effectLst/>
                          <a:latin typeface="+mn-lt"/>
                        </a:rPr>
                        <a:t> </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gn="l" rtl="0" fontAlgn="base">
                        <a:lnSpc>
                          <a:spcPct val="100000"/>
                        </a:lnSpc>
                        <a:spcBef>
                          <a:spcPts val="0"/>
                        </a:spcBef>
                        <a:spcAft>
                          <a:spcPts val="200"/>
                        </a:spcAft>
                      </a:pPr>
                      <a:r>
                        <a:rPr lang="de-DE" sz="1100" b="0" i="0" dirty="0">
                          <a:solidFill>
                            <a:srgbClr val="4B4B4D"/>
                          </a:solidFill>
                          <a:effectLst/>
                          <a:latin typeface="+mn-lt"/>
                        </a:rPr>
                        <a:t>Lösung für Klaus Tabori</a:t>
                      </a:r>
                    </a:p>
                    <a:p>
                      <a:pPr algn="l" rtl="0" fontAlgn="base">
                        <a:lnSpc>
                          <a:spcPct val="100000"/>
                        </a:lnSpc>
                        <a:spcBef>
                          <a:spcPts val="0"/>
                        </a:spcBef>
                        <a:spcAft>
                          <a:spcPts val="200"/>
                        </a:spcAft>
                      </a:pPr>
                      <a:r>
                        <a:rPr lang="de-DE" sz="1100" b="0" i="0" dirty="0">
                          <a:solidFill>
                            <a:srgbClr val="4B4B4D"/>
                          </a:solidFill>
                          <a:effectLst/>
                          <a:latin typeface="+mn-lt"/>
                        </a:rPr>
                        <a:t>Lösung für Maria Schmitt</a:t>
                      </a:r>
                      <a:endParaRPr lang="de-DE" sz="1100" i="0" dirty="0">
                        <a:solidFill>
                          <a:srgbClr val="4B4B4D"/>
                        </a:solidFill>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Für die Lehrkraft</a:t>
                      </a:r>
                      <a:endParaRPr lang="de-DE" sz="1100" b="0" i="0" kern="1200" dirty="0">
                        <a:solidFill>
                          <a:srgbClr val="4B4B4D"/>
                        </a:solidFill>
                        <a:effectLst/>
                        <a:latin typeface="+mn-lt"/>
                        <a:ea typeface="+mn-ea"/>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270660944"/>
                  </a:ext>
                </a:extLst>
              </a:tr>
              <a:tr h="432591">
                <a:tc>
                  <a:txBody>
                    <a:bodyPr/>
                    <a:lstStyle/>
                    <a:p>
                      <a:pPr algn="l" rtl="0" fontAlgn="base">
                        <a:lnSpc>
                          <a:spcPct val="100000"/>
                        </a:lnSpc>
                        <a:spcBef>
                          <a:spcPts val="0"/>
                        </a:spcBef>
                        <a:spcAft>
                          <a:spcPts val="200"/>
                        </a:spcAft>
                      </a:pPr>
                      <a:r>
                        <a:rPr lang="de-DE" sz="1100" b="1" i="0" dirty="0">
                          <a:solidFill>
                            <a:srgbClr val="4B4B4D"/>
                          </a:solidFill>
                          <a:effectLst/>
                          <a:latin typeface="+mn-lt"/>
                        </a:rPr>
                        <a:t>L2</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rtl="0" fontAlgn="base">
                        <a:lnSpc>
                          <a:spcPct val="100000"/>
                        </a:lnSpc>
                        <a:spcBef>
                          <a:spcPts val="0"/>
                        </a:spcBef>
                        <a:spcAft>
                          <a:spcPts val="200"/>
                        </a:spcAft>
                        <a:buFont typeface="Arial" panose="020B0604020202020204" pitchFamily="34" charset="0"/>
                        <a:buNone/>
                      </a:pPr>
                      <a:r>
                        <a:rPr lang="de-DE" sz="1100" b="0" i="0" dirty="0">
                          <a:solidFill>
                            <a:srgbClr val="4B4B4D"/>
                          </a:solidFill>
                          <a:latin typeface="+mn-lt"/>
                        </a:rPr>
                        <a:t>Vergleich der Fußabdrücke und Relevanz des Faktors Einkommen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Für die Lehrkraft</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475588"/>
                  </a:ext>
                </a:extLst>
              </a:tr>
              <a:tr h="461989">
                <a:tc>
                  <a:txBody>
                    <a:bodyPr/>
                    <a:lstStyle/>
                    <a:p>
                      <a:pPr algn="l" rtl="0" fontAlgn="base">
                        <a:lnSpc>
                          <a:spcPct val="100000"/>
                        </a:lnSpc>
                        <a:spcBef>
                          <a:spcPts val="0"/>
                        </a:spcBef>
                        <a:spcAft>
                          <a:spcPts val="200"/>
                        </a:spcAft>
                      </a:pPr>
                      <a:r>
                        <a:rPr lang="de-DE" sz="1100" b="1" i="0" dirty="0">
                          <a:solidFill>
                            <a:srgbClr val="4B4B4D"/>
                          </a:solidFill>
                          <a:effectLst/>
                          <a:latin typeface="+mn-lt"/>
                        </a:rPr>
                        <a:t>L3</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rtl="0" fontAlgn="base">
                        <a:lnSpc>
                          <a:spcPct val="100000"/>
                        </a:lnSpc>
                        <a:spcBef>
                          <a:spcPts val="0"/>
                        </a:spcBef>
                        <a:spcAft>
                          <a:spcPts val="200"/>
                        </a:spcAft>
                        <a:buFont typeface="Arial" panose="020B0604020202020204" pitchFamily="34" charset="0"/>
                        <a:buNone/>
                      </a:pPr>
                      <a:r>
                        <a:rPr lang="de-DE" sz="1100" i="0" dirty="0">
                          <a:solidFill>
                            <a:srgbClr val="4B4B4D"/>
                          </a:solidFill>
                          <a:latin typeface="+mn-lt"/>
                        </a:rPr>
                        <a:t>Ergebnissicherung</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Für die Lehrkraft</a:t>
                      </a:r>
                      <a:endParaRPr lang="de-DE" sz="1100" b="0" i="0" kern="1200" dirty="0">
                        <a:solidFill>
                          <a:srgbClr val="4B4B4D"/>
                        </a:solidFill>
                        <a:effectLst/>
                        <a:latin typeface="+mn-lt"/>
                        <a:ea typeface="+mn-ea"/>
                        <a:cs typeface="+mn-cs"/>
                      </a:endParaRPr>
                    </a:p>
                    <a:p>
                      <a:pPr marL="182563" indent="-182563" algn="l" rtl="0" fontAlgn="base">
                        <a:lnSpc>
                          <a:spcPct val="100000"/>
                        </a:lnSpc>
                        <a:spcBef>
                          <a:spcPts val="0"/>
                        </a:spcBef>
                        <a:spcAft>
                          <a:spcPts val="200"/>
                        </a:spcAft>
                        <a:buClr>
                          <a:schemeClr val="tx1"/>
                        </a:buClr>
                        <a:buSzPct val="100000"/>
                        <a:buFont typeface="Arial" panose="020B0604020202020204" pitchFamily="34" charset="0"/>
                        <a:buChar char="•"/>
                      </a:pPr>
                      <a:r>
                        <a:rPr lang="de-DE" sz="1100" b="0" i="0" dirty="0">
                          <a:solidFill>
                            <a:srgbClr val="4B4B4D"/>
                          </a:solidFill>
                          <a:effectLst/>
                          <a:latin typeface="+mn-lt"/>
                        </a:rPr>
                        <a:t>Ggf. Visualisieren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0847184"/>
                  </a:ext>
                </a:extLst>
              </a:tr>
              <a:tr h="1044669">
                <a:tc>
                  <a:txBody>
                    <a:bodyPr/>
                    <a:lstStyle/>
                    <a:p>
                      <a:pPr algn="l" rtl="0" fontAlgn="base">
                        <a:lnSpc>
                          <a:spcPct val="100000"/>
                        </a:lnSpc>
                        <a:spcBef>
                          <a:spcPts val="0"/>
                        </a:spcBef>
                        <a:spcAft>
                          <a:spcPts val="200"/>
                        </a:spcAft>
                      </a:pPr>
                      <a:r>
                        <a:rPr lang="de-DE" sz="1100" b="1" i="0" dirty="0">
                          <a:solidFill>
                            <a:srgbClr val="4B4B4D"/>
                          </a:solidFill>
                          <a:effectLst/>
                          <a:latin typeface="+mn-lt"/>
                        </a:rPr>
                        <a:t>M3</a:t>
                      </a:r>
                    </a:p>
                    <a:p>
                      <a:pPr algn="l" rtl="0" fontAlgn="base">
                        <a:lnSpc>
                          <a:spcPct val="100000"/>
                        </a:lnSpc>
                        <a:spcBef>
                          <a:spcPts val="0"/>
                        </a:spcBef>
                        <a:spcAft>
                          <a:spcPts val="200"/>
                        </a:spcAft>
                      </a:pPr>
                      <a:r>
                        <a:rPr lang="de-DE" sz="1100" b="1" i="0" dirty="0">
                          <a:solidFill>
                            <a:srgbClr val="4B4B4D"/>
                          </a:solidFill>
                          <a:effectLst/>
                          <a:latin typeface="+mn-lt"/>
                        </a:rPr>
                        <a:t>M4</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754" rtl="0" eaLnBrk="1" fontAlgn="base" latinLnBrk="0" hangingPunct="1">
                        <a:lnSpc>
                          <a:spcPct val="100000"/>
                        </a:lnSpc>
                        <a:spcBef>
                          <a:spcPts val="0"/>
                        </a:spcBef>
                        <a:spcAft>
                          <a:spcPts val="200"/>
                        </a:spcAft>
                      </a:pPr>
                      <a:r>
                        <a:rPr lang="de-DE" sz="1100" b="0" i="0" kern="1200" dirty="0">
                          <a:solidFill>
                            <a:srgbClr val="4B4B4D"/>
                          </a:solidFill>
                          <a:effectLst/>
                          <a:latin typeface="+mn-lt"/>
                          <a:ea typeface="+mn-ea"/>
                          <a:cs typeface="+mn-cs"/>
                        </a:rPr>
                        <a:t>Arbeitsauftrag Einsparungspotenzial mit Produkterstellung</a:t>
                      </a:r>
                    </a:p>
                    <a:p>
                      <a:pPr marL="0" algn="l" defTabSz="685754" rtl="0" eaLnBrk="1" fontAlgn="base" latinLnBrk="0" hangingPunct="1">
                        <a:lnSpc>
                          <a:spcPct val="100000"/>
                        </a:lnSpc>
                        <a:spcBef>
                          <a:spcPts val="0"/>
                        </a:spcBef>
                        <a:spcAft>
                          <a:spcPts val="200"/>
                        </a:spcAft>
                      </a:pPr>
                      <a:endParaRPr lang="de-DE" sz="1100" b="0" i="0" kern="1200" dirty="0">
                        <a:solidFill>
                          <a:srgbClr val="4B4B4D"/>
                        </a:solidFill>
                        <a:effectLst/>
                        <a:latin typeface="+mn-lt"/>
                        <a:ea typeface="+mn-ea"/>
                        <a:cs typeface="+mn-cs"/>
                      </a:endParaRPr>
                    </a:p>
                    <a:p>
                      <a:pPr marL="0" algn="l" defTabSz="685754" rtl="0" eaLnBrk="1" fontAlgn="base" latinLnBrk="0" hangingPunct="1">
                        <a:lnSpc>
                          <a:spcPct val="100000"/>
                        </a:lnSpc>
                        <a:spcBef>
                          <a:spcPts val="0"/>
                        </a:spcBef>
                        <a:spcAft>
                          <a:spcPts val="200"/>
                        </a:spcAft>
                      </a:pPr>
                      <a:r>
                        <a:rPr lang="de-DE" sz="1100" b="0" i="0" kern="1200" dirty="0">
                          <a:solidFill>
                            <a:srgbClr val="4B4B4D"/>
                          </a:solidFill>
                          <a:effectLst/>
                          <a:latin typeface="+mn-lt"/>
                          <a:ea typeface="+mn-ea"/>
                          <a:cs typeface="+mn-cs"/>
                        </a:rPr>
                        <a:t>M3 – Klaus Tabori</a:t>
                      </a:r>
                    </a:p>
                    <a:p>
                      <a:pPr marL="0" algn="l" defTabSz="685754" rtl="0" eaLnBrk="1" fontAlgn="base" latinLnBrk="0" hangingPunct="1">
                        <a:lnSpc>
                          <a:spcPct val="100000"/>
                        </a:lnSpc>
                        <a:spcBef>
                          <a:spcPts val="0"/>
                        </a:spcBef>
                        <a:spcAft>
                          <a:spcPts val="200"/>
                        </a:spcAft>
                      </a:pPr>
                      <a:r>
                        <a:rPr lang="de-DE" sz="1100" b="0" i="0" kern="1200" dirty="0">
                          <a:solidFill>
                            <a:srgbClr val="4B4B4D"/>
                          </a:solidFill>
                          <a:effectLst/>
                          <a:latin typeface="+mn-lt"/>
                          <a:ea typeface="+mn-ea"/>
                          <a:cs typeface="+mn-cs"/>
                        </a:rPr>
                        <a:t>M4 – Maria Schmitt</a:t>
                      </a: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dirty="0">
                          <a:ln>
                            <a:noFill/>
                          </a:ln>
                          <a:solidFill>
                            <a:srgbClr val="4B4B4D"/>
                          </a:solidFill>
                          <a:effectLst/>
                          <a:uLnTx/>
                          <a:uFillTx/>
                          <a:latin typeface="+mn-lt"/>
                          <a:ea typeface="+mn-ea"/>
                          <a:cs typeface="+mn-cs"/>
                        </a:rPr>
                        <a:t>Drucken für die Schüler*innen / Teilnehmenden</a:t>
                      </a:r>
                    </a:p>
                    <a:p>
                      <a:pPr marL="171450" marR="0" lvl="0" indent="-171450" algn="l" defTabSz="1391900"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endParaRPr lang="de-DE" sz="1100" b="0" i="0" dirty="0">
                        <a:solidFill>
                          <a:srgbClr val="4B4B4D"/>
                        </a:solidFill>
                        <a:effectLst/>
                        <a:latin typeface="+mn-lt"/>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3526848"/>
                  </a:ext>
                </a:extLst>
              </a:tr>
              <a:tr h="461989">
                <a:tc>
                  <a:txBody>
                    <a:bodyPr/>
                    <a:lstStyle/>
                    <a:p>
                      <a:pPr algn="l" rtl="0" fontAlgn="base">
                        <a:lnSpc>
                          <a:spcPct val="100000"/>
                        </a:lnSpc>
                        <a:spcBef>
                          <a:spcPts val="0"/>
                        </a:spcBef>
                        <a:spcAft>
                          <a:spcPts val="200"/>
                        </a:spcAft>
                      </a:pPr>
                      <a:r>
                        <a:rPr lang="de-DE" sz="1100" b="1" i="0" dirty="0">
                          <a:solidFill>
                            <a:srgbClr val="4B4B4D"/>
                          </a:solidFill>
                          <a:effectLst/>
                          <a:latin typeface="+mn-lt"/>
                        </a:rPr>
                        <a:t>Lö3</a:t>
                      </a:r>
                    </a:p>
                    <a:p>
                      <a:pPr algn="l" rtl="0" fontAlgn="base">
                        <a:lnSpc>
                          <a:spcPct val="100000"/>
                        </a:lnSpc>
                        <a:spcBef>
                          <a:spcPts val="0"/>
                        </a:spcBef>
                        <a:spcAft>
                          <a:spcPts val="200"/>
                        </a:spcAft>
                      </a:pPr>
                      <a:r>
                        <a:rPr lang="de-DE" sz="1100" b="1" i="0" dirty="0">
                          <a:solidFill>
                            <a:srgbClr val="4B4B4D"/>
                          </a:solidFill>
                          <a:effectLst/>
                          <a:latin typeface="+mn-lt"/>
                        </a:rPr>
                        <a:t>Lö4</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754" rtl="0" eaLnBrk="1" fontAlgn="base" latinLnBrk="0" hangingPunct="1">
                        <a:lnSpc>
                          <a:spcPct val="100000"/>
                        </a:lnSpc>
                        <a:spcBef>
                          <a:spcPts val="0"/>
                        </a:spcBef>
                        <a:spcAft>
                          <a:spcPts val="200"/>
                        </a:spcAft>
                        <a:buClrTx/>
                        <a:buSzTx/>
                        <a:buFontTx/>
                        <a:buNone/>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Lösung für Klaus Tabori</a:t>
                      </a:r>
                    </a:p>
                    <a:p>
                      <a:pPr marL="0" marR="0" lvl="0" indent="0" algn="l" defTabSz="685754" rtl="0" eaLnBrk="1" fontAlgn="base" latinLnBrk="0" hangingPunct="1">
                        <a:lnSpc>
                          <a:spcPct val="100000"/>
                        </a:lnSpc>
                        <a:spcBef>
                          <a:spcPts val="0"/>
                        </a:spcBef>
                        <a:spcAft>
                          <a:spcPts val="200"/>
                        </a:spcAft>
                        <a:buClrTx/>
                        <a:buSzTx/>
                        <a:buFontTx/>
                        <a:buNone/>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Lösung für Maria Schmitt</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1391900"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Für die Lehrkraft</a:t>
                      </a:r>
                      <a:endParaRPr lang="de-DE" sz="1100" b="0" i="0" kern="1200" dirty="0">
                        <a:solidFill>
                          <a:srgbClr val="4B4B4D"/>
                        </a:solidFill>
                        <a:effectLst/>
                        <a:latin typeface="+mn-lt"/>
                        <a:ea typeface="+mn-ea"/>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7039033"/>
                  </a:ext>
                </a:extLst>
              </a:tr>
              <a:tr h="461989">
                <a:tc>
                  <a:txBody>
                    <a:bodyPr/>
                    <a:lstStyle/>
                    <a:p>
                      <a:pPr algn="l" rtl="0" fontAlgn="base">
                        <a:lnSpc>
                          <a:spcPct val="100000"/>
                        </a:lnSpc>
                        <a:spcBef>
                          <a:spcPts val="0"/>
                        </a:spcBef>
                        <a:spcAft>
                          <a:spcPts val="200"/>
                        </a:spcAft>
                      </a:pPr>
                      <a:r>
                        <a:rPr lang="de-DE" sz="1100" b="1" i="0" dirty="0">
                          <a:solidFill>
                            <a:srgbClr val="4B4B4D"/>
                          </a:solidFill>
                          <a:effectLst/>
                          <a:latin typeface="+mn-lt"/>
                        </a:rPr>
                        <a:t>L4</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391900" rtl="0" eaLnBrk="1" fontAlgn="base" latinLnBrk="0" hangingPunct="1">
                        <a:lnSpc>
                          <a:spcPct val="100000"/>
                        </a:lnSpc>
                        <a:spcBef>
                          <a:spcPts val="0"/>
                        </a:spcBef>
                        <a:spcAft>
                          <a:spcPts val="200"/>
                        </a:spcAft>
                        <a:buClrTx/>
                        <a:buSzTx/>
                        <a:buFontTx/>
                        <a:buNone/>
                        <a:tabLst/>
                        <a:defRPr/>
                      </a:pPr>
                      <a:r>
                        <a:rPr lang="de-DE" sz="1100" b="0" i="0" dirty="0">
                          <a:solidFill>
                            <a:srgbClr val="4B4B4D"/>
                          </a:solidFill>
                          <a:effectLst/>
                          <a:latin typeface="+mn-lt"/>
                        </a:rPr>
                        <a:t>Reflexion und Ergebnissicherung</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Für die Lehrkraft</a:t>
                      </a:r>
                    </a:p>
                    <a:p>
                      <a:pPr marL="182563" marR="0" lvl="0" indent="-182563" algn="l" defTabSz="685754" rtl="0" eaLnBrk="1" fontAlgn="base" latinLnBrk="0" hangingPunct="1">
                        <a:lnSpc>
                          <a:spcPct val="100000"/>
                        </a:lnSpc>
                        <a:spcBef>
                          <a:spcPts val="0"/>
                        </a:spcBef>
                        <a:spcAft>
                          <a:spcPts val="200"/>
                        </a:spcAft>
                        <a:buClr>
                          <a:schemeClr val="tx1"/>
                        </a:buClr>
                        <a:buSzPct val="100000"/>
                        <a:buFont typeface="Arial" panose="020B0604020202020204" pitchFamily="34" charset="0"/>
                        <a:buChar char="•"/>
                        <a:tabLst/>
                        <a:defRPr/>
                      </a:pPr>
                      <a:r>
                        <a:rPr kumimoji="0" lang="de-DE" sz="1100" b="0" i="0" u="none" strike="noStrike" kern="1200" cap="none" spc="0" normalizeH="0" baseline="0" noProof="0" dirty="0">
                          <a:ln>
                            <a:noFill/>
                          </a:ln>
                          <a:solidFill>
                            <a:srgbClr val="4B4B4D"/>
                          </a:solidFill>
                          <a:effectLst/>
                          <a:uLnTx/>
                          <a:uFillTx/>
                          <a:latin typeface="+mn-lt"/>
                          <a:ea typeface="+mn-ea"/>
                          <a:cs typeface="+mn-cs"/>
                        </a:rPr>
                        <a:t>Ggf. Visualisieren</a:t>
                      </a: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581503"/>
                  </a:ext>
                </a:extLst>
              </a:tr>
            </a:tbl>
          </a:graphicData>
        </a:graphic>
      </p:graphicFrame>
      <p:sp>
        <p:nvSpPr>
          <p:cNvPr id="11" name="Rechteck 10">
            <a:extLst>
              <a:ext uri="{FF2B5EF4-FFF2-40B4-BE49-F238E27FC236}">
                <a16:creationId xmlns:a16="http://schemas.microsoft.com/office/drawing/2014/main" id="{03D1FA90-212E-4E96-9AC0-CAD6E07A3957}"/>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dirty="0">
                <a:solidFill>
                  <a:schemeClr val="bg1"/>
                </a:solidFill>
              </a:rPr>
              <a:t>5</a:t>
            </a:r>
          </a:p>
        </p:txBody>
      </p:sp>
      <p:sp>
        <p:nvSpPr>
          <p:cNvPr id="7" name="Rechteck 6">
            <a:extLst>
              <a:ext uri="{FF2B5EF4-FFF2-40B4-BE49-F238E27FC236}">
                <a16:creationId xmlns:a16="http://schemas.microsoft.com/office/drawing/2014/main" id="{488BF6C7-FE5E-428B-9A33-A365C75717A3}"/>
              </a:ext>
            </a:extLst>
          </p:cNvPr>
          <p:cNvSpPr/>
          <p:nvPr/>
        </p:nvSpPr>
        <p:spPr>
          <a:xfrm>
            <a:off x="433819" y="1376603"/>
            <a:ext cx="5987611" cy="1276547"/>
          </a:xfrm>
          <a:prstGeom prst="rect">
            <a:avLst/>
          </a:prstGeom>
          <a:noFill/>
        </p:spPr>
        <p:txBody>
          <a:bodyPr wrap="square" lIns="0" tIns="0" rIns="0" bIns="0">
            <a:noAutofit/>
          </a:bodyPr>
          <a:lstStyle/>
          <a:p>
            <a:pPr defTabSz="358775" fontAlgn="base">
              <a:spcAft>
                <a:spcPts val="600"/>
              </a:spcAft>
              <a:tabLst>
                <a:tab pos="452438" algn="l"/>
              </a:tabLst>
            </a:pPr>
            <a:r>
              <a:rPr lang="de-DE" sz="1100" b="1" dirty="0">
                <a:solidFill>
                  <a:schemeClr val="accent2"/>
                </a:solidFill>
              </a:rPr>
              <a:t>L </a:t>
            </a:r>
            <a:r>
              <a:rPr lang="de-DE" sz="1100" dirty="0">
                <a:solidFill>
                  <a:srgbClr val="4B4B4D"/>
                </a:solidFill>
              </a:rPr>
              <a:t>	umfasst Material für die </a:t>
            </a:r>
            <a:r>
              <a:rPr lang="de-DE" sz="1100" b="1" dirty="0">
                <a:solidFill>
                  <a:srgbClr val="4B4B4D"/>
                </a:solidFill>
              </a:rPr>
              <a:t>Lehrkraft</a:t>
            </a:r>
            <a:r>
              <a:rPr lang="de-DE" sz="1100" dirty="0">
                <a:solidFill>
                  <a:srgbClr val="4B4B4D"/>
                </a:solidFill>
              </a:rPr>
              <a:t> / Seminarleitung: </a:t>
            </a:r>
            <a:br>
              <a:rPr lang="de-DE" sz="1100" dirty="0">
                <a:solidFill>
                  <a:srgbClr val="4B4B4D"/>
                </a:solidFill>
              </a:rPr>
            </a:br>
            <a:r>
              <a:rPr lang="de-DE" sz="1100" dirty="0">
                <a:solidFill>
                  <a:srgbClr val="4B4B4D"/>
                </a:solidFill>
              </a:rPr>
              <a:t>	Ablauf, Hintergrundinfos, Ergebnissicherung</a:t>
            </a:r>
          </a:p>
          <a:p>
            <a:pPr defTabSz="358775" fontAlgn="base">
              <a:spcAft>
                <a:spcPts val="600"/>
              </a:spcAft>
              <a:tabLst>
                <a:tab pos="452438" algn="l"/>
              </a:tabLst>
            </a:pPr>
            <a:r>
              <a:rPr lang="de-DE" sz="1100" b="1" dirty="0">
                <a:solidFill>
                  <a:schemeClr val="accent2"/>
                </a:solidFill>
              </a:rPr>
              <a:t>M</a:t>
            </a:r>
            <a:r>
              <a:rPr lang="de-DE" sz="1100" b="1" dirty="0">
                <a:solidFill>
                  <a:srgbClr val="4B4B4D"/>
                </a:solidFill>
              </a:rPr>
              <a:t> </a:t>
            </a:r>
            <a:r>
              <a:rPr lang="de-DE" sz="1100" dirty="0">
                <a:solidFill>
                  <a:srgbClr val="4B4B4D"/>
                </a:solidFill>
              </a:rPr>
              <a:t>	</a:t>
            </a:r>
            <a:r>
              <a:rPr lang="de-DE" sz="1100" b="1" dirty="0">
                <a:solidFill>
                  <a:srgbClr val="4B4B4D"/>
                </a:solidFill>
              </a:rPr>
              <a:t>Materialien</a:t>
            </a:r>
            <a:r>
              <a:rPr lang="de-DE" sz="1100" dirty="0">
                <a:solidFill>
                  <a:srgbClr val="4B4B4D"/>
                </a:solidFill>
              </a:rPr>
              <a:t> für die Schüler*innen / Teilnehmenden: Arbeitsaufträge</a:t>
            </a:r>
          </a:p>
          <a:p>
            <a:pPr defTabSz="358775" fontAlgn="base">
              <a:spcAft>
                <a:spcPts val="600"/>
              </a:spcAft>
              <a:tabLst>
                <a:tab pos="452438" algn="l"/>
              </a:tabLst>
            </a:pPr>
            <a:r>
              <a:rPr lang="de-DE" sz="1100" b="1" dirty="0">
                <a:solidFill>
                  <a:schemeClr val="accent2"/>
                </a:solidFill>
              </a:rPr>
              <a:t>	</a:t>
            </a:r>
            <a:r>
              <a:rPr lang="de-DE" sz="1100" b="1" dirty="0">
                <a:solidFill>
                  <a:schemeClr val="accent2"/>
                </a:solidFill>
                <a:sym typeface="Wingdings" panose="05000000000000000000" pitchFamily="2" charset="2"/>
              </a:rPr>
              <a:t> </a:t>
            </a:r>
            <a:r>
              <a:rPr lang="de-DE" sz="1100" b="1" dirty="0">
                <a:sym typeface="Wingdings" panose="05000000000000000000" pitchFamily="2" charset="2"/>
              </a:rPr>
              <a:t>M 1-4 </a:t>
            </a:r>
            <a:r>
              <a:rPr lang="de-DE" sz="1100" dirty="0">
                <a:solidFill>
                  <a:srgbClr val="4B4B4D"/>
                </a:solidFill>
              </a:rPr>
              <a:t>können sich Schüler*innen auf der Webseite unter </a:t>
            </a:r>
            <a:r>
              <a:rPr lang="de-DE" sz="1100" dirty="0">
                <a:solidFill>
                  <a:schemeClr val="accent2"/>
                </a:solidFill>
                <a:hlinkClick r:id="rId2">
                  <a:extLst>
                    <a:ext uri="{A12FA001-AC4F-418D-AE19-62706E023703}">
                      <ahyp:hlinkClr xmlns:ahyp="http://schemas.microsoft.com/office/drawing/2018/hyperlinkcolor" val="tx"/>
                    </a:ext>
                  </a:extLst>
                </a:hlinkClick>
              </a:rPr>
              <a:t>Material für Schüler*innen</a:t>
            </a:r>
            <a:br>
              <a:rPr lang="de-DE" sz="1100" i="1" dirty="0">
                <a:solidFill>
                  <a:srgbClr val="4B4B4D"/>
                </a:solidFill>
              </a:rPr>
            </a:br>
            <a:r>
              <a:rPr lang="de-DE" sz="1100" i="1" dirty="0">
                <a:solidFill>
                  <a:srgbClr val="4B4B4D"/>
                </a:solidFill>
              </a:rPr>
              <a:t>	</a:t>
            </a:r>
            <a:r>
              <a:rPr lang="de-DE" sz="1100" dirty="0">
                <a:solidFill>
                  <a:srgbClr val="4B4B4D"/>
                </a:solidFill>
              </a:rPr>
              <a:t>auch selbst herunterladen (ohne Lösungen etc.)</a:t>
            </a:r>
          </a:p>
          <a:p>
            <a:pPr defTabSz="358775" fontAlgn="base">
              <a:spcAft>
                <a:spcPts val="600"/>
              </a:spcAft>
              <a:tabLst>
                <a:tab pos="452438" algn="l"/>
              </a:tabLst>
            </a:pPr>
            <a:r>
              <a:rPr lang="de-DE" sz="1100" b="1" dirty="0" err="1">
                <a:solidFill>
                  <a:schemeClr val="accent2"/>
                </a:solidFill>
              </a:rPr>
              <a:t>Lö</a:t>
            </a:r>
            <a:r>
              <a:rPr lang="de-DE" sz="1100" b="1" dirty="0">
                <a:solidFill>
                  <a:srgbClr val="4B4B4D"/>
                </a:solidFill>
              </a:rPr>
              <a:t> </a:t>
            </a:r>
            <a:r>
              <a:rPr lang="de-DE" sz="1100" dirty="0">
                <a:solidFill>
                  <a:srgbClr val="4B4B4D"/>
                </a:solidFill>
              </a:rPr>
              <a:t>	</a:t>
            </a:r>
            <a:r>
              <a:rPr lang="de-DE" sz="1100" b="1" dirty="0">
                <a:solidFill>
                  <a:srgbClr val="4B4B4D"/>
                </a:solidFill>
              </a:rPr>
              <a:t>Lösungen</a:t>
            </a:r>
            <a:r>
              <a:rPr lang="de-DE" sz="1100" dirty="0">
                <a:solidFill>
                  <a:srgbClr val="4B4B4D"/>
                </a:solidFill>
              </a:rPr>
              <a:t> zu den Arbeitsaufträgen</a:t>
            </a:r>
          </a:p>
        </p:txBody>
      </p:sp>
    </p:spTree>
    <p:extLst>
      <p:ext uri="{BB962C8B-B14F-4D97-AF65-F5344CB8AC3E}">
        <p14:creationId xmlns:p14="http://schemas.microsoft.com/office/powerpoint/2010/main" val="235879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L1: Einstieg</a:t>
            </a:r>
          </a:p>
        </p:txBody>
      </p:sp>
      <p:sp>
        <p:nvSpPr>
          <p:cNvPr id="6" name="Rechteck 5">
            <a:extLst>
              <a:ext uri="{FF2B5EF4-FFF2-40B4-BE49-F238E27FC236}">
                <a16:creationId xmlns:a16="http://schemas.microsoft.com/office/drawing/2014/main" id="{0CA051B1-5355-44FF-8F75-760A48C704BA}"/>
              </a:ext>
            </a:extLst>
          </p:cNvPr>
          <p:cNvSpPr/>
          <p:nvPr/>
        </p:nvSpPr>
        <p:spPr>
          <a:xfrm>
            <a:off x="433819" y="1376604"/>
            <a:ext cx="5987611" cy="4455236"/>
          </a:xfrm>
          <a:prstGeom prst="rect">
            <a:avLst/>
          </a:prstGeom>
          <a:noFill/>
        </p:spPr>
        <p:txBody>
          <a:bodyPr wrap="square" lIns="0" tIns="72000" rIns="0" bIns="0">
            <a:noAutofit/>
          </a:bodyPr>
          <a:lstStyle/>
          <a:p>
            <a:pPr marL="0" lvl="1">
              <a:lnSpc>
                <a:spcPct val="90000"/>
              </a:lnSpc>
              <a:spcAft>
                <a:spcPts val="200"/>
              </a:spcAft>
              <a:defRPr/>
            </a:pPr>
            <a:r>
              <a:rPr lang="de-DE" sz="1200" b="1" kern="0" dirty="0">
                <a:solidFill>
                  <a:schemeClr val="accent2"/>
                </a:solidFill>
              </a:rPr>
              <a:t>Einstieg: Aufstellung im Raum / Plenum (10 min.) </a:t>
            </a:r>
          </a:p>
          <a:p>
            <a:pPr marL="0" lvl="1">
              <a:lnSpc>
                <a:spcPct val="90000"/>
              </a:lnSpc>
              <a:spcAft>
                <a:spcPts val="200"/>
              </a:spcAft>
              <a:defRPr/>
            </a:pPr>
            <a:br>
              <a:rPr lang="de-DE" sz="1200" kern="0" dirty="0">
                <a:solidFill>
                  <a:srgbClr val="4B4B4D"/>
                </a:solidFill>
              </a:rPr>
            </a:br>
            <a:r>
              <a:rPr lang="de-DE" sz="1100" kern="0" dirty="0">
                <a:solidFill>
                  <a:srgbClr val="4B4B4D"/>
                </a:solidFill>
              </a:rPr>
              <a:t>Für ein erstes Meinungsbild wird eine Aufstellung im Raum durchgeführt. Hierfür werden zwei Punkte im Raum für die Pole (Wer vertritt die These? / Wer nicht?) definiert. Schüler*innen positionieren sich zwischen den Polen. Gespräch dazu, warum die Schüler*innen dort stehen.</a:t>
            </a:r>
          </a:p>
          <a:p>
            <a:pPr marL="0" lvl="1">
              <a:lnSpc>
                <a:spcPct val="90000"/>
              </a:lnSpc>
              <a:spcAft>
                <a:spcPts val="200"/>
              </a:spcAft>
              <a:defRPr/>
            </a:pPr>
            <a:endParaRPr lang="de-DE" sz="1100" kern="0" dirty="0">
              <a:solidFill>
                <a:srgbClr val="4B4B4D"/>
              </a:solidFill>
            </a:endParaRPr>
          </a:p>
          <a:p>
            <a:pPr marL="0" lvl="1">
              <a:lnSpc>
                <a:spcPct val="90000"/>
              </a:lnSpc>
              <a:spcAft>
                <a:spcPts val="200"/>
              </a:spcAft>
              <a:defRPr/>
            </a:pPr>
            <a:r>
              <a:rPr lang="de-DE" sz="1100" b="1" kern="0" dirty="0">
                <a:solidFill>
                  <a:srgbClr val="4B4B4D"/>
                </a:solidFill>
              </a:rPr>
              <a:t>Thesen:</a:t>
            </a:r>
            <a:r>
              <a:rPr lang="de-DE" sz="1100" kern="0" dirty="0">
                <a:solidFill>
                  <a:srgbClr val="4B4B4D"/>
                </a:solidFill>
              </a:rPr>
              <a:t> </a:t>
            </a:r>
          </a:p>
          <a:p>
            <a:pPr marL="182563" indent="-182563" fontAlgn="base">
              <a:lnSpc>
                <a:spcPct val="90000"/>
              </a:lnSpc>
              <a:spcAft>
                <a:spcPts val="200"/>
              </a:spcAft>
              <a:buClr>
                <a:schemeClr val="tx1"/>
              </a:buClr>
              <a:buFont typeface="Arial" panose="020B0604020202020204" pitchFamily="34" charset="0"/>
              <a:buChar char="•"/>
            </a:pPr>
            <a:r>
              <a:rPr lang="de-DE" sz="1100" dirty="0">
                <a:solidFill>
                  <a:srgbClr val="4B4B4D"/>
                </a:solidFill>
              </a:rPr>
              <a:t>Der Klimawandel bereitet mir Sorgen.</a:t>
            </a:r>
          </a:p>
          <a:p>
            <a:pPr marL="182563" indent="-182563" fontAlgn="base">
              <a:lnSpc>
                <a:spcPct val="90000"/>
              </a:lnSpc>
              <a:spcAft>
                <a:spcPts val="200"/>
              </a:spcAft>
              <a:buClr>
                <a:schemeClr val="tx1"/>
              </a:buClr>
              <a:buFont typeface="Arial" panose="020B0604020202020204" pitchFamily="34" charset="0"/>
              <a:buChar char="•"/>
            </a:pPr>
            <a:r>
              <a:rPr lang="de-DE" sz="1100" dirty="0">
                <a:solidFill>
                  <a:srgbClr val="4B4B4D"/>
                </a:solidFill>
              </a:rPr>
              <a:t>Auf nachhaltige Entscheidungen zu achten, ist mir wichtig.</a:t>
            </a:r>
          </a:p>
          <a:p>
            <a:pPr marL="182563" indent="-182563" fontAlgn="base">
              <a:lnSpc>
                <a:spcPct val="90000"/>
              </a:lnSpc>
              <a:spcAft>
                <a:spcPts val="200"/>
              </a:spcAft>
              <a:buClr>
                <a:schemeClr val="tx1"/>
              </a:buClr>
              <a:buFont typeface="Arial" panose="020B0604020202020204" pitchFamily="34" charset="0"/>
              <a:buChar char="•"/>
            </a:pPr>
            <a:r>
              <a:rPr lang="de-DE" sz="1100" dirty="0">
                <a:solidFill>
                  <a:srgbClr val="4B4B4D"/>
                </a:solidFill>
              </a:rPr>
              <a:t>Nachhaltig zu leben ist herausfordernd und anstrengend.</a:t>
            </a:r>
          </a:p>
          <a:p>
            <a:pPr marL="182563" indent="-182563" fontAlgn="base">
              <a:lnSpc>
                <a:spcPct val="90000"/>
              </a:lnSpc>
              <a:spcAft>
                <a:spcPts val="200"/>
              </a:spcAft>
              <a:buClr>
                <a:schemeClr val="tx1"/>
              </a:buClr>
              <a:buFont typeface="Arial" panose="020B0604020202020204" pitchFamily="34" charset="0"/>
              <a:buChar char="•"/>
            </a:pPr>
            <a:r>
              <a:rPr lang="de-DE" sz="1100" dirty="0">
                <a:solidFill>
                  <a:srgbClr val="4B4B4D"/>
                </a:solidFill>
              </a:rPr>
              <a:t>Umweltschutz und Nachhaltigkeit ist nur was für Besserverdienende – denn Umweltschutz kostet viel Geld.</a:t>
            </a:r>
          </a:p>
          <a:p>
            <a:pPr marL="182563" indent="-182563" fontAlgn="base">
              <a:lnSpc>
                <a:spcPct val="90000"/>
              </a:lnSpc>
              <a:spcAft>
                <a:spcPts val="200"/>
              </a:spcAft>
              <a:buClr>
                <a:schemeClr val="tx1"/>
              </a:buClr>
              <a:buFont typeface="Arial" panose="020B0604020202020204" pitchFamily="34" charset="0"/>
              <a:buChar char="•"/>
            </a:pPr>
            <a:r>
              <a:rPr lang="de-DE" sz="1100" dirty="0">
                <a:solidFill>
                  <a:srgbClr val="4B4B4D"/>
                </a:solidFill>
              </a:rPr>
              <a:t>Ich glaube daran, dass unsere Gesellschaft gute Lösungen finden wird, die schlimmsten Folgen des Klimawandels zu begrenzen.</a:t>
            </a:r>
          </a:p>
          <a:p>
            <a:pPr marL="182563" lvl="0" indent="-182563" defTabSz="685754" fontAlgn="base">
              <a:lnSpc>
                <a:spcPct val="90000"/>
              </a:lnSpc>
              <a:spcAft>
                <a:spcPts val="200"/>
              </a:spcAft>
              <a:buClr>
                <a:schemeClr val="tx1"/>
              </a:buClr>
              <a:buFont typeface="Arial" panose="020B0604020202020204" pitchFamily="34" charset="0"/>
              <a:buChar char="•"/>
              <a:defRPr/>
            </a:pPr>
            <a:r>
              <a:rPr lang="de-DE" sz="1100" dirty="0">
                <a:solidFill>
                  <a:srgbClr val="4B4B4D"/>
                </a:solidFill>
              </a:rPr>
              <a:t>Ich fände es schön, wenn unsere Schule klimafreundlicher wird.</a:t>
            </a:r>
          </a:p>
          <a:p>
            <a:pPr fontAlgn="base">
              <a:lnSpc>
                <a:spcPct val="90000"/>
              </a:lnSpc>
              <a:spcAft>
                <a:spcPts val="200"/>
              </a:spcAft>
            </a:pPr>
            <a:endParaRPr lang="de-DE" sz="1100" dirty="0">
              <a:solidFill>
                <a:srgbClr val="4B4B4D"/>
              </a:solidFill>
            </a:endParaRPr>
          </a:p>
          <a:p>
            <a:pPr fontAlgn="base">
              <a:lnSpc>
                <a:spcPct val="90000"/>
              </a:lnSpc>
              <a:spcAft>
                <a:spcPts val="200"/>
              </a:spcAft>
            </a:pPr>
            <a:r>
              <a:rPr lang="de-DE" sz="1100" b="1" dirty="0">
                <a:solidFill>
                  <a:srgbClr val="4B4B4D"/>
                </a:solidFill>
              </a:rPr>
              <a:t>Überleitung zur Aufgabenstellung</a:t>
            </a:r>
          </a:p>
          <a:p>
            <a:pPr fontAlgn="base">
              <a:lnSpc>
                <a:spcPct val="90000"/>
              </a:lnSpc>
              <a:spcAft>
                <a:spcPts val="200"/>
              </a:spcAft>
            </a:pPr>
            <a:r>
              <a:rPr lang="de-DE" sz="1100" dirty="0">
                <a:solidFill>
                  <a:srgbClr val="4B4B4D"/>
                </a:solidFill>
              </a:rPr>
              <a:t>Den persönlichen Einfluss auf das Klima können wir mit dem CO</a:t>
            </a:r>
            <a:r>
              <a:rPr lang="de-DE" sz="1100" baseline="-25000" dirty="0">
                <a:solidFill>
                  <a:srgbClr val="4B4B4D"/>
                </a:solidFill>
              </a:rPr>
              <a:t>2</a:t>
            </a:r>
            <a:r>
              <a:rPr lang="de-DE" sz="1100" dirty="0">
                <a:solidFill>
                  <a:srgbClr val="4B4B4D"/>
                </a:solidFill>
              </a:rPr>
              <a:t>-Fußabdruck berechnen. Dieser gibt an, wie viel Emissionen unsere Lebensweise verursacht. Das wollen wir an zwei fiktiven Beispielpersonen testen:</a:t>
            </a:r>
          </a:p>
          <a:p>
            <a:pPr marL="171450" lvl="1" indent="-171450">
              <a:lnSpc>
                <a:spcPct val="90000"/>
              </a:lnSpc>
              <a:spcAft>
                <a:spcPts val="200"/>
              </a:spcAft>
              <a:buFont typeface="Arial" panose="020B0604020202020204" pitchFamily="34" charset="0"/>
              <a:buChar char="•"/>
              <a:defRPr/>
            </a:pPr>
            <a:r>
              <a:rPr lang="de-DE" sz="1100" kern="0" dirty="0">
                <a:solidFill>
                  <a:srgbClr val="4B4B4D"/>
                </a:solidFill>
              </a:rPr>
              <a:t>Klaus wohnt in einem gedämmten Haus (muss also nicht viel heizen) in der Stadt. Er fährt viel Fahrrad und besitzt kein Auto. </a:t>
            </a:r>
          </a:p>
          <a:p>
            <a:pPr marL="171450" lvl="1" indent="-171450">
              <a:lnSpc>
                <a:spcPct val="90000"/>
              </a:lnSpc>
              <a:spcAft>
                <a:spcPts val="200"/>
              </a:spcAft>
              <a:buFont typeface="Arial" panose="020B0604020202020204" pitchFamily="34" charset="0"/>
              <a:buChar char="•"/>
              <a:defRPr/>
            </a:pPr>
            <a:r>
              <a:rPr lang="de-DE" sz="1100" kern="0" dirty="0">
                <a:solidFill>
                  <a:srgbClr val="4B4B4D"/>
                </a:solidFill>
              </a:rPr>
              <a:t>Maria lebt mit ihrer Familie in einem Dorf. Sie wohnen in einem alten Haus mit alter Heizung. Für ihre täglichen Wege benutzen sie ein Auto.</a:t>
            </a:r>
          </a:p>
          <a:p>
            <a:pPr marL="0" lvl="1">
              <a:lnSpc>
                <a:spcPct val="90000"/>
              </a:lnSpc>
              <a:spcAft>
                <a:spcPts val="200"/>
              </a:spcAft>
              <a:buClr>
                <a:schemeClr val="accent4"/>
              </a:buClr>
              <a:buSzPct val="120000"/>
              <a:defRPr/>
            </a:pPr>
            <a:endParaRPr lang="de-DE" sz="1100" b="1" kern="0" dirty="0">
              <a:solidFill>
                <a:srgbClr val="4B4B4D"/>
              </a:solidFill>
            </a:endParaRPr>
          </a:p>
          <a:p>
            <a:pPr marL="0" lvl="1">
              <a:lnSpc>
                <a:spcPct val="90000"/>
              </a:lnSpc>
              <a:spcAft>
                <a:spcPts val="200"/>
              </a:spcAft>
              <a:buClr>
                <a:schemeClr val="accent4"/>
              </a:buClr>
              <a:buSzPct val="120000"/>
              <a:defRPr/>
            </a:pPr>
            <a:r>
              <a:rPr lang="de-DE" sz="1100" b="1" kern="0" dirty="0">
                <a:solidFill>
                  <a:srgbClr val="4B4B4D"/>
                </a:solidFill>
              </a:rPr>
              <a:t>Frage an die Schüler*innen: Wer verursacht vermutlich mehr Emissionen?</a:t>
            </a:r>
          </a:p>
          <a:p>
            <a:pPr marL="0" lvl="1">
              <a:lnSpc>
                <a:spcPct val="90000"/>
              </a:lnSpc>
              <a:spcAft>
                <a:spcPts val="200"/>
              </a:spcAft>
              <a:defRPr/>
            </a:pPr>
            <a:endParaRPr lang="de-DE" sz="1200" b="1" kern="0" dirty="0">
              <a:solidFill>
                <a:srgbClr val="4B4B4D"/>
              </a:solidFill>
            </a:endParaRPr>
          </a:p>
          <a:p>
            <a:pPr marL="0" lvl="1">
              <a:lnSpc>
                <a:spcPct val="90000"/>
              </a:lnSpc>
              <a:spcAft>
                <a:spcPts val="200"/>
              </a:spcAft>
              <a:defRPr/>
            </a:pPr>
            <a:endParaRPr lang="de-DE" sz="1200" b="1" kern="0" dirty="0">
              <a:solidFill>
                <a:srgbClr val="4B4B4D"/>
              </a:solidFill>
            </a:endParaRPr>
          </a:p>
        </p:txBody>
      </p:sp>
      <p:sp>
        <p:nvSpPr>
          <p:cNvPr id="7" name="Rechteck 6">
            <a:extLst>
              <a:ext uri="{FF2B5EF4-FFF2-40B4-BE49-F238E27FC236}">
                <a16:creationId xmlns:a16="http://schemas.microsoft.com/office/drawing/2014/main" id="{0D21A868-E01B-4CD5-8B27-21CBF4C2CDF6}"/>
              </a:ext>
            </a:extLst>
          </p:cNvPr>
          <p:cNvSpPr/>
          <p:nvPr/>
        </p:nvSpPr>
        <p:spPr>
          <a:xfrm>
            <a:off x="433819" y="6234653"/>
            <a:ext cx="5987611" cy="1532668"/>
          </a:xfrm>
          <a:prstGeom prst="rect">
            <a:avLst/>
          </a:prstGeom>
          <a:noFill/>
        </p:spPr>
        <p:txBody>
          <a:bodyPr wrap="square" lIns="0" tIns="72000" rIns="0" bIns="0">
            <a:noAutofit/>
          </a:bodyPr>
          <a:lstStyle/>
          <a:p>
            <a:pPr marL="0" lvl="1">
              <a:lnSpc>
                <a:spcPct val="90000"/>
              </a:lnSpc>
              <a:spcAft>
                <a:spcPts val="200"/>
              </a:spcAft>
              <a:defRPr/>
            </a:pPr>
            <a:r>
              <a:rPr lang="de-DE" sz="1200" b="1" kern="0" dirty="0">
                <a:solidFill>
                  <a:schemeClr val="accent2"/>
                </a:solidFill>
              </a:rPr>
              <a:t>Arbeitsauftrag: Arbeitsphase I / Einzel-, Paararbeit (25 min.)</a:t>
            </a:r>
          </a:p>
          <a:p>
            <a:pPr marL="0" lvl="1">
              <a:lnSpc>
                <a:spcPct val="90000"/>
              </a:lnSpc>
              <a:spcAft>
                <a:spcPts val="200"/>
              </a:spcAft>
              <a:buClr>
                <a:schemeClr val="accent4"/>
              </a:buClr>
              <a:buSzPct val="120000"/>
              <a:defRPr/>
            </a:pPr>
            <a:br>
              <a:rPr lang="de-DE" sz="1200" b="1" kern="0" dirty="0">
                <a:solidFill>
                  <a:srgbClr val="4B4B4D"/>
                </a:solidFill>
              </a:rPr>
            </a:br>
            <a:r>
              <a:rPr lang="de-DE" sz="1100" b="1" kern="0" dirty="0">
                <a:solidFill>
                  <a:srgbClr val="4B4B4D"/>
                </a:solidFill>
              </a:rPr>
              <a:t>Berechnung der CO</a:t>
            </a:r>
            <a:r>
              <a:rPr lang="de-DE" sz="1100" b="1" kern="0" baseline="-25000" dirty="0">
                <a:solidFill>
                  <a:srgbClr val="4B4B4D"/>
                </a:solidFill>
              </a:rPr>
              <a:t>2</a:t>
            </a:r>
            <a:r>
              <a:rPr lang="de-DE" sz="1100" b="1" kern="0" dirty="0">
                <a:solidFill>
                  <a:srgbClr val="4B4B4D"/>
                </a:solidFill>
              </a:rPr>
              <a:t>-Bilanz zweier Personen</a:t>
            </a:r>
            <a:r>
              <a:rPr lang="de-DE" sz="1100" kern="0" dirty="0">
                <a:solidFill>
                  <a:srgbClr val="4B4B4D"/>
                </a:solidFill>
              </a:rPr>
              <a:t>. </a:t>
            </a:r>
          </a:p>
          <a:p>
            <a:pPr marL="171450" lvl="1" indent="-171450">
              <a:lnSpc>
                <a:spcPct val="90000"/>
              </a:lnSpc>
              <a:spcAft>
                <a:spcPts val="200"/>
              </a:spcAft>
              <a:buClr>
                <a:srgbClr val="4B4B4D"/>
              </a:buClr>
              <a:buSzPct val="100000"/>
              <a:buFont typeface="Wingdings" panose="05000000000000000000" pitchFamily="2" charset="2"/>
              <a:buChar char="à"/>
              <a:defRPr/>
            </a:pPr>
            <a:r>
              <a:rPr lang="de-DE" sz="1100" kern="0" dirty="0">
                <a:solidFill>
                  <a:srgbClr val="4B4B4D"/>
                </a:solidFill>
              </a:rPr>
              <a:t>Die Hälfte der Schüler*innen erarbeitet die CO</a:t>
            </a:r>
            <a:r>
              <a:rPr lang="de-DE" sz="1100" kern="0" baseline="-25000" dirty="0">
                <a:solidFill>
                  <a:srgbClr val="4B4B4D"/>
                </a:solidFill>
              </a:rPr>
              <a:t>2</a:t>
            </a:r>
            <a:r>
              <a:rPr lang="de-DE" sz="1100" kern="0" dirty="0">
                <a:solidFill>
                  <a:srgbClr val="4B4B4D"/>
                </a:solidFill>
              </a:rPr>
              <a:t>-Emissionen für Maria, die andere Hälfte für Klaus. Die Schüler*innen arbeiten allein oder zu zweit.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kern="0" dirty="0">
                <a:solidFill>
                  <a:srgbClr val="4B4B4D"/>
                </a:solidFill>
              </a:rPr>
              <a:t>Verteilung der Informationsblätter zu Klaus und Maria. </a:t>
            </a:r>
          </a:p>
          <a:p>
            <a:pPr marL="180975" lvl="1" indent="-180975">
              <a:lnSpc>
                <a:spcPct val="90000"/>
              </a:lnSpc>
              <a:spcAft>
                <a:spcPts val="200"/>
              </a:spcAft>
              <a:buClr>
                <a:schemeClr val="tx1"/>
              </a:buClr>
              <a:buSzPct val="100000"/>
              <a:buFont typeface="Arial" panose="020B0604020202020204" pitchFamily="34" charset="0"/>
              <a:buChar char="•"/>
              <a:defRPr/>
            </a:pPr>
            <a:r>
              <a:rPr lang="de-DE" sz="1100" u="sng" kern="0" dirty="0">
                <a:solidFill>
                  <a:srgbClr val="4B4B4D"/>
                </a:solidFill>
              </a:rPr>
              <a:t>Mögliche Differenzierung</a:t>
            </a:r>
            <a:r>
              <a:rPr lang="de-DE" sz="1100" kern="0" dirty="0">
                <a:solidFill>
                  <a:srgbClr val="4B4B4D"/>
                </a:solidFill>
              </a:rPr>
              <a:t>: Arbeitsblatt und Infos zu Maria sind etwas kürzer und einfacher. Das kann in der Verteilung an die Schüler*innen berücksichtigt werden. </a:t>
            </a:r>
          </a:p>
        </p:txBody>
      </p:sp>
      <p:cxnSp>
        <p:nvCxnSpPr>
          <p:cNvPr id="8" name="Gerader Verbinder 7">
            <a:extLst>
              <a:ext uri="{FF2B5EF4-FFF2-40B4-BE49-F238E27FC236}">
                <a16:creationId xmlns:a16="http://schemas.microsoft.com/office/drawing/2014/main" id="{A5DD06D5-0341-4258-8699-5B44C7D19081}"/>
              </a:ext>
            </a:extLst>
          </p:cNvPr>
          <p:cNvCxnSpPr>
            <a:cxnSpLocks/>
          </p:cNvCxnSpPr>
          <p:nvPr/>
        </p:nvCxnSpPr>
        <p:spPr>
          <a:xfrm>
            <a:off x="433819" y="6026835"/>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hteck 11">
            <a:extLst>
              <a:ext uri="{FF2B5EF4-FFF2-40B4-BE49-F238E27FC236}">
                <a16:creationId xmlns:a16="http://schemas.microsoft.com/office/drawing/2014/main" id="{D960E179-026A-4ADF-B42F-41B6B3BB330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dirty="0">
                <a:solidFill>
                  <a:schemeClr val="tx1"/>
                </a:solidFill>
              </a:rPr>
              <a:t>6</a:t>
            </a:r>
          </a:p>
        </p:txBody>
      </p:sp>
    </p:spTree>
    <p:extLst>
      <p:ext uri="{BB962C8B-B14F-4D97-AF65-F5344CB8AC3E}">
        <p14:creationId xmlns:p14="http://schemas.microsoft.com/office/powerpoint/2010/main" val="3866376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M1: Infoblatt Klaus Tabori</a:t>
            </a:r>
          </a:p>
        </p:txBody>
      </p:sp>
      <p:sp>
        <p:nvSpPr>
          <p:cNvPr id="6" name="Rechteck 5">
            <a:extLst>
              <a:ext uri="{FF2B5EF4-FFF2-40B4-BE49-F238E27FC236}">
                <a16:creationId xmlns:a16="http://schemas.microsoft.com/office/drawing/2014/main" id="{0CA051B1-5355-44FF-8F75-760A48C704BA}"/>
              </a:ext>
            </a:extLst>
          </p:cNvPr>
          <p:cNvSpPr/>
          <p:nvPr/>
        </p:nvSpPr>
        <p:spPr>
          <a:xfrm>
            <a:off x="433819" y="1376604"/>
            <a:ext cx="5987611" cy="8034978"/>
          </a:xfrm>
          <a:prstGeom prst="rect">
            <a:avLst/>
          </a:prstGeom>
          <a:noFill/>
        </p:spPr>
        <p:txBody>
          <a:bodyPr wrap="square" lIns="0" tIns="72000" rIns="0" bIns="0">
            <a:noAutofit/>
          </a:bodyPr>
          <a:lstStyle/>
          <a:p>
            <a:pPr marL="0" lvl="1">
              <a:lnSpc>
                <a:spcPct val="90000"/>
              </a:lnSpc>
              <a:spcAft>
                <a:spcPts val="200"/>
              </a:spcAft>
              <a:buClr>
                <a:schemeClr val="tx1"/>
              </a:buClr>
              <a:defRPr/>
            </a:pPr>
            <a:r>
              <a:rPr lang="de-DE" sz="1200" b="1" kern="0" dirty="0">
                <a:solidFill>
                  <a:schemeClr val="accent2"/>
                </a:solidFill>
              </a:rPr>
              <a:t>Arbeitsphase I </a:t>
            </a: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a:p>
            <a:pPr marL="1076325" lvl="1">
              <a:lnSpc>
                <a:spcPct val="90000"/>
              </a:lnSpc>
              <a:spcAft>
                <a:spcPts val="200"/>
              </a:spcAft>
              <a:buClr>
                <a:schemeClr val="tx1"/>
              </a:buClr>
              <a:defRPr/>
            </a:pPr>
            <a:r>
              <a:rPr lang="de-DE" sz="1200" b="1" kern="0" dirty="0">
                <a:solidFill>
                  <a:srgbClr val="4B4B4D"/>
                </a:solidFill>
              </a:rPr>
              <a:t>Erstellt </a:t>
            </a:r>
            <a:r>
              <a:rPr lang="de-DE" sz="1200" kern="0" dirty="0">
                <a:solidFill>
                  <a:srgbClr val="4B4B4D"/>
                </a:solidFill>
              </a:rPr>
              <a:t>mithilfe des UBA-CO</a:t>
            </a:r>
            <a:r>
              <a:rPr lang="de-DE" sz="1200" kern="0" baseline="-25000" dirty="0">
                <a:solidFill>
                  <a:srgbClr val="4B4B4D"/>
                </a:solidFill>
              </a:rPr>
              <a:t>2</a:t>
            </a:r>
            <a:r>
              <a:rPr lang="de-DE" sz="1200" kern="0" dirty="0">
                <a:solidFill>
                  <a:srgbClr val="4B4B4D"/>
                </a:solidFill>
              </a:rPr>
              <a:t>-Rechner die </a:t>
            </a:r>
            <a:r>
              <a:rPr lang="de-DE" sz="1200" b="1" kern="0" dirty="0">
                <a:solidFill>
                  <a:srgbClr val="4B4B4D"/>
                </a:solidFill>
              </a:rPr>
              <a:t>CO</a:t>
            </a:r>
            <a:r>
              <a:rPr lang="de-DE" sz="1200" b="1" kern="0" baseline="-25000" dirty="0">
                <a:solidFill>
                  <a:srgbClr val="4B4B4D"/>
                </a:solidFill>
              </a:rPr>
              <a:t>2</a:t>
            </a:r>
            <a:r>
              <a:rPr lang="de-DE" sz="1200" b="1" kern="0" dirty="0">
                <a:solidFill>
                  <a:srgbClr val="4B4B4D"/>
                </a:solidFill>
              </a:rPr>
              <a:t>-Bilanz </a:t>
            </a:r>
            <a:r>
              <a:rPr lang="de-DE" sz="1200" kern="0" dirty="0">
                <a:solidFill>
                  <a:srgbClr val="4B4B4D"/>
                </a:solidFill>
              </a:rPr>
              <a:t>für Klaus Tabori. </a:t>
            </a:r>
            <a:br>
              <a:rPr lang="de-DE" sz="1200" kern="0" dirty="0">
                <a:solidFill>
                  <a:srgbClr val="4B4B4D"/>
                </a:solidFill>
              </a:rPr>
            </a:br>
            <a:r>
              <a:rPr lang="de-DE" sz="1200" kern="0" dirty="0">
                <a:solidFill>
                  <a:srgbClr val="4B4B4D"/>
                </a:solidFill>
              </a:rPr>
              <a:t>(ca. 20 min).</a:t>
            </a:r>
            <a:br>
              <a:rPr lang="de-DE" sz="1200" kern="0" dirty="0">
                <a:solidFill>
                  <a:srgbClr val="4B4B4D"/>
                </a:solidFill>
              </a:rPr>
            </a:br>
            <a:endParaRPr lang="de-DE" sz="1200" kern="0" dirty="0">
              <a:solidFill>
                <a:srgbClr val="4B4B4D"/>
              </a:solidFill>
            </a:endParaRPr>
          </a:p>
          <a:p>
            <a:pPr marL="1076325" lvl="1">
              <a:lnSpc>
                <a:spcPct val="90000"/>
              </a:lnSpc>
              <a:spcAft>
                <a:spcPts val="200"/>
              </a:spcAft>
              <a:buClr>
                <a:schemeClr val="tx1"/>
              </a:buClr>
              <a:defRPr/>
            </a:pPr>
            <a:r>
              <a:rPr lang="de-DE" sz="1200" kern="0" dirty="0">
                <a:solidFill>
                  <a:srgbClr val="4B4B4D"/>
                </a:solidFill>
              </a:rPr>
              <a:t>Link: https://uba.co2-rechner.de/de_DE/ </a:t>
            </a:r>
            <a:br>
              <a:rPr lang="de-DE" sz="1200" kern="0" dirty="0">
                <a:solidFill>
                  <a:srgbClr val="4B4B4D"/>
                </a:solidFill>
              </a:rPr>
            </a:br>
            <a:endParaRPr lang="de-DE" sz="12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p:txBody>
      </p:sp>
      <p:cxnSp>
        <p:nvCxnSpPr>
          <p:cNvPr id="8" name="Gerader Verbinder 7">
            <a:extLst>
              <a:ext uri="{FF2B5EF4-FFF2-40B4-BE49-F238E27FC236}">
                <a16:creationId xmlns:a16="http://schemas.microsoft.com/office/drawing/2014/main" id="{A5DD06D5-0341-4258-8699-5B44C7D19081}"/>
              </a:ext>
            </a:extLst>
          </p:cNvPr>
          <p:cNvCxnSpPr>
            <a:cxnSpLocks/>
          </p:cNvCxnSpPr>
          <p:nvPr/>
        </p:nvCxnSpPr>
        <p:spPr>
          <a:xfrm>
            <a:off x="433819" y="2649319"/>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dirty="0">
                <a:solidFill>
                  <a:schemeClr val="bg1"/>
                </a:solidFill>
              </a:rPr>
              <a:t>7</a:t>
            </a:r>
          </a:p>
        </p:txBody>
      </p:sp>
      <p:sp>
        <p:nvSpPr>
          <p:cNvPr id="10" name="Rechteck 9">
            <a:extLst>
              <a:ext uri="{FF2B5EF4-FFF2-40B4-BE49-F238E27FC236}">
                <a16:creationId xmlns:a16="http://schemas.microsoft.com/office/drawing/2014/main" id="{4A67859E-F056-457E-A9FE-A02714707989}"/>
              </a:ext>
            </a:extLst>
          </p:cNvPr>
          <p:cNvSpPr/>
          <p:nvPr/>
        </p:nvSpPr>
        <p:spPr>
          <a:xfrm>
            <a:off x="433819" y="2703911"/>
            <a:ext cx="5987610" cy="6757775"/>
          </a:xfrm>
          <a:prstGeom prst="rect">
            <a:avLst/>
          </a:prstGeom>
          <a:noFill/>
        </p:spPr>
        <p:txBody>
          <a:bodyPr wrap="square" lIns="0" tIns="72000" rIns="36000" bIns="0" numCol="2" spcCol="108000">
            <a:noAutofit/>
          </a:bodyPr>
          <a:lstStyle/>
          <a:p>
            <a:pPr marL="0" lvl="1">
              <a:lnSpc>
                <a:spcPct val="90000"/>
              </a:lnSpc>
              <a:spcAft>
                <a:spcPts val="200"/>
              </a:spcAft>
              <a:buClr>
                <a:schemeClr val="tx1"/>
              </a:buClr>
              <a:defRPr/>
            </a:pPr>
            <a:r>
              <a:rPr lang="de-DE" sz="1000" b="1" kern="0" dirty="0">
                <a:solidFill>
                  <a:srgbClr val="4B4B4D"/>
                </a:solidFill>
              </a:rPr>
              <a:t>WOHNEN</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Wohnung: lebt alleine in einer 80 qm großen, gemieteten Stadtwohnung in einem Mehrfamilienhaus.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Das Gebäude, Baujahr 1913 , ist energetisch vollsaniert. Das heißt, Fenster und Heizung wurden in den letzten 20 Jahren erneuert.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Heizung: Das Mehrfamilienhaus wird mit Fernwärme geheizt. Der Jahresheizenergiebedarf von Klaus liegt bei etwa 5.000 Kilowattstunden (kWh).</a:t>
            </a:r>
          </a:p>
          <a:p>
            <a:pPr marL="92075" lvl="1"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STROM</a:t>
            </a:r>
            <a:r>
              <a:rPr lang="de-DE" sz="1000" kern="0" dirty="0">
                <a:solidFill>
                  <a:srgbClr val="4B4B4D"/>
                </a:solidFill>
              </a:rPr>
              <a:t>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bezieht keinen besonderen Stromtarif und verbraucht insgesamt 1.500 kWh Strom pro Jahr. </a:t>
            </a:r>
          </a:p>
          <a:p>
            <a:pPr marL="0" lvl="1">
              <a:lnSpc>
                <a:spcPct val="90000"/>
              </a:lnSpc>
              <a:spcAft>
                <a:spcPts val="200"/>
              </a:spcAft>
              <a:buClr>
                <a:schemeClr val="tx1"/>
              </a:buClr>
              <a:defRPr/>
            </a:pPr>
            <a:endParaRPr lang="de-DE" sz="1000" b="1"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MOBILITÄT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wohnt in einer Stadt, er hat kein eigenes Auto. Er fährt fast täglich mit dem Rad ins Büro, wenn es regnet nimmt er die Straßenbahn bzw. den Bus. </a:t>
            </a:r>
          </a:p>
          <a:p>
            <a:pPr marL="92075" lvl="1"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r>
              <a:rPr lang="de-DE" sz="1000" i="1" kern="0" dirty="0">
                <a:solidFill>
                  <a:srgbClr val="4B4B4D"/>
                </a:solidFill>
              </a:rPr>
              <a:t>Hinweis: Lösche das voreingestellte Fahrzeug (roter Button). Addiere die Fahrten mit dem Carsharing-Auto und den ÖPNV. Trage jeweils die Summe ein</a:t>
            </a:r>
            <a:r>
              <a:rPr lang="de-DE" sz="1000" kern="0" dirty="0">
                <a:solidFill>
                  <a:srgbClr val="4B4B4D"/>
                </a:solidFill>
              </a:rPr>
              <a:t>.</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Fahrten zur Arbeit: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320 km mit dem ÖPNV</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Fahrten ins Grüne: Klaus fährt gerne zum Wandern ins Grüne. Meist nimmt er auch dafür Bus und Bahn, aber manchmal mietet er sich dafür auch ein Carsharing-Auto.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Carsharing: 600 km</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ÖPNV: 1800 km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hat ein besonders Hobby: Er kauft gerne alte Möbel, dafür stöbert er bei Ebay und holt die ersteigerten Raritäten oft von ziemlich weit entfernt ab. Dafür nimmt er meist ein Carsharing-Auto: 800 km. </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fährt im Jahr ca. 4-mal in den Urlaub: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2 Urlaubsfahrten mit dem ICE zu Freunden in eine andere Stadt: 2.000 km,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1 Urlaubsfahrt mit dem Carsharing-Auto (er fährt mit seinem besten Freund zum Campen ans Meer):  3000 km</a:t>
            </a:r>
          </a:p>
          <a:p>
            <a:pPr marL="269875" lvl="2"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269875" lvl="2"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1 Fernreise mit dem Flugzeug: bitte hier auf „</a:t>
            </a:r>
            <a:r>
              <a:rPr lang="de-DE" sz="1000" i="1" kern="0" dirty="0">
                <a:solidFill>
                  <a:srgbClr val="4B4B4D"/>
                </a:solidFill>
              </a:rPr>
              <a:t>detailliert</a:t>
            </a:r>
            <a:r>
              <a:rPr lang="de-DE" sz="1000" kern="0" dirty="0">
                <a:solidFill>
                  <a:srgbClr val="4B4B4D"/>
                </a:solidFill>
              </a:rPr>
              <a:t>“ klicken und die Daten eingeben.</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Hin- und Rückflug nach Thailand: Hamburg (HAM) nach Bangkok (BKK), Flugzeug-Typ: unbekannt, Economy Class, keine Kompensation</a:t>
            </a:r>
          </a:p>
          <a:p>
            <a:pPr marL="92075" lvl="2">
              <a:lnSpc>
                <a:spcPct val="90000"/>
              </a:lnSpc>
              <a:spcAft>
                <a:spcPts val="200"/>
              </a:spcAft>
              <a:buClr>
                <a:schemeClr val="tx1"/>
              </a:buCl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rgbClr val="4B4B4D"/>
              </a:buClr>
              <a:defRPr/>
            </a:pPr>
            <a:r>
              <a:rPr lang="de-DE" sz="1000" b="1" kern="0" dirty="0">
                <a:solidFill>
                  <a:srgbClr val="4B4B4D"/>
                </a:solidFill>
              </a:rPr>
              <a:t>ERNÄHRUNG</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Klaus ist 35 Jahre alt, wiegt 70 kg und ist ziemlich schlank. Er hat zwar einen Bürojob mit wenig Bewegung, macht aber gerne und viel Sport.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Da er auch viel arbeitet und viel Zeit mit seinen Hobbies und Freunden verbringt, hat er nicht so viel Zeit, um sich um Kochen und Einkaufen zu kümmern.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Milchprodukte verzehrt er durchschnittlich viel.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Er kauft teilweise regional und saisonal, isst dafür aber wenig Fleisch. </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SONSTIGER KONSUM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ist Vollzeit berufstätig und verdient ein Nettogehalt von rund 3.000 Euro im Monat.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Sein Kaufverhalten würde Klaus eher als großzügig beschreiben, immerhin rechnet er mit Konsumausgaben von rund 600€ pro Monat. Wichtigsten Kaufkriterium ist Funktionalität.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Klaus repariert und leiht Geräte und Kleidung eher selten.</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Auf Qualität und Langlebigkeit achtet er eher häufig.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Zusammensetzung der Konsumausgaben / Genaue Angaben: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Innenausstattung: 150€,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Freizeit und Kultur: 200€,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Bekleidung und Schuhe: </a:t>
            </a:r>
            <a:br>
              <a:rPr lang="de-DE" sz="1000" kern="0" dirty="0">
                <a:solidFill>
                  <a:srgbClr val="4B4B4D"/>
                </a:solidFill>
              </a:rPr>
            </a:br>
            <a:r>
              <a:rPr lang="de-DE" sz="1000" kern="0" dirty="0">
                <a:solidFill>
                  <a:srgbClr val="4B4B4D"/>
                </a:solidFill>
              </a:rPr>
              <a:t>4 neue Hosen, 6 neue Shirts, </a:t>
            </a:r>
            <a:br>
              <a:rPr lang="de-DE" sz="1000" kern="0" dirty="0">
                <a:solidFill>
                  <a:srgbClr val="4B4B4D"/>
                </a:solidFill>
              </a:rPr>
            </a:br>
            <a:r>
              <a:rPr lang="de-DE" sz="1000" kern="0" dirty="0">
                <a:solidFill>
                  <a:srgbClr val="4B4B4D"/>
                </a:solidFill>
              </a:rPr>
              <a:t>1 Jacke, 3 Paar Schuhe,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Elektronische Geräte: </a:t>
            </a:r>
            <a:br>
              <a:rPr lang="de-DE" sz="1000" kern="0" dirty="0">
                <a:solidFill>
                  <a:srgbClr val="4B4B4D"/>
                </a:solidFill>
              </a:rPr>
            </a:br>
            <a:r>
              <a:rPr lang="de-DE" sz="1000" kern="0" dirty="0">
                <a:solidFill>
                  <a:srgbClr val="4B4B4D"/>
                </a:solidFill>
              </a:rPr>
              <a:t>1 neues Notebook, </a:t>
            </a:r>
            <a:br>
              <a:rPr lang="de-DE" sz="1000" kern="0" dirty="0">
                <a:solidFill>
                  <a:srgbClr val="4B4B4D"/>
                </a:solidFill>
              </a:rPr>
            </a:br>
            <a:r>
              <a:rPr lang="de-DE" sz="1000" kern="0" dirty="0">
                <a:solidFill>
                  <a:srgbClr val="4B4B4D"/>
                </a:solidFill>
              </a:rPr>
              <a:t>1 neues Smartphone, </a:t>
            </a:r>
            <a:br>
              <a:rPr lang="de-DE" sz="1000" kern="0" dirty="0">
                <a:solidFill>
                  <a:srgbClr val="4B4B4D"/>
                </a:solidFill>
              </a:rPr>
            </a:br>
            <a:r>
              <a:rPr lang="de-DE" sz="1000" kern="0" dirty="0">
                <a:solidFill>
                  <a:srgbClr val="4B4B4D"/>
                </a:solidFill>
              </a:rPr>
              <a:t>1 neue Kaffeemaschine,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Beherbergung: </a:t>
            </a:r>
            <a:br>
              <a:rPr lang="de-DE" sz="1000" kern="0" dirty="0">
                <a:solidFill>
                  <a:srgbClr val="4B4B4D"/>
                </a:solidFill>
              </a:rPr>
            </a:br>
            <a:r>
              <a:rPr lang="de-DE" sz="1000" kern="0" dirty="0">
                <a:solidFill>
                  <a:srgbClr val="4B4B4D"/>
                </a:solidFill>
              </a:rPr>
              <a:t>10 Nächte Campingplatz, </a:t>
            </a:r>
            <a:br>
              <a:rPr lang="de-DE" sz="1000" kern="0" dirty="0">
                <a:solidFill>
                  <a:srgbClr val="4B4B4D"/>
                </a:solidFill>
              </a:rPr>
            </a:br>
            <a:r>
              <a:rPr lang="de-DE" sz="1000" kern="0" dirty="0">
                <a:solidFill>
                  <a:srgbClr val="4B4B4D"/>
                </a:solidFill>
              </a:rPr>
              <a:t>10 Nächte Pension, </a:t>
            </a:r>
            <a:br>
              <a:rPr lang="de-DE" sz="1000" kern="0" dirty="0">
                <a:solidFill>
                  <a:srgbClr val="4B4B4D"/>
                </a:solidFill>
              </a:rPr>
            </a:br>
            <a:r>
              <a:rPr lang="de-DE" sz="1000" kern="0" dirty="0">
                <a:solidFill>
                  <a:srgbClr val="4B4B4D"/>
                </a:solidFill>
              </a:rPr>
              <a:t>10 Nächte 4 Sterne Hotel</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p:txBody>
      </p:sp>
      <p:grpSp>
        <p:nvGrpSpPr>
          <p:cNvPr id="17" name="Gruppieren 16">
            <a:extLst>
              <a:ext uri="{FF2B5EF4-FFF2-40B4-BE49-F238E27FC236}">
                <a16:creationId xmlns:a16="http://schemas.microsoft.com/office/drawing/2014/main" id="{AF74BE2E-C80E-4BB9-85C4-8EB2C9587CBB}"/>
              </a:ext>
            </a:extLst>
          </p:cNvPr>
          <p:cNvGrpSpPr/>
          <p:nvPr/>
        </p:nvGrpSpPr>
        <p:grpSpPr>
          <a:xfrm>
            <a:off x="5259551" y="7457989"/>
            <a:ext cx="871128" cy="2243299"/>
            <a:chOff x="5232255" y="7457989"/>
            <a:chExt cx="871128" cy="2243299"/>
          </a:xfrm>
        </p:grpSpPr>
        <p:pic>
          <p:nvPicPr>
            <p:cNvPr id="13" name="Grafik 12">
              <a:extLst>
                <a:ext uri="{FF2B5EF4-FFF2-40B4-BE49-F238E27FC236}">
                  <a16:creationId xmlns:a16="http://schemas.microsoft.com/office/drawing/2014/main" id="{95584665-01BA-4422-B8F9-D35C38654B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232255" y="7457989"/>
              <a:ext cx="871128" cy="2243299"/>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247495" y="7473229"/>
              <a:ext cx="390332" cy="390332"/>
            </a:xfrm>
            <a:prstGeom prst="rect">
              <a:avLst/>
            </a:prstGeom>
          </p:spPr>
        </p:pic>
      </p:grpSp>
      <p:pic>
        <p:nvPicPr>
          <p:cNvPr id="3" name="Grafik 2">
            <a:extLst>
              <a:ext uri="{FF2B5EF4-FFF2-40B4-BE49-F238E27FC236}">
                <a16:creationId xmlns:a16="http://schemas.microsoft.com/office/drawing/2014/main" id="{CA3BF925-CBE5-4AF9-991D-59EF3CFE63F4}"/>
              </a:ext>
            </a:extLst>
          </p:cNvPr>
          <p:cNvPicPr>
            <a:picLocks noChangeAspect="1"/>
          </p:cNvPicPr>
          <p:nvPr/>
        </p:nvPicPr>
        <p:blipFill rotWithShape="1">
          <a:blip r:embed="rId5"/>
          <a:srcRect l="5443" t="5443" r="5443" b="5443"/>
          <a:stretch/>
        </p:blipFill>
        <p:spPr>
          <a:xfrm>
            <a:off x="433819" y="1652595"/>
            <a:ext cx="939348" cy="939348"/>
          </a:xfrm>
          <a:prstGeom prst="rect">
            <a:avLst/>
          </a:prstGeom>
        </p:spPr>
      </p:pic>
    </p:spTree>
    <p:extLst>
      <p:ext uri="{BB962C8B-B14F-4D97-AF65-F5344CB8AC3E}">
        <p14:creationId xmlns:p14="http://schemas.microsoft.com/office/powerpoint/2010/main" val="175047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M2: Infoblatt Maria Schmitt</a:t>
            </a:r>
          </a:p>
        </p:txBody>
      </p:sp>
      <p:sp>
        <p:nvSpPr>
          <p:cNvPr id="6" name="Rechteck 5">
            <a:extLst>
              <a:ext uri="{FF2B5EF4-FFF2-40B4-BE49-F238E27FC236}">
                <a16:creationId xmlns:a16="http://schemas.microsoft.com/office/drawing/2014/main" id="{0CA051B1-5355-44FF-8F75-760A48C704BA}"/>
              </a:ext>
            </a:extLst>
          </p:cNvPr>
          <p:cNvSpPr/>
          <p:nvPr/>
        </p:nvSpPr>
        <p:spPr>
          <a:xfrm>
            <a:off x="433819" y="1376604"/>
            <a:ext cx="5987611" cy="8034978"/>
          </a:xfrm>
          <a:prstGeom prst="rect">
            <a:avLst/>
          </a:prstGeom>
          <a:noFill/>
        </p:spPr>
        <p:txBody>
          <a:bodyPr wrap="square" lIns="0" tIns="72000" rIns="0" bIns="0">
            <a:noAutofit/>
          </a:bodyPr>
          <a:lstStyle/>
          <a:p>
            <a:pPr marL="0" lvl="1">
              <a:lnSpc>
                <a:spcPct val="90000"/>
              </a:lnSpc>
              <a:spcAft>
                <a:spcPts val="200"/>
              </a:spcAft>
              <a:buClr>
                <a:schemeClr val="tx1"/>
              </a:buClr>
              <a:defRPr/>
            </a:pPr>
            <a:r>
              <a:rPr lang="de-DE" sz="1200" b="1" kern="0" dirty="0">
                <a:solidFill>
                  <a:schemeClr val="accent2"/>
                </a:solidFill>
              </a:rPr>
              <a:t>Arbeitsphase I </a:t>
            </a: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a:p>
            <a:pPr marL="1076325" lvl="1">
              <a:lnSpc>
                <a:spcPct val="90000"/>
              </a:lnSpc>
              <a:spcAft>
                <a:spcPts val="200"/>
              </a:spcAft>
              <a:buClr>
                <a:schemeClr val="tx1"/>
              </a:buClr>
              <a:defRPr/>
            </a:pPr>
            <a:r>
              <a:rPr lang="de-DE" sz="1200" b="1" kern="0" dirty="0">
                <a:solidFill>
                  <a:srgbClr val="4B4B4D"/>
                </a:solidFill>
              </a:rPr>
              <a:t>Erstellt </a:t>
            </a:r>
            <a:r>
              <a:rPr lang="de-DE" sz="1200" kern="0" dirty="0">
                <a:solidFill>
                  <a:srgbClr val="4B4B4D"/>
                </a:solidFill>
              </a:rPr>
              <a:t>mithilfe des UBA-CO</a:t>
            </a:r>
            <a:r>
              <a:rPr lang="de-DE" sz="1200" kern="0" baseline="-25000" dirty="0">
                <a:solidFill>
                  <a:srgbClr val="4B4B4D"/>
                </a:solidFill>
              </a:rPr>
              <a:t>2</a:t>
            </a:r>
            <a:r>
              <a:rPr lang="de-DE" sz="1200" kern="0" dirty="0">
                <a:solidFill>
                  <a:srgbClr val="4B4B4D"/>
                </a:solidFill>
              </a:rPr>
              <a:t>-Rechner die </a:t>
            </a:r>
            <a:r>
              <a:rPr lang="de-DE" sz="1200" b="1" kern="0" dirty="0">
                <a:solidFill>
                  <a:srgbClr val="4B4B4D"/>
                </a:solidFill>
              </a:rPr>
              <a:t>CO</a:t>
            </a:r>
            <a:r>
              <a:rPr lang="de-DE" sz="1200" b="1" kern="0" baseline="-25000" dirty="0">
                <a:solidFill>
                  <a:srgbClr val="4B4B4D"/>
                </a:solidFill>
              </a:rPr>
              <a:t>2</a:t>
            </a:r>
            <a:r>
              <a:rPr lang="de-DE" sz="1200" b="1" kern="0" dirty="0">
                <a:solidFill>
                  <a:srgbClr val="4B4B4D"/>
                </a:solidFill>
              </a:rPr>
              <a:t>-Bilanz </a:t>
            </a:r>
            <a:r>
              <a:rPr lang="de-DE" sz="1200" kern="0" dirty="0">
                <a:solidFill>
                  <a:srgbClr val="4B4B4D"/>
                </a:solidFill>
              </a:rPr>
              <a:t>für Maria Schmitt. </a:t>
            </a:r>
            <a:br>
              <a:rPr lang="de-DE" sz="1200" kern="0" dirty="0">
                <a:solidFill>
                  <a:srgbClr val="4B4B4D"/>
                </a:solidFill>
              </a:rPr>
            </a:br>
            <a:r>
              <a:rPr lang="de-DE" sz="1200" kern="0" dirty="0">
                <a:solidFill>
                  <a:srgbClr val="4B4B4D"/>
                </a:solidFill>
              </a:rPr>
              <a:t>(ca. 20 min).</a:t>
            </a:r>
            <a:br>
              <a:rPr lang="de-DE" sz="1200" kern="0" dirty="0">
                <a:solidFill>
                  <a:srgbClr val="4B4B4D"/>
                </a:solidFill>
              </a:rPr>
            </a:br>
            <a:endParaRPr lang="de-DE" sz="1200" kern="0" dirty="0">
              <a:solidFill>
                <a:srgbClr val="4B4B4D"/>
              </a:solidFill>
            </a:endParaRPr>
          </a:p>
          <a:p>
            <a:pPr marL="1076325" lvl="1">
              <a:lnSpc>
                <a:spcPct val="90000"/>
              </a:lnSpc>
              <a:spcAft>
                <a:spcPts val="200"/>
              </a:spcAft>
              <a:buClr>
                <a:schemeClr val="tx1"/>
              </a:buClr>
              <a:defRPr/>
            </a:pPr>
            <a:r>
              <a:rPr lang="de-DE" sz="1200" kern="0" dirty="0">
                <a:solidFill>
                  <a:srgbClr val="4B4B4D"/>
                </a:solidFill>
              </a:rPr>
              <a:t>Link: https://uba.co2-rechner.de/de_DE/ </a:t>
            </a:r>
            <a:br>
              <a:rPr lang="de-DE" sz="1200" kern="0" dirty="0">
                <a:solidFill>
                  <a:srgbClr val="4B4B4D"/>
                </a:solidFill>
              </a:rPr>
            </a:br>
            <a:endParaRPr lang="de-DE" sz="12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a:p>
            <a:pPr marL="171450" lvl="1" indent="-171450">
              <a:lnSpc>
                <a:spcPct val="90000"/>
              </a:lnSpc>
              <a:spcAft>
                <a:spcPts val="200"/>
              </a:spcAft>
              <a:buClr>
                <a:schemeClr val="tx1"/>
              </a:buClr>
              <a:buFont typeface="Arial" panose="020B0604020202020204" pitchFamily="34" charset="0"/>
              <a:buChar char="•"/>
              <a:defRPr/>
            </a:pPr>
            <a:endParaRPr lang="de-DE" sz="1200" kern="0" dirty="0">
              <a:solidFill>
                <a:srgbClr val="4B4B4D"/>
              </a:solidFill>
            </a:endParaRPr>
          </a:p>
        </p:txBody>
      </p:sp>
      <p:cxnSp>
        <p:nvCxnSpPr>
          <p:cNvPr id="8" name="Gerader Verbinder 7">
            <a:extLst>
              <a:ext uri="{FF2B5EF4-FFF2-40B4-BE49-F238E27FC236}">
                <a16:creationId xmlns:a16="http://schemas.microsoft.com/office/drawing/2014/main" id="{A5DD06D5-0341-4258-8699-5B44C7D19081}"/>
              </a:ext>
            </a:extLst>
          </p:cNvPr>
          <p:cNvCxnSpPr>
            <a:cxnSpLocks/>
          </p:cNvCxnSpPr>
          <p:nvPr/>
        </p:nvCxnSpPr>
        <p:spPr>
          <a:xfrm>
            <a:off x="433819" y="2649319"/>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dirty="0">
                <a:solidFill>
                  <a:schemeClr val="tx1"/>
                </a:solidFill>
              </a:rPr>
              <a:t>8</a:t>
            </a:r>
          </a:p>
        </p:txBody>
      </p:sp>
      <p:sp>
        <p:nvSpPr>
          <p:cNvPr id="10" name="Rechteck 9">
            <a:extLst>
              <a:ext uri="{FF2B5EF4-FFF2-40B4-BE49-F238E27FC236}">
                <a16:creationId xmlns:a16="http://schemas.microsoft.com/office/drawing/2014/main" id="{4A67859E-F056-457E-A9FE-A02714707989}"/>
              </a:ext>
            </a:extLst>
          </p:cNvPr>
          <p:cNvSpPr/>
          <p:nvPr/>
        </p:nvSpPr>
        <p:spPr>
          <a:xfrm>
            <a:off x="433819" y="2703912"/>
            <a:ext cx="5987610" cy="6162296"/>
          </a:xfrm>
          <a:prstGeom prst="rect">
            <a:avLst/>
          </a:prstGeom>
          <a:noFill/>
        </p:spPr>
        <p:txBody>
          <a:bodyPr wrap="square" lIns="0" tIns="72000" rIns="36000" bIns="0" numCol="2" spcCol="108000">
            <a:noAutofit/>
          </a:bodyPr>
          <a:lstStyle/>
          <a:p>
            <a:pPr marL="0" lvl="1">
              <a:lnSpc>
                <a:spcPct val="90000"/>
              </a:lnSpc>
              <a:spcAft>
                <a:spcPts val="200"/>
              </a:spcAft>
              <a:buClr>
                <a:schemeClr val="tx1"/>
              </a:buClr>
              <a:defRPr/>
            </a:pPr>
            <a:r>
              <a:rPr lang="de-DE" sz="1000" b="1" kern="0" dirty="0">
                <a:solidFill>
                  <a:srgbClr val="4B4B4D"/>
                </a:solidFill>
              </a:rPr>
              <a:t>WOHNEN</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Haus: Maria lebt mit ihrer Partnerin und mit zwei Kindern zusammen.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Sie wohnen in einem 150 qm großen, gemieteten Reihenhaus.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Das Gebäude ist (Baujahr 1960) energetisch unsaniert.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Heizen: Das gesamte Reihenhaus wird mit Heizöl beheizt, das Warmwasser wird ebenfalls zentral durch den Heizölkessel erzeugt.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Der Jahresheizenergiebedarf liegt bei etwa 1.700 Liter Heizöl pro Jahr</a:t>
            </a:r>
          </a:p>
          <a:p>
            <a:pPr marL="92075" lvl="1"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STROM</a:t>
            </a:r>
            <a:r>
              <a:rPr lang="de-DE" sz="1000" kern="0" dirty="0">
                <a:solidFill>
                  <a:srgbClr val="4B4B4D"/>
                </a:solidFill>
              </a:rPr>
              <a:t> </a:t>
            </a:r>
          </a:p>
          <a:p>
            <a:pPr marL="0" lvl="1">
              <a:lnSpc>
                <a:spcPct val="90000"/>
              </a:lnSpc>
              <a:spcAft>
                <a:spcPts val="200"/>
              </a:spcAft>
              <a:buClr>
                <a:schemeClr val="tx1"/>
              </a:buClr>
              <a:defRPr/>
            </a:pPr>
            <a:r>
              <a:rPr lang="de-DE" sz="1000" kern="0" dirty="0">
                <a:solidFill>
                  <a:srgbClr val="4B4B4D"/>
                </a:solidFill>
              </a:rPr>
              <a:t>Maria bezieht keinen besonderen Stromtarif. Der Stromverbrauch im gesamten Haushalt liegt bei ca. 4.700 kWh  Strom pro Jahr. Der Stromverbrauch entsteht überwiegend durch den Haushalt – Wäsche waschen, Geschirr spülen, Kühlen und Gefrieren, Kochen, aber auch durch die alte Heizungspumpe im Keller, die das Wasser in die Heizkörper pumpt.</a:t>
            </a:r>
          </a:p>
          <a:p>
            <a:pPr marL="0" lvl="1">
              <a:lnSpc>
                <a:spcPct val="90000"/>
              </a:lnSpc>
              <a:spcAft>
                <a:spcPts val="200"/>
              </a:spcAft>
              <a:buClr>
                <a:schemeClr val="tx1"/>
              </a:buClr>
              <a:defRPr/>
            </a:pPr>
            <a:endParaRPr lang="de-DE" sz="1000"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MOBILITÄT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Fahrzeuge: Maria hat ein eigenes Auto,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einen 7 Jahre alten Mittelklassewagen</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Kraftstoff: Diesel mit durchschnittlichem Verbrauch von ca. 6,1 Liter Diesel/100 km</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Im Durchschnitt wird das Auto von 2 Personen genutzt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Maria fährt fast täglich mit dem Auto, denn sie bringt auch die Kinder damit in den Kindergarten bzw. in die Schule.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Fahrten zur Arbeit mit dem Auto: 3200 km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Fahrten zu den Großeltern: 2400 km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Besorgungsfahrten: Etwas mehr als einmal die Woche fährt Maria zum Wocheneinkauf: 720 km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Einmal im Jahr fährt die ganze Familie in den Urlaub, dann bleibt die Familie oft in Deutschland oder fährt ins benachbarte Ausland: Distanz: 800 km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Die Familie ist bisher noch nie geflogen</a:t>
            </a:r>
          </a:p>
          <a:p>
            <a:pPr marL="0" lvl="1">
              <a:lnSpc>
                <a:spcPct val="90000"/>
              </a:lnSpc>
              <a:spcAft>
                <a:spcPts val="200"/>
              </a:spcAft>
              <a:buClr>
                <a:schemeClr val="tx1"/>
              </a:buClr>
              <a:defRPr/>
            </a:pPr>
            <a:endParaRPr lang="de-DE" sz="1000" kern="0" dirty="0">
              <a:solidFill>
                <a:srgbClr val="4B4B4D"/>
              </a:solidFill>
            </a:endParaRPr>
          </a:p>
          <a:p>
            <a:pPr marL="92075" lvl="1" indent="-92075">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rgbClr val="4B4B4D"/>
              </a:buClr>
              <a:defRPr/>
            </a:pPr>
            <a:r>
              <a:rPr lang="de-DE" sz="1000" b="1" kern="0" dirty="0">
                <a:solidFill>
                  <a:srgbClr val="4B4B4D"/>
                </a:solidFill>
              </a:rPr>
              <a:t>ERNÄHRUNG</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Maria wiegt 60 kg und ist ziemlich schlank. Sie hat einen Job, bei dem man sich auch ein bisschen bewegt (leichte körperliche Arbeit), dafür macht sie wenig Sport.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Die Familie isst durchschnittlich viel Fleisch.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Milchprodukte verzehrt Maria durchschnittlich viel. </a:t>
            </a:r>
          </a:p>
          <a:p>
            <a:pPr marL="92075" lvl="1" indent="-92075">
              <a:lnSpc>
                <a:spcPct val="90000"/>
              </a:lnSpc>
              <a:spcAft>
                <a:spcPts val="200"/>
              </a:spcAft>
              <a:buClr>
                <a:srgbClr val="4B4B4D"/>
              </a:buClr>
              <a:buFont typeface="Arial" panose="020B0604020202020204" pitchFamily="34" charset="0"/>
              <a:buChar char="•"/>
              <a:defRPr/>
            </a:pPr>
            <a:r>
              <a:rPr lang="de-DE" sz="1000" kern="0" dirty="0">
                <a:solidFill>
                  <a:srgbClr val="4B4B4D"/>
                </a:solidFill>
              </a:rPr>
              <a:t>Maria kauft sehr gerne im großen Supermarkt ein, damit sie bei einem Wocheneinkauf alles erledigen kann. Sie achtet auch auf eine ausgewogene Ernährung, teilweise regionaler Herkunft und ab und zu saisonaler Frische</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a:p>
            <a:pPr marL="0" lvl="1">
              <a:lnSpc>
                <a:spcPct val="90000"/>
              </a:lnSpc>
              <a:spcAft>
                <a:spcPts val="200"/>
              </a:spcAft>
              <a:buClr>
                <a:schemeClr val="tx1"/>
              </a:buClr>
              <a:defRPr/>
            </a:pPr>
            <a:r>
              <a:rPr lang="de-DE" sz="1000" b="1" kern="0" dirty="0">
                <a:solidFill>
                  <a:srgbClr val="4B4B4D"/>
                </a:solidFill>
              </a:rPr>
              <a:t>SONSTIGER KONSUM</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Maria ist Teilzeit berufstätig. Mit ihrer Partnerin haben sie insgesamt 2600 € netto im Monat. </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Maria repariert und leiht Geräte und Kleidung eher häufig.</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Auf Qualität und Langlebigkeit achtet sie durchschnittlich oft.</a:t>
            </a:r>
          </a:p>
          <a:p>
            <a:pPr marL="92075" lvl="1"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Das Kaufverhalten von Maria ist eher sparsam, viel ist in ihrem Gehalt auch gar nicht drin. Wichtigstes Kaufkriterium ist der günstige Preis, daher kauft Maria auch oft gebrauchte Sachen. </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Innenausstattung: 20€</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Freizeit und Kultur: 20€</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Bekleidung und Schuhe: </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4 Jeans, gebraucht</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2 Röcke, gebraucht</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4 T-Shirts, gebraucht</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2 Pullis, gebraucht</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1 Jacke, gebraucht</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1 Paar Schuhe, neu</a:t>
            </a:r>
          </a:p>
          <a:p>
            <a:pPr marL="269875"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Elektronische Geräte:</a:t>
            </a:r>
          </a:p>
          <a:p>
            <a:pPr marL="450850" lvl="2" indent="-92075">
              <a:lnSpc>
                <a:spcPct val="90000"/>
              </a:lnSpc>
              <a:spcAft>
                <a:spcPts val="200"/>
              </a:spcAft>
              <a:buClr>
                <a:schemeClr val="tx1"/>
              </a:buClr>
              <a:buFont typeface="Arial" panose="020B0604020202020204" pitchFamily="34" charset="0"/>
              <a:buChar char="•"/>
              <a:defRPr/>
            </a:pPr>
            <a:r>
              <a:rPr lang="de-DE" sz="1000" kern="0" dirty="0">
                <a:solidFill>
                  <a:srgbClr val="4B4B4D"/>
                </a:solidFill>
              </a:rPr>
              <a:t>1 Smartphone, gebraucht</a:t>
            </a:r>
          </a:p>
          <a:p>
            <a:pPr marL="171450" lvl="1" indent="-171450">
              <a:lnSpc>
                <a:spcPct val="90000"/>
              </a:lnSpc>
              <a:spcAft>
                <a:spcPts val="200"/>
              </a:spcAft>
              <a:buClr>
                <a:schemeClr val="tx1"/>
              </a:buClr>
              <a:buFont typeface="Arial" panose="020B0604020202020204" pitchFamily="34" charset="0"/>
              <a:buChar char="•"/>
              <a:defRPr/>
            </a:pPr>
            <a:endParaRPr lang="de-DE" sz="1000" kern="0" dirty="0">
              <a:solidFill>
                <a:srgbClr val="4B4B4D"/>
              </a:solidFill>
            </a:endParaRPr>
          </a:p>
        </p:txBody>
      </p:sp>
      <p:grpSp>
        <p:nvGrpSpPr>
          <p:cNvPr id="3" name="Gruppieren 2">
            <a:extLst>
              <a:ext uri="{FF2B5EF4-FFF2-40B4-BE49-F238E27FC236}">
                <a16:creationId xmlns:a16="http://schemas.microsoft.com/office/drawing/2014/main" id="{4A82F800-F81A-4863-AB58-5DA050D3C96E}"/>
              </a:ext>
            </a:extLst>
          </p:cNvPr>
          <p:cNvGrpSpPr/>
          <p:nvPr/>
        </p:nvGrpSpPr>
        <p:grpSpPr>
          <a:xfrm>
            <a:off x="5613028" y="7398917"/>
            <a:ext cx="977652" cy="2317611"/>
            <a:chOff x="5741044" y="7398917"/>
            <a:chExt cx="977652" cy="2317611"/>
          </a:xfrm>
        </p:grpSpPr>
        <p:pic>
          <p:nvPicPr>
            <p:cNvPr id="12" name="Grafik 11">
              <a:extLst>
                <a:ext uri="{FF2B5EF4-FFF2-40B4-BE49-F238E27FC236}">
                  <a16:creationId xmlns:a16="http://schemas.microsoft.com/office/drawing/2014/main" id="{13A1BF73-9D14-4D83-A554-02820E43A0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41044" y="7398917"/>
              <a:ext cx="977652" cy="2317611"/>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5790741" y="7405013"/>
              <a:ext cx="343003" cy="343003"/>
            </a:xfrm>
            <a:prstGeom prst="rect">
              <a:avLst/>
            </a:prstGeom>
          </p:spPr>
        </p:pic>
      </p:grpSp>
      <p:pic>
        <p:nvPicPr>
          <p:cNvPr id="13" name="Grafik 12">
            <a:extLst>
              <a:ext uri="{FF2B5EF4-FFF2-40B4-BE49-F238E27FC236}">
                <a16:creationId xmlns:a16="http://schemas.microsoft.com/office/drawing/2014/main" id="{048FAFD9-0437-4822-B26E-E5F0D78E5F0E}"/>
              </a:ext>
            </a:extLst>
          </p:cNvPr>
          <p:cNvPicPr>
            <a:picLocks noChangeAspect="1"/>
          </p:cNvPicPr>
          <p:nvPr/>
        </p:nvPicPr>
        <p:blipFill rotWithShape="1">
          <a:blip r:embed="rId5"/>
          <a:srcRect l="5443" t="5443" r="5443" b="5443"/>
          <a:stretch/>
        </p:blipFill>
        <p:spPr>
          <a:xfrm>
            <a:off x="433819" y="1652595"/>
            <a:ext cx="939348" cy="939348"/>
          </a:xfrm>
          <a:prstGeom prst="rect">
            <a:avLst/>
          </a:prstGeom>
        </p:spPr>
      </p:pic>
    </p:spTree>
    <p:extLst>
      <p:ext uri="{BB962C8B-B14F-4D97-AF65-F5344CB8AC3E}">
        <p14:creationId xmlns:p14="http://schemas.microsoft.com/office/powerpoint/2010/main" val="2655359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F589F7-542B-4069-8AC8-9531B9AE11E5}"/>
              </a:ext>
            </a:extLst>
          </p:cNvPr>
          <p:cNvSpPr>
            <a:spLocks noGrp="1"/>
          </p:cNvSpPr>
          <p:nvPr>
            <p:ph type="ctrTitle"/>
          </p:nvPr>
        </p:nvSpPr>
        <p:spPr/>
        <p:txBody>
          <a:bodyPr/>
          <a:lstStyle/>
          <a:p>
            <a:pPr algn="ctr"/>
            <a:r>
              <a:rPr lang="de-DE" dirty="0"/>
              <a:t>Lö1 und Lö2</a:t>
            </a:r>
          </a:p>
        </p:txBody>
      </p:sp>
      <p:sp>
        <p:nvSpPr>
          <p:cNvPr id="9" name="Rechteck 8">
            <a:extLst>
              <a:ext uri="{FF2B5EF4-FFF2-40B4-BE49-F238E27FC236}">
                <a16:creationId xmlns:a16="http://schemas.microsoft.com/office/drawing/2014/main" id="{22530BD6-5FB2-4136-B442-87A21250B0B1}"/>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dirty="0">
                <a:solidFill>
                  <a:schemeClr val="tx1"/>
                </a:solidFill>
              </a:rPr>
              <a:t>9</a:t>
            </a:r>
          </a:p>
        </p:txBody>
      </p:sp>
      <p:sp>
        <p:nvSpPr>
          <p:cNvPr id="13" name="Rechteck 12">
            <a:extLst>
              <a:ext uri="{FF2B5EF4-FFF2-40B4-BE49-F238E27FC236}">
                <a16:creationId xmlns:a16="http://schemas.microsoft.com/office/drawing/2014/main" id="{46971A67-429B-4BD5-8105-348EB9AFB5FB}"/>
              </a:ext>
            </a:extLst>
          </p:cNvPr>
          <p:cNvSpPr/>
          <p:nvPr/>
        </p:nvSpPr>
        <p:spPr>
          <a:xfrm>
            <a:off x="433819" y="1415265"/>
            <a:ext cx="5987611" cy="8164943"/>
          </a:xfrm>
          <a:prstGeom prst="rect">
            <a:avLst/>
          </a:prstGeom>
          <a:noFill/>
        </p:spPr>
        <p:txBody>
          <a:bodyPr wrap="square" lIns="0" tIns="72000" rIns="0" bIns="0">
            <a:noAutofit/>
          </a:bodyPr>
          <a:lstStyle/>
          <a:p>
            <a:pPr marL="0" lvl="1">
              <a:lnSpc>
                <a:spcPct val="90000"/>
              </a:lnSpc>
              <a:spcAft>
                <a:spcPts val="200"/>
              </a:spcAft>
              <a:defRPr/>
            </a:pPr>
            <a:r>
              <a:rPr lang="de-DE" sz="1200" b="1" kern="0" dirty="0">
                <a:solidFill>
                  <a:schemeClr val="accent2"/>
                </a:solidFill>
              </a:rPr>
              <a:t>Auswertung Arbeitsphase I / Plenum (10 min.)</a:t>
            </a:r>
          </a:p>
          <a:p>
            <a:pPr marL="0" lvl="1">
              <a:lnSpc>
                <a:spcPct val="90000"/>
              </a:lnSpc>
              <a:spcAft>
                <a:spcPts val="200"/>
              </a:spcAft>
              <a:defRPr/>
            </a:pPr>
            <a:br>
              <a:rPr lang="de-DE" sz="1100" kern="0" dirty="0">
                <a:solidFill>
                  <a:srgbClr val="4B4B4D"/>
                </a:solidFill>
              </a:rPr>
            </a:br>
            <a:r>
              <a:rPr lang="de-DE" sz="1100" kern="0" dirty="0">
                <a:solidFill>
                  <a:srgbClr val="4B4B4D"/>
                </a:solidFill>
              </a:rPr>
              <a:t>Die Lehrperson visualisiert die Ergebnisse und stellt sie gegenüber.</a:t>
            </a:r>
          </a:p>
          <a:p>
            <a:pPr marL="171450" lvl="1" indent="-171450">
              <a:lnSpc>
                <a:spcPct val="90000"/>
              </a:lnSpc>
              <a:spcAft>
                <a:spcPts val="200"/>
              </a:spcAft>
              <a:buFont typeface="Wingdings" panose="05000000000000000000" pitchFamily="2" charset="2"/>
              <a:buChar char="à"/>
              <a:defRPr/>
            </a:pPr>
            <a:r>
              <a:rPr lang="de-DE" sz="1100" kern="0" dirty="0">
                <a:solidFill>
                  <a:srgbClr val="4B4B4D"/>
                </a:solidFill>
              </a:rPr>
              <a:t>Hinweis: Innerhalb einer Gruppe (Maria oder Klaus) kann es durchaus zu kleineren Abweichungen kommen. Hier reicht es aus, wenn die Ergebnisse ungefähr diesen entsprechen: Maria ca. 6-7, Klaus ca. 12-14 Tonnen.</a:t>
            </a:r>
          </a:p>
          <a:p>
            <a:pPr marL="0" lvl="1">
              <a:lnSpc>
                <a:spcPct val="90000"/>
              </a:lnSpc>
              <a:spcAft>
                <a:spcPts val="200"/>
              </a:spcAft>
              <a:defRPr/>
            </a:pPr>
            <a:br>
              <a:rPr lang="de-DE" sz="1200" b="1" kern="0" dirty="0">
                <a:solidFill>
                  <a:schemeClr val="accent2"/>
                </a:solidFill>
              </a:rPr>
            </a:br>
            <a:r>
              <a:rPr lang="de-DE" sz="1200" b="1" kern="0" dirty="0">
                <a:solidFill>
                  <a:schemeClr val="accent2"/>
                </a:solidFill>
              </a:rPr>
              <a:t>Fragen an die Schüler*innen: </a:t>
            </a:r>
            <a:r>
              <a:rPr lang="de-DE" sz="1200" i="1" kern="0" dirty="0">
                <a:solidFill>
                  <a:srgbClr val="4B4B4D"/>
                </a:solidFill>
              </a:rPr>
              <a:t>1. Vergleicht die Emissionen von Klaus und Maria.</a:t>
            </a:r>
            <a:br>
              <a:rPr lang="de-DE" sz="1200" kern="0" dirty="0">
                <a:solidFill>
                  <a:srgbClr val="4B4B4D"/>
                </a:solidFill>
              </a:rPr>
            </a:br>
            <a:br>
              <a:rPr lang="de-DE" sz="1200" kern="0" dirty="0">
                <a:solidFill>
                  <a:srgbClr val="4B4B4D"/>
                </a:solidFill>
              </a:rPr>
            </a:br>
            <a:r>
              <a:rPr lang="de-DE" sz="1200" b="1" kern="0" dirty="0">
                <a:solidFill>
                  <a:schemeClr val="accent2"/>
                </a:solidFill>
              </a:rPr>
              <a:t>Ergebnis Fußabdruck Klaus Tabori</a:t>
            </a:r>
            <a:br>
              <a:rPr lang="de-DE" sz="1200" b="1" kern="0" dirty="0">
                <a:solidFill>
                  <a:schemeClr val="accent2"/>
                </a:solidFill>
              </a:rPr>
            </a:br>
            <a:endParaRPr lang="de-DE" sz="12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r>
              <a:rPr lang="de-DE" sz="1200" b="1" kern="0" dirty="0">
                <a:solidFill>
                  <a:schemeClr val="accent2"/>
                </a:solidFill>
              </a:rPr>
              <a:t>Ergebnis Fußabdruck Maria Schmitt</a:t>
            </a: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chemeClr val="accent2"/>
              </a:solidFill>
            </a:endParaRPr>
          </a:p>
          <a:p>
            <a:pPr marL="0" lvl="1">
              <a:lnSpc>
                <a:spcPct val="90000"/>
              </a:lnSpc>
              <a:spcAft>
                <a:spcPts val="200"/>
              </a:spcAft>
              <a:defRPr/>
            </a:pPr>
            <a:endParaRPr lang="de-DE" sz="1100" b="1" kern="0" dirty="0">
              <a:solidFill>
                <a:srgbClr val="4B4B4D"/>
              </a:solidFill>
            </a:endParaRPr>
          </a:p>
          <a:p>
            <a:pPr marL="0" lvl="1">
              <a:lnSpc>
                <a:spcPct val="90000"/>
              </a:lnSpc>
              <a:spcAft>
                <a:spcPts val="200"/>
              </a:spcAft>
              <a:defRPr/>
            </a:pPr>
            <a:endParaRPr lang="de-DE" sz="1100" b="1" kern="0" dirty="0">
              <a:solidFill>
                <a:srgbClr val="4B4B4D"/>
              </a:solidFill>
            </a:endParaRPr>
          </a:p>
          <a:p>
            <a:pPr marL="0" lvl="1">
              <a:lnSpc>
                <a:spcPct val="90000"/>
              </a:lnSpc>
              <a:spcAft>
                <a:spcPts val="200"/>
              </a:spcAft>
              <a:defRPr/>
            </a:pPr>
            <a:endParaRPr lang="de-DE" sz="1100" kern="0" dirty="0">
              <a:solidFill>
                <a:srgbClr val="4B4B4D"/>
              </a:solidFill>
            </a:endParaRPr>
          </a:p>
        </p:txBody>
      </p:sp>
      <p:pic>
        <p:nvPicPr>
          <p:cNvPr id="19" name="Grafik 18">
            <a:extLst>
              <a:ext uri="{FF2B5EF4-FFF2-40B4-BE49-F238E27FC236}">
                <a16:creationId xmlns:a16="http://schemas.microsoft.com/office/drawing/2014/main" id="{628F443B-1C6B-4AB3-8884-FE52BDDAF1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819" y="3216186"/>
            <a:ext cx="2178404" cy="2637657"/>
          </a:xfrm>
          <a:prstGeom prst="rect">
            <a:avLst/>
          </a:prstGeom>
        </p:spPr>
      </p:pic>
      <p:pic>
        <p:nvPicPr>
          <p:cNvPr id="20" name="Grafik 19">
            <a:extLst>
              <a:ext uri="{FF2B5EF4-FFF2-40B4-BE49-F238E27FC236}">
                <a16:creationId xmlns:a16="http://schemas.microsoft.com/office/drawing/2014/main" id="{A16CD5D2-217A-46AD-BB73-A0717909B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1818" y="3216185"/>
            <a:ext cx="2743610" cy="2637658"/>
          </a:xfrm>
          <a:prstGeom prst="rect">
            <a:avLst/>
          </a:prstGeom>
        </p:spPr>
      </p:pic>
      <p:pic>
        <p:nvPicPr>
          <p:cNvPr id="21" name="Grafik 20">
            <a:extLst>
              <a:ext uri="{FF2B5EF4-FFF2-40B4-BE49-F238E27FC236}">
                <a16:creationId xmlns:a16="http://schemas.microsoft.com/office/drawing/2014/main" id="{3A06206B-7079-44E3-905C-6FF17C555D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819" y="6233947"/>
            <a:ext cx="2178404" cy="2736160"/>
          </a:xfrm>
          <a:prstGeom prst="rect">
            <a:avLst/>
          </a:prstGeom>
        </p:spPr>
      </p:pic>
      <p:pic>
        <p:nvPicPr>
          <p:cNvPr id="22" name="Grafik 21">
            <a:extLst>
              <a:ext uri="{FF2B5EF4-FFF2-40B4-BE49-F238E27FC236}">
                <a16:creationId xmlns:a16="http://schemas.microsoft.com/office/drawing/2014/main" id="{BA29E122-0D09-4475-82FA-CF550476BF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3240" y="6233948"/>
            <a:ext cx="2925267" cy="2736160"/>
          </a:xfrm>
          <a:prstGeom prst="rect">
            <a:avLst/>
          </a:prstGeom>
        </p:spPr>
      </p:pic>
      <p:cxnSp>
        <p:nvCxnSpPr>
          <p:cNvPr id="23" name="Gerader Verbinder 22">
            <a:extLst>
              <a:ext uri="{FF2B5EF4-FFF2-40B4-BE49-F238E27FC236}">
                <a16:creationId xmlns:a16="http://schemas.microsoft.com/office/drawing/2014/main" id="{F1218C70-5827-4045-9FC0-C5E8C8A86058}"/>
              </a:ext>
            </a:extLst>
          </p:cNvPr>
          <p:cNvCxnSpPr>
            <a:cxnSpLocks/>
          </p:cNvCxnSpPr>
          <p:nvPr/>
        </p:nvCxnSpPr>
        <p:spPr>
          <a:xfrm>
            <a:off x="433819" y="5853843"/>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DA1CD862-1B6A-4524-9F0E-B0DD4F50BF2A}"/>
              </a:ext>
            </a:extLst>
          </p:cNvPr>
          <p:cNvCxnSpPr>
            <a:cxnSpLocks/>
          </p:cNvCxnSpPr>
          <p:nvPr/>
        </p:nvCxnSpPr>
        <p:spPr>
          <a:xfrm>
            <a:off x="433819" y="8970107"/>
            <a:ext cx="59876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uppieren 2">
            <a:extLst>
              <a:ext uri="{FF2B5EF4-FFF2-40B4-BE49-F238E27FC236}">
                <a16:creationId xmlns:a16="http://schemas.microsoft.com/office/drawing/2014/main" id="{4A82F800-F81A-4863-AB58-5DA050D3C96E}"/>
              </a:ext>
            </a:extLst>
          </p:cNvPr>
          <p:cNvGrpSpPr/>
          <p:nvPr/>
        </p:nvGrpSpPr>
        <p:grpSpPr>
          <a:xfrm>
            <a:off x="2749953" y="7512647"/>
            <a:ext cx="614809" cy="1457460"/>
            <a:chOff x="5741044" y="7398917"/>
            <a:chExt cx="977652" cy="2317611"/>
          </a:xfrm>
        </p:grpSpPr>
        <p:pic>
          <p:nvPicPr>
            <p:cNvPr id="12" name="Grafik 11">
              <a:extLst>
                <a:ext uri="{FF2B5EF4-FFF2-40B4-BE49-F238E27FC236}">
                  <a16:creationId xmlns:a16="http://schemas.microsoft.com/office/drawing/2014/main" id="{13A1BF73-9D14-4D83-A554-02820E43A0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41044" y="7398917"/>
              <a:ext cx="977652" cy="2317611"/>
            </a:xfrm>
            <a:prstGeom prst="rect">
              <a:avLst/>
            </a:prstGeom>
          </p:spPr>
        </p:pic>
        <p:pic>
          <p:nvPicPr>
            <p:cNvPr id="15" name="Grafik 14">
              <a:extLst>
                <a:ext uri="{FF2B5EF4-FFF2-40B4-BE49-F238E27FC236}">
                  <a16:creationId xmlns:a16="http://schemas.microsoft.com/office/drawing/2014/main" id="{F91922CC-FC54-451B-BA82-63A52CBD7D53}"/>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5790741" y="7405013"/>
              <a:ext cx="343003" cy="343003"/>
            </a:xfrm>
            <a:prstGeom prst="rect">
              <a:avLst/>
            </a:prstGeom>
          </p:spPr>
        </p:pic>
      </p:grpSp>
      <p:grpSp>
        <p:nvGrpSpPr>
          <p:cNvPr id="16" name="Gruppieren 15">
            <a:extLst>
              <a:ext uri="{FF2B5EF4-FFF2-40B4-BE49-F238E27FC236}">
                <a16:creationId xmlns:a16="http://schemas.microsoft.com/office/drawing/2014/main" id="{E0B933C2-2DA8-4DBC-ACBA-BFE8C3B1A231}"/>
              </a:ext>
            </a:extLst>
          </p:cNvPr>
          <p:cNvGrpSpPr/>
          <p:nvPr/>
        </p:nvGrpSpPr>
        <p:grpSpPr>
          <a:xfrm>
            <a:off x="2751118" y="4443115"/>
            <a:ext cx="547820" cy="1410728"/>
            <a:chOff x="5232255" y="7457989"/>
            <a:chExt cx="871128" cy="2243299"/>
          </a:xfrm>
        </p:grpSpPr>
        <p:pic>
          <p:nvPicPr>
            <p:cNvPr id="17" name="Grafik 16">
              <a:extLst>
                <a:ext uri="{FF2B5EF4-FFF2-40B4-BE49-F238E27FC236}">
                  <a16:creationId xmlns:a16="http://schemas.microsoft.com/office/drawing/2014/main" id="{F7D5D8B2-6B9C-4FBE-BF06-7B593EE38B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5232255" y="7457989"/>
              <a:ext cx="871128" cy="2243299"/>
            </a:xfrm>
            <a:prstGeom prst="rect">
              <a:avLst/>
            </a:prstGeom>
          </p:spPr>
        </p:pic>
        <p:pic>
          <p:nvPicPr>
            <p:cNvPr id="18" name="Grafik 17">
              <a:extLst>
                <a:ext uri="{FF2B5EF4-FFF2-40B4-BE49-F238E27FC236}">
                  <a16:creationId xmlns:a16="http://schemas.microsoft.com/office/drawing/2014/main" id="{A5B6741A-EA66-480C-B158-FDA1785B7051}"/>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5247495" y="7473229"/>
              <a:ext cx="390332" cy="390332"/>
            </a:xfrm>
            <a:prstGeom prst="rect">
              <a:avLst/>
            </a:prstGeom>
          </p:spPr>
        </p:pic>
      </p:grpSp>
    </p:spTree>
    <p:extLst>
      <p:ext uri="{BB962C8B-B14F-4D97-AF65-F5344CB8AC3E}">
        <p14:creationId xmlns:p14="http://schemas.microsoft.com/office/powerpoint/2010/main" val="824074473"/>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4291</Words>
  <Application>Microsoft Office PowerPoint</Application>
  <PresentationFormat>A4-Papier (210 x 297 mm)</PresentationFormat>
  <Paragraphs>479</Paragraphs>
  <Slides>17</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17</vt:i4>
      </vt:variant>
    </vt:vector>
  </HeadingPairs>
  <TitlesOfParts>
    <vt:vector size="24" baseType="lpstr">
      <vt:lpstr>Arial</vt:lpstr>
      <vt:lpstr>Calibri</vt:lpstr>
      <vt:lpstr>Calibri Light</vt:lpstr>
      <vt:lpstr>Livvic</vt:lpstr>
      <vt:lpstr>Times New Roman</vt:lpstr>
      <vt:lpstr>Wingdings</vt:lpstr>
      <vt:lpstr>Office</vt:lpstr>
      <vt:lpstr>Lebensstile im Vergleich Wie unser Fußabdruck das Klima beeinflusst</vt:lpstr>
      <vt:lpstr>Inhaltsverzeichnis</vt:lpstr>
      <vt:lpstr>Kurzbeschreibung</vt:lpstr>
      <vt:lpstr>Ablauf</vt:lpstr>
      <vt:lpstr>Materialübersicht</vt:lpstr>
      <vt:lpstr>L1: Einstieg</vt:lpstr>
      <vt:lpstr>M1: Infoblatt Klaus Tabori</vt:lpstr>
      <vt:lpstr>M2: Infoblatt Maria Schmitt</vt:lpstr>
      <vt:lpstr>Lö1 und Lö2</vt:lpstr>
      <vt:lpstr>L2 – Vergleich Fußabdrücke</vt:lpstr>
      <vt:lpstr>L2 – Vergleich Fußabdrücke</vt:lpstr>
      <vt:lpstr>L3 – Ergebnissicherung</vt:lpstr>
      <vt:lpstr>M3: Infoblatt Klaus Tabori</vt:lpstr>
      <vt:lpstr>M4: Infoblatt Maria Schmitt</vt:lpstr>
      <vt:lpstr>Lö3 – Einsparpotenzial Klaus</vt:lpstr>
      <vt:lpstr>Lö4 – Einsparpotenzial Maria</vt:lpstr>
      <vt:lpstr>L4 – Reflexion &amp; Ergebnissicherung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147</cp:revision>
  <cp:lastPrinted>2025-04-23T07:23:51Z</cp:lastPrinted>
  <dcterms:created xsi:type="dcterms:W3CDTF">2025-02-28T08:10:46Z</dcterms:created>
  <dcterms:modified xsi:type="dcterms:W3CDTF">2025-05-20T07:47:00Z</dcterms:modified>
</cp:coreProperties>
</file>