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bookmarkIdSeed="3">
  <p:sldMasterIdLst>
    <p:sldMasterId id="2147483684" r:id="rId3"/>
  </p:sldMasterIdLst>
  <p:notesMasterIdLst>
    <p:notesMasterId r:id="rId57"/>
  </p:notesMasterIdLst>
  <p:handoutMasterIdLst>
    <p:handoutMasterId r:id="rId58"/>
  </p:handoutMasterIdLst>
  <p:sldIdLst>
    <p:sldId id="256" r:id="rId4"/>
    <p:sldId id="279" r:id="rId5"/>
    <p:sldId id="289" r:id="rId6"/>
    <p:sldId id="290" r:id="rId7"/>
    <p:sldId id="349" r:id="rId8"/>
    <p:sldId id="284" r:id="rId9"/>
    <p:sldId id="292" r:id="rId10"/>
    <p:sldId id="293" r:id="rId11"/>
    <p:sldId id="294" r:id="rId12"/>
    <p:sldId id="291" r:id="rId13"/>
    <p:sldId id="285" r:id="rId14"/>
    <p:sldId id="283" r:id="rId15"/>
    <p:sldId id="286" r:id="rId16"/>
    <p:sldId id="287" r:id="rId17"/>
    <p:sldId id="314" r:id="rId18"/>
    <p:sldId id="288" r:id="rId19"/>
    <p:sldId id="295" r:id="rId20"/>
    <p:sldId id="297" r:id="rId21"/>
    <p:sldId id="296" r:id="rId22"/>
    <p:sldId id="298" r:id="rId23"/>
    <p:sldId id="300" r:id="rId24"/>
    <p:sldId id="301" r:id="rId25"/>
    <p:sldId id="303" r:id="rId26"/>
    <p:sldId id="304" r:id="rId27"/>
    <p:sldId id="305" r:id="rId28"/>
    <p:sldId id="335" r:id="rId29"/>
    <p:sldId id="336" r:id="rId30"/>
    <p:sldId id="337" r:id="rId31"/>
    <p:sldId id="338" r:id="rId32"/>
    <p:sldId id="348" r:id="rId33"/>
    <p:sldId id="339" r:id="rId34"/>
    <p:sldId id="311" r:id="rId35"/>
    <p:sldId id="312" r:id="rId36"/>
    <p:sldId id="315" r:id="rId37"/>
    <p:sldId id="313" r:id="rId38"/>
    <p:sldId id="316" r:id="rId39"/>
    <p:sldId id="318" r:id="rId40"/>
    <p:sldId id="322" r:id="rId41"/>
    <p:sldId id="323" r:id="rId42"/>
    <p:sldId id="324" r:id="rId43"/>
    <p:sldId id="340" r:id="rId44"/>
    <p:sldId id="341" r:id="rId45"/>
    <p:sldId id="342" r:id="rId46"/>
    <p:sldId id="343" r:id="rId47"/>
    <p:sldId id="344" r:id="rId48"/>
    <p:sldId id="332" r:id="rId49"/>
    <p:sldId id="333" r:id="rId50"/>
    <p:sldId id="345" r:id="rId51"/>
    <p:sldId id="347" r:id="rId52"/>
    <p:sldId id="346" r:id="rId53"/>
    <p:sldId id="350" r:id="rId54"/>
    <p:sldId id="351" r:id="rId55"/>
    <p:sldId id="334" r:id="rId56"/>
  </p:sldIdLst>
  <p:sldSz cx="7559675" cy="10439400"/>
  <p:notesSz cx="6797675" cy="9926638"/>
  <p:embeddedFontLst>
    <p:embeddedFont>
      <p:font typeface="Arial Black" panose="020B0A04020102020204" pitchFamily="34" charset="0"/>
      <p:bold r:id="rId59"/>
    </p:embeddedFont>
    <p:embeddedFont>
      <p:font typeface="BundesSans Web Regular" panose="020B0604020202020204" charset="0"/>
      <p:regular r:id="rId60"/>
      <p:bold r:id="rId61"/>
      <p:italic r:id="rId62"/>
    </p:embeddedFont>
    <p:embeddedFont>
      <p:font typeface="Inria Sans" panose="020B0604020202020204" charset="0"/>
      <p:regular r:id="rId63"/>
      <p:bold r:id="rId64"/>
      <p:italic r:id="rId65"/>
      <p:boldItalic r:id="rId66"/>
    </p:embeddedFont>
    <p:embeddedFont>
      <p:font typeface="Roboto Light" panose="02000000000000000000" pitchFamily="2" charset="0"/>
      <p:regular r:id="rId67"/>
      <p:italic r:id="rId68"/>
    </p:embeddedFont>
  </p:embeddedFontLst>
  <p:defaultTextStyle>
    <a:defPPr>
      <a:defRPr lang="de-DE"/>
    </a:defPPr>
    <a:lvl1pPr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521415D9-36F7-43E2-AB2F-B90AF26B5E84}">
      <p14:sectionLst xmlns:p14="http://schemas.microsoft.com/office/powerpoint/2010/main">
        <p14:section name="Klimaschutz im Alltag: Worauf kommt's an? Teste es mit der Klimawaage" id="{3C4AF2FE-453E-4FB8-9998-020E91B8B76B}">
          <p14:sldIdLst>
            <p14:sldId id="256"/>
            <p14:sldId id="279"/>
            <p14:sldId id="289"/>
            <p14:sldId id="290"/>
            <p14:sldId id="349"/>
            <p14:sldId id="284"/>
            <p14:sldId id="292"/>
            <p14:sldId id="293"/>
            <p14:sldId id="294"/>
            <p14:sldId id="291"/>
            <p14:sldId id="285"/>
            <p14:sldId id="283"/>
            <p14:sldId id="286"/>
            <p14:sldId id="287"/>
            <p14:sldId id="314"/>
            <p14:sldId id="288"/>
            <p14:sldId id="295"/>
            <p14:sldId id="297"/>
            <p14:sldId id="296"/>
            <p14:sldId id="298"/>
            <p14:sldId id="300"/>
            <p14:sldId id="301"/>
            <p14:sldId id="303"/>
            <p14:sldId id="304"/>
            <p14:sldId id="305"/>
            <p14:sldId id="335"/>
            <p14:sldId id="336"/>
            <p14:sldId id="337"/>
            <p14:sldId id="338"/>
            <p14:sldId id="348"/>
            <p14:sldId id="339"/>
            <p14:sldId id="311"/>
            <p14:sldId id="312"/>
            <p14:sldId id="315"/>
            <p14:sldId id="313"/>
            <p14:sldId id="316"/>
            <p14:sldId id="318"/>
            <p14:sldId id="322"/>
            <p14:sldId id="323"/>
            <p14:sldId id="324"/>
            <p14:sldId id="340"/>
            <p14:sldId id="341"/>
            <p14:sldId id="342"/>
            <p14:sldId id="343"/>
            <p14:sldId id="344"/>
            <p14:sldId id="332"/>
            <p14:sldId id="333"/>
            <p14:sldId id="345"/>
            <p14:sldId id="347"/>
            <p14:sldId id="346"/>
            <p14:sldId id="350"/>
            <p14:sldId id="351"/>
            <p14:sldId id="334"/>
          </p14:sldIdLst>
        </p14:section>
      </p14:sectionLst>
    </p:ext>
    <p:ext uri="{EFAFB233-063F-42B5-8137-9DF3F51BA10A}">
      <p15:sldGuideLst xmlns:p15="http://schemas.microsoft.com/office/powerpoint/2012/main">
        <p15:guide id="1" orient="horz" pos="3288"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ber, Maria" initials="HM" lastIdx="11" clrIdx="0">
    <p:extLst>
      <p:ext uri="{19B8F6BF-5375-455C-9EA6-DF929625EA0E}">
        <p15:presenceInfo xmlns:p15="http://schemas.microsoft.com/office/powerpoint/2012/main" userId="S-1-5-21-837650375-1690420205-4123535123-19693" providerId="AD"/>
      </p:ext>
    </p:extLst>
  </p:cmAuthor>
  <p:cmAuthor id="2" name="Pinnow, Anne" initials="PA" lastIdx="3" clrIdx="1">
    <p:extLst>
      <p:ext uri="{19B8F6BF-5375-455C-9EA6-DF929625EA0E}">
        <p15:presenceInfo xmlns:p15="http://schemas.microsoft.com/office/powerpoint/2012/main" userId="S-1-5-21-837650375-1690420205-4123535123-21154" providerId="AD"/>
      </p:ext>
    </p:extLst>
  </p:cmAuthor>
  <p:cmAuthor id="3" name="Czioska, Helen" initials="CH" lastIdx="1" clrIdx="2">
    <p:extLst>
      <p:ext uri="{19B8F6BF-5375-455C-9EA6-DF929625EA0E}">
        <p15:presenceInfo xmlns:p15="http://schemas.microsoft.com/office/powerpoint/2012/main" userId="S-1-5-21-837650375-1690420205-4123535123-114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7E91"/>
    <a:srgbClr val="EBF6F8"/>
    <a:srgbClr val="F2F4F5"/>
    <a:srgbClr val="128491"/>
    <a:srgbClr val="00606D"/>
    <a:srgbClr val="EC8311"/>
    <a:srgbClr val="FFD517"/>
    <a:srgbClr val="8E5C05"/>
    <a:srgbClr val="90CA09"/>
    <a:srgbClr val="145A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6096" autoAdjust="0"/>
  </p:normalViewPr>
  <p:slideViewPr>
    <p:cSldViewPr snapToGrid="0" snapToObjects="1">
      <p:cViewPr varScale="1">
        <p:scale>
          <a:sx n="85" d="100"/>
          <a:sy n="85" d="100"/>
        </p:scale>
        <p:origin x="2982" y="90"/>
      </p:cViewPr>
      <p:guideLst>
        <p:guide orient="horz" pos="3288"/>
        <p:guide pos="2381"/>
      </p:guideLst>
    </p:cSldViewPr>
  </p:slideViewPr>
  <p:outlineViewPr>
    <p:cViewPr>
      <p:scale>
        <a:sx n="33" d="100"/>
        <a:sy n="33" d="100"/>
      </p:scale>
      <p:origin x="0" y="-69216"/>
    </p:cViewPr>
  </p:outlineViewPr>
  <p:notesTextViewPr>
    <p:cViewPr>
      <p:scale>
        <a:sx n="400" d="100"/>
        <a:sy n="400" d="100"/>
      </p:scale>
      <p:origin x="0" y="0"/>
    </p:cViewPr>
  </p:notesTextViewPr>
  <p:notesViewPr>
    <p:cSldViewPr snapToGrid="0" snapToObjects="1">
      <p:cViewPr varScale="1">
        <p:scale>
          <a:sx n="89" d="100"/>
          <a:sy n="89" d="100"/>
        </p:scale>
        <p:origin x="3768"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5.fntdata"/><Relationship Id="rId68"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66" Type="http://schemas.openxmlformats.org/officeDocument/2006/relationships/font" Target="fonts/font8.fntdata"/><Relationship Id="rId5" Type="http://schemas.openxmlformats.org/officeDocument/2006/relationships/slide" Target="slides/slide2.xml"/><Relationship Id="rId61" Type="http://schemas.openxmlformats.org/officeDocument/2006/relationships/font" Target="fonts/font3.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6.fntdata"/><Relationship Id="rId69"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heme" Target="theme/theme1.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4.fntdata"/><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0" i="0" u="none" strike="noStrike" kern="1200" spc="0" baseline="0">
                <a:solidFill>
                  <a:schemeClr val="tx1"/>
                </a:solidFill>
                <a:latin typeface="Inria Sans" pitchFamily="2" charset="0"/>
                <a:ea typeface="+mn-ea"/>
                <a:cs typeface="+mn-cs"/>
              </a:defRPr>
            </a:pPr>
            <a:r>
              <a:rPr lang="en-US" dirty="0"/>
              <a:t>Pro-Kopf-</a:t>
            </a:r>
            <a:r>
              <a:rPr lang="en-US" dirty="0" err="1"/>
              <a:t>Emissionen</a:t>
            </a:r>
            <a:r>
              <a:rPr lang="en-US" dirty="0"/>
              <a:t> in Deutschland 2019* </a:t>
            </a:r>
            <a:br>
              <a:rPr lang="en-US" dirty="0"/>
            </a:br>
            <a:r>
              <a:rPr lang="en-US" dirty="0"/>
              <a:t>[in </a:t>
            </a:r>
            <a:r>
              <a:rPr lang="en-US" dirty="0" err="1"/>
              <a:t>Tonnen</a:t>
            </a:r>
            <a:r>
              <a:rPr lang="en-US" dirty="0"/>
              <a:t> CO</a:t>
            </a:r>
            <a:r>
              <a:rPr lang="en-US" baseline="-25000" dirty="0"/>
              <a:t>2</a:t>
            </a:r>
            <a:r>
              <a:rPr lang="en-US" dirty="0"/>
              <a:t>]</a:t>
            </a:r>
          </a:p>
        </c:rich>
      </c:tx>
      <c:overlay val="0"/>
      <c:spPr>
        <a:noFill/>
        <a:ln>
          <a:noFill/>
        </a:ln>
        <a:effectLst/>
      </c:spPr>
      <c:txPr>
        <a:bodyPr rot="0" spcFirstLastPara="1" vertOverflow="ellipsis" vert="horz" wrap="square" anchor="ctr" anchorCtr="1"/>
        <a:lstStyle/>
        <a:p>
          <a:pPr>
            <a:defRPr sz="960" b="0" i="0" u="none" strike="noStrike" kern="1200" spc="0" baseline="0">
              <a:solidFill>
                <a:schemeClr val="tx1"/>
              </a:solidFill>
              <a:latin typeface="Inria Sans" pitchFamily="2" charset="0"/>
              <a:ea typeface="+mn-ea"/>
              <a:cs typeface="+mn-cs"/>
            </a:defRPr>
          </a:pPr>
          <a:endParaRPr lang="de-DE"/>
        </a:p>
      </c:txPr>
    </c:title>
    <c:autoTitleDeleted val="0"/>
    <c:plotArea>
      <c:layout>
        <c:manualLayout>
          <c:layoutTarget val="inner"/>
          <c:xMode val="edge"/>
          <c:yMode val="edge"/>
          <c:x val="7.3480316109033841E-2"/>
          <c:y val="0.16918736598992543"/>
          <c:w val="0.88934760305959659"/>
          <c:h val="0.60494084487862898"/>
        </c:manualLayout>
      </c:layout>
      <c:barChart>
        <c:barDir val="col"/>
        <c:grouping val="clustered"/>
        <c:varyColors val="0"/>
        <c:ser>
          <c:idx val="0"/>
          <c:order val="0"/>
          <c:tx>
            <c:strRef>
              <c:f>Tabelle1!$B$1</c:f>
              <c:strCache>
                <c:ptCount val="1"/>
                <c:pt idx="0">
                  <c:v>Pro-Kopf-Emissionen [in Tonnen]</c:v>
                </c:pt>
              </c:strCache>
            </c:strRef>
          </c:tx>
          <c:spPr>
            <a:solidFill>
              <a:srgbClr val="EBF6F8"/>
            </a:solidFill>
            <a:ln>
              <a:solidFill>
                <a:schemeClr val="accent1"/>
              </a:solidFill>
            </a:ln>
            <a:effectLst/>
          </c:spPr>
          <c:invertIfNegative val="0"/>
          <c:dPt>
            <c:idx val="0"/>
            <c:invertIfNegative val="0"/>
            <c:bubble3D val="0"/>
            <c:spPr>
              <a:solidFill>
                <a:srgbClr val="EBF6F8"/>
              </a:solidFill>
              <a:ln>
                <a:solidFill>
                  <a:schemeClr val="accent1"/>
                </a:solidFill>
              </a:ln>
              <a:effectLst/>
            </c:spPr>
            <c:extLst>
              <c:ext xmlns:c16="http://schemas.microsoft.com/office/drawing/2014/chart" uri="{C3380CC4-5D6E-409C-BE32-E72D297353CC}">
                <c16:uniqueId val="{00000001-8D3B-4B37-A3E1-79E8B2B69299}"/>
              </c:ext>
            </c:extLst>
          </c:dPt>
          <c:dPt>
            <c:idx val="2"/>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3-204E-4D9C-9CA2-A044913DACCD}"/>
              </c:ext>
            </c:extLst>
          </c:dPt>
          <c:dPt>
            <c:idx val="3"/>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4-204E-4D9C-9CA2-A044913DACCD}"/>
              </c:ext>
            </c:extLst>
          </c:dPt>
          <c:dPt>
            <c:idx val="4"/>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05-204E-4D9C-9CA2-A044913DACCD}"/>
              </c:ext>
            </c:extLst>
          </c:dPt>
          <c:dLbls>
            <c:spPr>
              <a:solidFill>
                <a:schemeClr val="bg1"/>
              </a:solidFill>
              <a:ln>
                <a:noFill/>
              </a:ln>
              <a:effectLst/>
            </c:spPr>
            <c:txPr>
              <a:bodyPr rot="0" spcFirstLastPara="1" vertOverflow="ellipsis" vert="horz" wrap="square" anchor="ctr" anchorCtr="1"/>
              <a:lstStyle/>
              <a:p>
                <a:pPr>
                  <a:defRPr sz="800" b="0" i="0" u="none" strike="noStrike" kern="1200" baseline="0">
                    <a:solidFill>
                      <a:schemeClr val="tx1"/>
                    </a:solidFill>
                    <a:latin typeface="Inria Sans" pitchFamily="2" charset="0"/>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Tabelle1!$A$2:$A$6</c:f>
              <c:strCache>
                <c:ptCount val="5"/>
                <c:pt idx="0">
                  <c:v>Bevölkerung gesamt</c:v>
                </c:pt>
                <c:pt idx="1">
                  <c:v>Reichste 1 %</c:v>
                </c:pt>
                <c:pt idx="2">
                  <c:v>Oberen 10%</c:v>
                </c:pt>
                <c:pt idx="3">
                  <c:v>Mittlere 40 %</c:v>
                </c:pt>
                <c:pt idx="4">
                  <c:v>Untere 50 %</c:v>
                </c:pt>
              </c:strCache>
            </c:strRef>
          </c:cat>
          <c:val>
            <c:numRef>
              <c:f>Tabelle1!$B$2:$B$6</c:f>
              <c:numCache>
                <c:formatCode>General</c:formatCode>
                <c:ptCount val="5"/>
                <c:pt idx="0">
                  <c:v>11.3</c:v>
                </c:pt>
                <c:pt idx="1">
                  <c:v>117.8</c:v>
                </c:pt>
                <c:pt idx="2">
                  <c:v>34.1</c:v>
                </c:pt>
                <c:pt idx="3">
                  <c:v>12.2</c:v>
                </c:pt>
                <c:pt idx="4">
                  <c:v>5.9</c:v>
                </c:pt>
              </c:numCache>
            </c:numRef>
          </c:val>
          <c:extLst>
            <c:ext xmlns:c16="http://schemas.microsoft.com/office/drawing/2014/chart" uri="{C3380CC4-5D6E-409C-BE32-E72D297353CC}">
              <c16:uniqueId val="{00000002-8D3B-4B37-A3E1-79E8B2B69299}"/>
            </c:ext>
          </c:extLst>
        </c:ser>
        <c:dLbls>
          <c:showLegendKey val="0"/>
          <c:showVal val="0"/>
          <c:showCatName val="0"/>
          <c:showSerName val="0"/>
          <c:showPercent val="0"/>
          <c:showBubbleSize val="0"/>
        </c:dLbls>
        <c:gapWidth val="219"/>
        <c:overlap val="-27"/>
        <c:axId val="508824984"/>
        <c:axId val="508823672"/>
      </c:barChart>
      <c:catAx>
        <c:axId val="508824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Inria Sans" pitchFamily="2" charset="0"/>
                <a:ea typeface="+mn-ea"/>
                <a:cs typeface="+mn-cs"/>
              </a:defRPr>
            </a:pPr>
            <a:endParaRPr lang="de-DE"/>
          </a:p>
        </c:txPr>
        <c:crossAx val="508823672"/>
        <c:crosses val="autoZero"/>
        <c:auto val="1"/>
        <c:lblAlgn val="ctr"/>
        <c:lblOffset val="100"/>
        <c:noMultiLvlLbl val="0"/>
      </c:catAx>
      <c:valAx>
        <c:axId val="508823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Inria Sans" pitchFamily="2" charset="0"/>
                <a:ea typeface="+mn-ea"/>
                <a:cs typeface="+mn-cs"/>
              </a:defRPr>
            </a:pPr>
            <a:endParaRPr lang="de-DE"/>
          </a:p>
        </c:txPr>
        <c:crossAx val="508824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4"/>
      </a:solidFill>
    </a:ln>
    <a:effectLst/>
  </c:spPr>
  <c:txPr>
    <a:bodyPr/>
    <a:lstStyle/>
    <a:p>
      <a:pPr>
        <a:defRPr sz="800">
          <a:solidFill>
            <a:schemeClr val="tx1"/>
          </a:solidFill>
          <a:latin typeface="Inria Sans" pitchFamily="2" charset="0"/>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0" i="0" u="none" strike="noStrike" kern="1200" spc="0" baseline="0">
                <a:solidFill>
                  <a:schemeClr val="tx1"/>
                </a:solidFill>
                <a:latin typeface="Inria Sans" pitchFamily="2" charset="0"/>
                <a:ea typeface="+mn-ea"/>
                <a:cs typeface="+mn-cs"/>
              </a:defRPr>
            </a:pPr>
            <a:r>
              <a:rPr lang="en-US" dirty="0"/>
              <a:t>Pro-Kopf-</a:t>
            </a:r>
            <a:r>
              <a:rPr lang="en-US" dirty="0" err="1"/>
              <a:t>Emissionen</a:t>
            </a:r>
            <a:r>
              <a:rPr lang="en-US" dirty="0"/>
              <a:t> in Deutschland 2019* </a:t>
            </a:r>
            <a:br>
              <a:rPr lang="en-US" dirty="0"/>
            </a:br>
            <a:r>
              <a:rPr lang="en-US" dirty="0"/>
              <a:t>[in </a:t>
            </a:r>
            <a:r>
              <a:rPr lang="en-US" dirty="0" err="1"/>
              <a:t>Tonnen</a:t>
            </a:r>
            <a:r>
              <a:rPr lang="en-US" dirty="0"/>
              <a:t> CO</a:t>
            </a:r>
            <a:r>
              <a:rPr lang="en-US" baseline="-25000" dirty="0"/>
              <a:t>2</a:t>
            </a:r>
            <a:r>
              <a:rPr lang="en-US" dirty="0"/>
              <a:t>]</a:t>
            </a:r>
          </a:p>
        </c:rich>
      </c:tx>
      <c:overlay val="0"/>
      <c:spPr>
        <a:noFill/>
        <a:ln>
          <a:noFill/>
        </a:ln>
        <a:effectLst/>
      </c:spPr>
      <c:txPr>
        <a:bodyPr rot="0" spcFirstLastPara="1" vertOverflow="ellipsis" vert="horz" wrap="square" anchor="ctr" anchorCtr="1"/>
        <a:lstStyle/>
        <a:p>
          <a:pPr>
            <a:defRPr sz="960" b="0" i="0" u="none" strike="noStrike" kern="1200" spc="0" baseline="0">
              <a:solidFill>
                <a:schemeClr val="tx1"/>
              </a:solidFill>
              <a:latin typeface="Inria Sans" pitchFamily="2" charset="0"/>
              <a:ea typeface="+mn-ea"/>
              <a:cs typeface="+mn-cs"/>
            </a:defRPr>
          </a:pPr>
          <a:endParaRPr lang="de-DE"/>
        </a:p>
      </c:txPr>
    </c:title>
    <c:autoTitleDeleted val="0"/>
    <c:plotArea>
      <c:layout>
        <c:manualLayout>
          <c:layoutTarget val="inner"/>
          <c:xMode val="edge"/>
          <c:yMode val="edge"/>
          <c:x val="7.3480316109033841E-2"/>
          <c:y val="0.16918736598992543"/>
          <c:w val="0.88934760305959659"/>
          <c:h val="0.54194710110160094"/>
        </c:manualLayout>
      </c:layout>
      <c:barChart>
        <c:barDir val="col"/>
        <c:grouping val="clustered"/>
        <c:varyColors val="0"/>
        <c:ser>
          <c:idx val="0"/>
          <c:order val="0"/>
          <c:tx>
            <c:strRef>
              <c:f>Tabelle1!$B$1</c:f>
              <c:strCache>
                <c:ptCount val="1"/>
                <c:pt idx="0">
                  <c:v>Pro-Kopf-Emissionen [in Tonnen]</c:v>
                </c:pt>
              </c:strCache>
            </c:strRef>
          </c:tx>
          <c:spPr>
            <a:solidFill>
              <a:srgbClr val="EBF6F8"/>
            </a:solidFill>
            <a:ln>
              <a:solidFill>
                <a:schemeClr val="accent1"/>
              </a:solidFill>
            </a:ln>
            <a:effectLst/>
          </c:spPr>
          <c:invertIfNegative val="0"/>
          <c:dPt>
            <c:idx val="0"/>
            <c:invertIfNegative val="0"/>
            <c:bubble3D val="0"/>
            <c:spPr>
              <a:solidFill>
                <a:srgbClr val="EBF6F8"/>
              </a:solidFill>
              <a:ln>
                <a:solidFill>
                  <a:schemeClr val="accent1"/>
                </a:solidFill>
              </a:ln>
              <a:effectLst/>
            </c:spPr>
            <c:extLst>
              <c:ext xmlns:c16="http://schemas.microsoft.com/office/drawing/2014/chart" uri="{C3380CC4-5D6E-409C-BE32-E72D297353CC}">
                <c16:uniqueId val="{00000001-8D3B-4B37-A3E1-79E8B2B69299}"/>
              </c:ext>
            </c:extLst>
          </c:dPt>
          <c:dPt>
            <c:idx val="2"/>
            <c:invertIfNegative val="0"/>
            <c:bubble3D val="0"/>
            <c:spPr>
              <a:solidFill>
                <a:srgbClr val="177E91"/>
              </a:solidFill>
              <a:ln>
                <a:solidFill>
                  <a:schemeClr val="accent1"/>
                </a:solidFill>
              </a:ln>
              <a:effectLst/>
            </c:spPr>
            <c:extLst>
              <c:ext xmlns:c16="http://schemas.microsoft.com/office/drawing/2014/chart" uri="{C3380CC4-5D6E-409C-BE32-E72D297353CC}">
                <c16:uniqueId val="{00000002-7954-4F2E-A497-335FFF1045D7}"/>
              </c:ext>
            </c:extLst>
          </c:dPt>
          <c:dPt>
            <c:idx val="3"/>
            <c:invertIfNegative val="0"/>
            <c:bubble3D val="0"/>
            <c:spPr>
              <a:solidFill>
                <a:srgbClr val="177E91"/>
              </a:solidFill>
              <a:ln>
                <a:solidFill>
                  <a:schemeClr val="accent1"/>
                </a:solidFill>
              </a:ln>
              <a:effectLst/>
            </c:spPr>
            <c:extLst>
              <c:ext xmlns:c16="http://schemas.microsoft.com/office/drawing/2014/chart" uri="{C3380CC4-5D6E-409C-BE32-E72D297353CC}">
                <c16:uniqueId val="{00000003-7954-4F2E-A497-335FFF1045D7}"/>
              </c:ext>
            </c:extLst>
          </c:dPt>
          <c:dPt>
            <c:idx val="4"/>
            <c:invertIfNegative val="0"/>
            <c:bubble3D val="0"/>
            <c:spPr>
              <a:solidFill>
                <a:srgbClr val="177E91"/>
              </a:solidFill>
              <a:ln>
                <a:solidFill>
                  <a:schemeClr val="accent1"/>
                </a:solidFill>
              </a:ln>
              <a:effectLst/>
            </c:spPr>
            <c:extLst>
              <c:ext xmlns:c16="http://schemas.microsoft.com/office/drawing/2014/chart" uri="{C3380CC4-5D6E-409C-BE32-E72D297353CC}">
                <c16:uniqueId val="{00000004-7954-4F2E-A497-335FFF1045D7}"/>
              </c:ext>
            </c:extLst>
          </c:dPt>
          <c:dLbls>
            <c:spPr>
              <a:solidFill>
                <a:schemeClr val="bg1"/>
              </a:solidFill>
              <a:ln>
                <a:noFill/>
              </a:ln>
              <a:effectLst/>
            </c:spPr>
            <c:txPr>
              <a:bodyPr rot="0" spcFirstLastPara="1" vertOverflow="ellipsis" vert="horz" wrap="square" anchor="ctr" anchorCtr="1"/>
              <a:lstStyle/>
              <a:p>
                <a:pPr>
                  <a:defRPr sz="800" b="0" i="0" u="none" strike="noStrike" kern="1200" baseline="0">
                    <a:solidFill>
                      <a:schemeClr val="tx1"/>
                    </a:solidFill>
                    <a:latin typeface="Inria Sans" pitchFamily="2" charset="0"/>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Tabelle1!$A$2:$A$6</c:f>
              <c:strCache>
                <c:ptCount val="5"/>
                <c:pt idx="0">
                  <c:v>Bevölkerung gesamt</c:v>
                </c:pt>
                <c:pt idx="1">
                  <c:v>Reichste 1 %</c:v>
                </c:pt>
                <c:pt idx="2">
                  <c:v>Reichste 10 %</c:v>
                </c:pt>
                <c:pt idx="3">
                  <c:v>Mittlere 40 %</c:v>
                </c:pt>
                <c:pt idx="4">
                  <c:v>Untere 50 %</c:v>
                </c:pt>
              </c:strCache>
            </c:strRef>
          </c:cat>
          <c:val>
            <c:numRef>
              <c:f>Tabelle1!$B$2:$B$6</c:f>
              <c:numCache>
                <c:formatCode>General</c:formatCode>
                <c:ptCount val="5"/>
                <c:pt idx="0">
                  <c:v>11.3</c:v>
                </c:pt>
                <c:pt idx="1">
                  <c:v>117.8</c:v>
                </c:pt>
                <c:pt idx="2">
                  <c:v>34.1</c:v>
                </c:pt>
                <c:pt idx="3">
                  <c:v>12.2</c:v>
                </c:pt>
                <c:pt idx="4">
                  <c:v>5.9</c:v>
                </c:pt>
              </c:numCache>
            </c:numRef>
          </c:val>
          <c:extLst>
            <c:ext xmlns:c16="http://schemas.microsoft.com/office/drawing/2014/chart" uri="{C3380CC4-5D6E-409C-BE32-E72D297353CC}">
              <c16:uniqueId val="{00000002-8D3B-4B37-A3E1-79E8B2B69299}"/>
            </c:ext>
          </c:extLst>
        </c:ser>
        <c:dLbls>
          <c:showLegendKey val="0"/>
          <c:showVal val="0"/>
          <c:showCatName val="0"/>
          <c:showSerName val="0"/>
          <c:showPercent val="0"/>
          <c:showBubbleSize val="0"/>
        </c:dLbls>
        <c:gapWidth val="219"/>
        <c:overlap val="-27"/>
        <c:axId val="508824984"/>
        <c:axId val="508823672"/>
      </c:barChart>
      <c:catAx>
        <c:axId val="508824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solidFill>
                <a:latin typeface="Inria Sans" pitchFamily="2" charset="0"/>
                <a:ea typeface="+mn-ea"/>
                <a:cs typeface="+mn-cs"/>
              </a:defRPr>
            </a:pPr>
            <a:endParaRPr lang="de-DE"/>
          </a:p>
        </c:txPr>
        <c:crossAx val="508823672"/>
        <c:crosses val="autoZero"/>
        <c:auto val="1"/>
        <c:lblAlgn val="ctr"/>
        <c:lblOffset val="100"/>
        <c:noMultiLvlLbl val="0"/>
      </c:catAx>
      <c:valAx>
        <c:axId val="508823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solidFill>
                <a:latin typeface="Inria Sans" pitchFamily="2" charset="0"/>
                <a:ea typeface="+mn-ea"/>
                <a:cs typeface="+mn-cs"/>
              </a:defRPr>
            </a:pPr>
            <a:endParaRPr lang="de-DE"/>
          </a:p>
        </c:txPr>
        <c:crossAx val="5088249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4"/>
      </a:solidFill>
    </a:ln>
    <a:effectLst/>
  </c:spPr>
  <c:txPr>
    <a:bodyPr/>
    <a:lstStyle/>
    <a:p>
      <a:pPr>
        <a:defRPr sz="800">
          <a:solidFill>
            <a:schemeClr val="tx1"/>
          </a:solidFill>
          <a:latin typeface="Inria Sans" pitchFamily="2" charset="0"/>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Tabelle1!$B$1</c:f>
              <c:strCache>
                <c:ptCount val="1"/>
                <c:pt idx="0">
                  <c:v>Verkauf</c:v>
                </c:pt>
              </c:strCache>
            </c:strRef>
          </c:tx>
          <c:spPr>
            <a:solidFill>
              <a:schemeClr val="accent3">
                <a:lumMod val="20000"/>
                <a:lumOff val="80000"/>
              </a:schemeClr>
            </a:solidFill>
            <a:ln>
              <a:solidFill>
                <a:schemeClr val="accent1"/>
              </a:solidFill>
            </a:ln>
          </c:spPr>
          <c:dPt>
            <c:idx val="0"/>
            <c:bubble3D val="0"/>
            <c:spPr>
              <a:solidFill>
                <a:schemeClr val="accent3">
                  <a:lumMod val="20000"/>
                  <a:lumOff val="80000"/>
                </a:schemeClr>
              </a:solidFill>
              <a:ln w="19050">
                <a:solidFill>
                  <a:schemeClr val="accent1"/>
                </a:solidFill>
              </a:ln>
              <a:effectLst/>
            </c:spPr>
            <c:extLst>
              <c:ext xmlns:c16="http://schemas.microsoft.com/office/drawing/2014/chart" uri="{C3380CC4-5D6E-409C-BE32-E72D297353CC}">
                <c16:uniqueId val="{00000001-CA8E-45E6-A628-111312011FE8}"/>
              </c:ext>
            </c:extLst>
          </c:dPt>
          <c:dPt>
            <c:idx val="1"/>
            <c:bubble3D val="0"/>
            <c:spPr>
              <a:solidFill>
                <a:schemeClr val="accent3">
                  <a:lumMod val="20000"/>
                  <a:lumOff val="80000"/>
                </a:schemeClr>
              </a:solidFill>
              <a:ln w="19050">
                <a:solidFill>
                  <a:schemeClr val="accent1"/>
                </a:solidFill>
              </a:ln>
              <a:effectLst/>
            </c:spPr>
            <c:extLst>
              <c:ext xmlns:c16="http://schemas.microsoft.com/office/drawing/2014/chart" uri="{C3380CC4-5D6E-409C-BE32-E72D297353CC}">
                <c16:uniqueId val="{00000003-CA8E-45E6-A628-111312011FE8}"/>
              </c:ext>
            </c:extLst>
          </c:dPt>
          <c:dPt>
            <c:idx val="2"/>
            <c:bubble3D val="0"/>
            <c:spPr>
              <a:solidFill>
                <a:schemeClr val="accent3">
                  <a:lumMod val="20000"/>
                  <a:lumOff val="80000"/>
                </a:schemeClr>
              </a:solidFill>
              <a:ln w="19050">
                <a:solidFill>
                  <a:schemeClr val="accent1"/>
                </a:solidFill>
              </a:ln>
              <a:effectLst/>
            </c:spPr>
            <c:extLst>
              <c:ext xmlns:c16="http://schemas.microsoft.com/office/drawing/2014/chart" uri="{C3380CC4-5D6E-409C-BE32-E72D297353CC}">
                <c16:uniqueId val="{00000005-CA8E-45E6-A628-111312011FE8}"/>
              </c:ext>
            </c:extLst>
          </c:dPt>
          <c:dPt>
            <c:idx val="3"/>
            <c:bubble3D val="0"/>
            <c:spPr>
              <a:solidFill>
                <a:schemeClr val="accent3">
                  <a:lumMod val="20000"/>
                  <a:lumOff val="80000"/>
                </a:schemeClr>
              </a:solidFill>
              <a:ln w="19050">
                <a:solidFill>
                  <a:schemeClr val="accent1"/>
                </a:solidFill>
              </a:ln>
              <a:effectLst/>
            </c:spPr>
            <c:extLst>
              <c:ext xmlns:c16="http://schemas.microsoft.com/office/drawing/2014/chart" uri="{C3380CC4-5D6E-409C-BE32-E72D297353CC}">
                <c16:uniqueId val="{00000007-CA8E-45E6-A628-111312011FE8}"/>
              </c:ext>
            </c:extLst>
          </c:dPt>
          <c:dLbls>
            <c:dLbl>
              <c:idx val="0"/>
              <c:layout>
                <c:manualLayout>
                  <c:x val="-0.23382041087473468"/>
                  <c:y val="0.17979213982540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A8E-45E6-A628-111312011FE8}"/>
                </c:ext>
              </c:extLst>
            </c:dLbl>
            <c:dLbl>
              <c:idx val="1"/>
              <c:layout>
                <c:manualLayout>
                  <c:x val="8.4222238624938162E-2"/>
                  <c:y val="-0.199638711276450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A8E-45E6-A628-111312011FE8}"/>
                </c:ext>
              </c:extLst>
            </c:dLbl>
            <c:dLbl>
              <c:idx val="2"/>
              <c:layout>
                <c:manualLayout>
                  <c:x val="0.17545214973108408"/>
                  <c:y val="0.235798088220224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A8E-45E6-A628-111312011FE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Tabelle1!$A$2:$A$4</c:f>
              <c:strCache>
                <c:ptCount val="3"/>
                <c:pt idx="0">
                  <c:v>2. Quartal</c:v>
                </c:pt>
                <c:pt idx="1">
                  <c:v>3. Quartal</c:v>
                </c:pt>
                <c:pt idx="2">
                  <c:v>4. Quartal</c:v>
                </c:pt>
              </c:strCache>
            </c:strRef>
          </c:cat>
          <c:val>
            <c:numRef>
              <c:f>Tabelle1!$B$2:$B$4</c:f>
              <c:numCache>
                <c:formatCode>0.0%</c:formatCode>
                <c:ptCount val="3"/>
                <c:pt idx="0">
                  <c:v>0.30299999999999999</c:v>
                </c:pt>
                <c:pt idx="1">
                  <c:v>0.434</c:v>
                </c:pt>
                <c:pt idx="2">
                  <c:v>0.26200000000000001</c:v>
                </c:pt>
              </c:numCache>
            </c:numRef>
          </c:val>
          <c:extLst>
            <c:ext xmlns:c16="http://schemas.microsoft.com/office/drawing/2014/chart" uri="{C3380CC4-5D6E-409C-BE32-E72D297353CC}">
              <c16:uniqueId val="{00000000-3CAB-4356-9391-3C8F0B2C191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023E8E3-AADB-5348-9545-2CF489F6870E}"/>
              </a:ext>
            </a:extLst>
          </p:cNvPr>
          <p:cNvSpPr>
            <a:spLocks noGrp="1"/>
          </p:cNvSpPr>
          <p:nvPr>
            <p:ph type="hdr" sz="quarter"/>
          </p:nvPr>
        </p:nvSpPr>
        <p:spPr>
          <a:xfrm>
            <a:off x="0" y="0"/>
            <a:ext cx="2944958" cy="497129"/>
          </a:xfrm>
          <a:prstGeom prst="rect">
            <a:avLst/>
          </a:prstGeom>
        </p:spPr>
        <p:txBody>
          <a:bodyPr vert="horz" lIns="92345" tIns="46173" rIns="92345" bIns="46173" rtlCol="0"/>
          <a:lstStyle>
            <a:lvl1pPr algn="l">
              <a:defRPr sz="1200"/>
            </a:lvl1pPr>
          </a:lstStyle>
          <a:p>
            <a:endParaRPr lang="de-DE"/>
          </a:p>
        </p:txBody>
      </p:sp>
      <p:sp>
        <p:nvSpPr>
          <p:cNvPr id="3" name="Datumsplatzhalter 2">
            <a:extLst>
              <a:ext uri="{FF2B5EF4-FFF2-40B4-BE49-F238E27FC236}">
                <a16:creationId xmlns:a16="http://schemas.microsoft.com/office/drawing/2014/main" id="{F4F48CAB-7DF6-3447-83A0-D6F67881C2DF}"/>
              </a:ext>
            </a:extLst>
          </p:cNvPr>
          <p:cNvSpPr>
            <a:spLocks noGrp="1"/>
          </p:cNvSpPr>
          <p:nvPr>
            <p:ph type="dt" sz="quarter" idx="1"/>
          </p:nvPr>
        </p:nvSpPr>
        <p:spPr>
          <a:xfrm>
            <a:off x="3851098" y="0"/>
            <a:ext cx="2944958" cy="497129"/>
          </a:xfrm>
          <a:prstGeom prst="rect">
            <a:avLst/>
          </a:prstGeom>
        </p:spPr>
        <p:txBody>
          <a:bodyPr vert="horz" lIns="92345" tIns="46173" rIns="92345" bIns="46173" rtlCol="0"/>
          <a:lstStyle>
            <a:lvl1pPr algn="r">
              <a:defRPr sz="1200"/>
            </a:lvl1pPr>
          </a:lstStyle>
          <a:p>
            <a:fld id="{1D7C09A5-FD45-3D4A-99D3-EBF26A62709F}" type="datetimeFigureOut">
              <a:rPr lang="de-DE" smtClean="0"/>
              <a:t>04.03.2026</a:t>
            </a:fld>
            <a:endParaRPr lang="de-DE"/>
          </a:p>
        </p:txBody>
      </p:sp>
      <p:sp>
        <p:nvSpPr>
          <p:cNvPr id="4" name="Fußzeilenplatzhalter 3">
            <a:extLst>
              <a:ext uri="{FF2B5EF4-FFF2-40B4-BE49-F238E27FC236}">
                <a16:creationId xmlns:a16="http://schemas.microsoft.com/office/drawing/2014/main" id="{1B3C3C9C-2F59-8E46-B05F-4DAF86B0CB59}"/>
              </a:ext>
            </a:extLst>
          </p:cNvPr>
          <p:cNvSpPr>
            <a:spLocks noGrp="1"/>
          </p:cNvSpPr>
          <p:nvPr>
            <p:ph type="ftr" sz="quarter" idx="2"/>
          </p:nvPr>
        </p:nvSpPr>
        <p:spPr>
          <a:xfrm>
            <a:off x="0" y="9429509"/>
            <a:ext cx="2944958" cy="497129"/>
          </a:xfrm>
          <a:prstGeom prst="rect">
            <a:avLst/>
          </a:prstGeom>
        </p:spPr>
        <p:txBody>
          <a:bodyPr vert="horz" lIns="92345" tIns="46173" rIns="92345" bIns="46173"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FDB85B64-CA43-D548-B0DB-97AD5A810152}"/>
              </a:ext>
            </a:extLst>
          </p:cNvPr>
          <p:cNvSpPr>
            <a:spLocks noGrp="1"/>
          </p:cNvSpPr>
          <p:nvPr>
            <p:ph type="sldNum" sz="quarter" idx="3"/>
          </p:nvPr>
        </p:nvSpPr>
        <p:spPr>
          <a:xfrm>
            <a:off x="3851098" y="9429509"/>
            <a:ext cx="2944958" cy="497129"/>
          </a:xfrm>
          <a:prstGeom prst="rect">
            <a:avLst/>
          </a:prstGeom>
        </p:spPr>
        <p:txBody>
          <a:bodyPr vert="horz" lIns="92345" tIns="46173" rIns="92345" bIns="46173" rtlCol="0" anchor="b"/>
          <a:lstStyle>
            <a:lvl1pPr algn="r">
              <a:defRPr sz="1200"/>
            </a:lvl1pPr>
          </a:lstStyle>
          <a:p>
            <a:fld id="{F31CB097-B4ED-804A-924A-9C1CE4924AAC}" type="slidenum">
              <a:rPr lang="de-DE" smtClean="0"/>
              <a:t>‹Nr.›</a:t>
            </a:fld>
            <a:endParaRPr lang="de-DE"/>
          </a:p>
        </p:txBody>
      </p:sp>
    </p:spTree>
    <p:extLst>
      <p:ext uri="{BB962C8B-B14F-4D97-AF65-F5344CB8AC3E}">
        <p14:creationId xmlns:p14="http://schemas.microsoft.com/office/powerpoint/2010/main" val="41917881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958" cy="497129"/>
          </a:xfrm>
          <a:prstGeom prst="rect">
            <a:avLst/>
          </a:prstGeom>
        </p:spPr>
        <p:txBody>
          <a:bodyPr vert="horz" lIns="92345" tIns="46173" rIns="92345" bIns="46173" rtlCol="0"/>
          <a:lstStyle>
            <a:lvl1pPr algn="l">
              <a:defRPr sz="1200"/>
            </a:lvl1pPr>
          </a:lstStyle>
          <a:p>
            <a:endParaRPr lang="de-DE"/>
          </a:p>
        </p:txBody>
      </p:sp>
      <p:sp>
        <p:nvSpPr>
          <p:cNvPr id="3" name="Datumsplatzhalter 2"/>
          <p:cNvSpPr>
            <a:spLocks noGrp="1"/>
          </p:cNvSpPr>
          <p:nvPr>
            <p:ph type="dt" idx="1"/>
          </p:nvPr>
        </p:nvSpPr>
        <p:spPr>
          <a:xfrm>
            <a:off x="3851098" y="0"/>
            <a:ext cx="2944958" cy="497129"/>
          </a:xfrm>
          <a:prstGeom prst="rect">
            <a:avLst/>
          </a:prstGeom>
        </p:spPr>
        <p:txBody>
          <a:bodyPr vert="horz" lIns="92345" tIns="46173" rIns="92345" bIns="46173" rtlCol="0"/>
          <a:lstStyle>
            <a:lvl1pPr algn="r">
              <a:defRPr sz="1200"/>
            </a:lvl1pPr>
          </a:lstStyle>
          <a:p>
            <a:fld id="{C2E71721-6DD9-D847-8B9F-75C4FA7EF129}" type="datetimeFigureOut">
              <a:rPr lang="de-DE" smtClean="0"/>
              <a:t>04.03.2026</a:t>
            </a:fld>
            <a:endParaRPr lang="de-DE"/>
          </a:p>
        </p:txBody>
      </p:sp>
      <p:sp>
        <p:nvSpPr>
          <p:cNvPr id="4" name="Folienbildplatzhalter 3"/>
          <p:cNvSpPr>
            <a:spLocks noGrp="1" noRot="1" noChangeAspect="1"/>
          </p:cNvSpPr>
          <p:nvPr>
            <p:ph type="sldImg" idx="2"/>
          </p:nvPr>
        </p:nvSpPr>
        <p:spPr>
          <a:xfrm>
            <a:off x="2185988" y="1241425"/>
            <a:ext cx="2425700" cy="3349625"/>
          </a:xfrm>
          <a:prstGeom prst="rect">
            <a:avLst/>
          </a:prstGeom>
          <a:noFill/>
          <a:ln w="12700">
            <a:solidFill>
              <a:prstClr val="black"/>
            </a:solidFill>
          </a:ln>
        </p:spPr>
        <p:txBody>
          <a:bodyPr vert="horz" lIns="92345" tIns="46173" rIns="92345" bIns="46173" rtlCol="0" anchor="ctr"/>
          <a:lstStyle/>
          <a:p>
            <a:endParaRPr lang="de-DE"/>
          </a:p>
        </p:txBody>
      </p:sp>
      <p:sp>
        <p:nvSpPr>
          <p:cNvPr id="5" name="Notizenplatzhalter 4"/>
          <p:cNvSpPr>
            <a:spLocks noGrp="1"/>
          </p:cNvSpPr>
          <p:nvPr>
            <p:ph type="body" sz="quarter" idx="3"/>
          </p:nvPr>
        </p:nvSpPr>
        <p:spPr>
          <a:xfrm>
            <a:off x="679606" y="4776896"/>
            <a:ext cx="5438464" cy="3908515"/>
          </a:xfrm>
          <a:prstGeom prst="rect">
            <a:avLst/>
          </a:prstGeom>
        </p:spPr>
        <p:txBody>
          <a:bodyPr vert="horz" lIns="92345" tIns="46173" rIns="92345" bIns="46173"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9509"/>
            <a:ext cx="2944958" cy="497129"/>
          </a:xfrm>
          <a:prstGeom prst="rect">
            <a:avLst/>
          </a:prstGeom>
        </p:spPr>
        <p:txBody>
          <a:bodyPr vert="horz" lIns="92345" tIns="46173" rIns="92345" bIns="46173" rtlCol="0" anchor="b"/>
          <a:lstStyle>
            <a:lvl1pPr algn="l">
              <a:defRPr sz="1200"/>
            </a:lvl1pPr>
          </a:lstStyle>
          <a:p>
            <a:endParaRPr lang="de-DE"/>
          </a:p>
        </p:txBody>
      </p:sp>
      <p:sp>
        <p:nvSpPr>
          <p:cNvPr id="7" name="Foliennummernplatzhalter 6"/>
          <p:cNvSpPr>
            <a:spLocks noGrp="1"/>
          </p:cNvSpPr>
          <p:nvPr>
            <p:ph type="sldNum" sz="quarter" idx="5"/>
          </p:nvPr>
        </p:nvSpPr>
        <p:spPr>
          <a:xfrm>
            <a:off x="3851098" y="9429509"/>
            <a:ext cx="2944958" cy="497129"/>
          </a:xfrm>
          <a:prstGeom prst="rect">
            <a:avLst/>
          </a:prstGeom>
        </p:spPr>
        <p:txBody>
          <a:bodyPr vert="horz" lIns="92345" tIns="46173" rIns="92345" bIns="46173" rtlCol="0" anchor="b"/>
          <a:lstStyle>
            <a:lvl1pPr algn="r">
              <a:defRPr sz="1200"/>
            </a:lvl1pPr>
          </a:lstStyle>
          <a:p>
            <a:fld id="{2211A35F-75B1-3247-8201-89AE8D48A28F}" type="slidenum">
              <a:rPr lang="de-DE" smtClean="0"/>
              <a:t>‹Nr.›</a:t>
            </a:fld>
            <a:endParaRPr lang="de-DE"/>
          </a:p>
        </p:txBody>
      </p:sp>
    </p:spTree>
    <p:extLst>
      <p:ext uri="{BB962C8B-B14F-4D97-AF65-F5344CB8AC3E}">
        <p14:creationId xmlns:p14="http://schemas.microsoft.com/office/powerpoint/2010/main" val="2488650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2211A35F-75B1-3247-8201-89AE8D48A28F}" type="slidenum">
              <a:rPr lang="de-DE" smtClean="0"/>
              <a:t>8</a:t>
            </a:fld>
            <a:endParaRPr lang="de-DE"/>
          </a:p>
        </p:txBody>
      </p:sp>
    </p:spTree>
    <p:extLst>
      <p:ext uri="{BB962C8B-B14F-4D97-AF65-F5344CB8AC3E}">
        <p14:creationId xmlns:p14="http://schemas.microsoft.com/office/powerpoint/2010/main" val="1512951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30</a:t>
            </a:fld>
            <a:endParaRPr lang="de-DE"/>
          </a:p>
        </p:txBody>
      </p:sp>
    </p:spTree>
    <p:extLst>
      <p:ext uri="{BB962C8B-B14F-4D97-AF65-F5344CB8AC3E}">
        <p14:creationId xmlns:p14="http://schemas.microsoft.com/office/powerpoint/2010/main" val="1327036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31</a:t>
            </a:fld>
            <a:endParaRPr lang="de-DE"/>
          </a:p>
        </p:txBody>
      </p:sp>
    </p:spTree>
    <p:extLst>
      <p:ext uri="{BB962C8B-B14F-4D97-AF65-F5344CB8AC3E}">
        <p14:creationId xmlns:p14="http://schemas.microsoft.com/office/powerpoint/2010/main" val="5897816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32</a:t>
            </a:fld>
            <a:endParaRPr lang="de-DE"/>
          </a:p>
        </p:txBody>
      </p:sp>
    </p:spTree>
    <p:extLst>
      <p:ext uri="{BB962C8B-B14F-4D97-AF65-F5344CB8AC3E}">
        <p14:creationId xmlns:p14="http://schemas.microsoft.com/office/powerpoint/2010/main" val="693138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33</a:t>
            </a:fld>
            <a:endParaRPr lang="de-DE"/>
          </a:p>
        </p:txBody>
      </p:sp>
    </p:spTree>
    <p:extLst>
      <p:ext uri="{BB962C8B-B14F-4D97-AF65-F5344CB8AC3E}">
        <p14:creationId xmlns:p14="http://schemas.microsoft.com/office/powerpoint/2010/main" val="3117146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39</a:t>
            </a:fld>
            <a:endParaRPr lang="de-DE"/>
          </a:p>
        </p:txBody>
      </p:sp>
    </p:spTree>
    <p:extLst>
      <p:ext uri="{BB962C8B-B14F-4D97-AF65-F5344CB8AC3E}">
        <p14:creationId xmlns:p14="http://schemas.microsoft.com/office/powerpoint/2010/main" val="308970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40</a:t>
            </a:fld>
            <a:endParaRPr lang="de-DE"/>
          </a:p>
        </p:txBody>
      </p:sp>
    </p:spTree>
    <p:extLst>
      <p:ext uri="{BB962C8B-B14F-4D97-AF65-F5344CB8AC3E}">
        <p14:creationId xmlns:p14="http://schemas.microsoft.com/office/powerpoint/2010/main" val="3919780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41</a:t>
            </a:fld>
            <a:endParaRPr lang="de-DE"/>
          </a:p>
        </p:txBody>
      </p:sp>
    </p:spTree>
    <p:extLst>
      <p:ext uri="{BB962C8B-B14F-4D97-AF65-F5344CB8AC3E}">
        <p14:creationId xmlns:p14="http://schemas.microsoft.com/office/powerpoint/2010/main" val="404625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42</a:t>
            </a:fld>
            <a:endParaRPr lang="de-DE"/>
          </a:p>
        </p:txBody>
      </p:sp>
    </p:spTree>
    <p:extLst>
      <p:ext uri="{BB962C8B-B14F-4D97-AF65-F5344CB8AC3E}">
        <p14:creationId xmlns:p14="http://schemas.microsoft.com/office/powerpoint/2010/main" val="3499096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43</a:t>
            </a:fld>
            <a:endParaRPr lang="de-DE"/>
          </a:p>
        </p:txBody>
      </p:sp>
    </p:spTree>
    <p:extLst>
      <p:ext uri="{BB962C8B-B14F-4D97-AF65-F5344CB8AC3E}">
        <p14:creationId xmlns:p14="http://schemas.microsoft.com/office/powerpoint/2010/main" val="1865498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44</a:t>
            </a:fld>
            <a:endParaRPr lang="de-DE"/>
          </a:p>
        </p:txBody>
      </p:sp>
    </p:spTree>
    <p:extLst>
      <p:ext uri="{BB962C8B-B14F-4D97-AF65-F5344CB8AC3E}">
        <p14:creationId xmlns:p14="http://schemas.microsoft.com/office/powerpoint/2010/main" val="1367129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5"/>
          </p:nvPr>
        </p:nvSpPr>
        <p:spPr/>
        <p:txBody>
          <a:bodyPr/>
          <a:lstStyle/>
          <a:p>
            <a:fld id="{2211A35F-75B1-3247-8201-89AE8D48A28F}" type="slidenum">
              <a:rPr lang="de-DE" smtClean="0"/>
              <a:t>9</a:t>
            </a:fld>
            <a:endParaRPr lang="de-DE"/>
          </a:p>
        </p:txBody>
      </p:sp>
    </p:spTree>
    <p:extLst>
      <p:ext uri="{BB962C8B-B14F-4D97-AF65-F5344CB8AC3E}">
        <p14:creationId xmlns:p14="http://schemas.microsoft.com/office/powerpoint/2010/main" val="18441717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45</a:t>
            </a:fld>
            <a:endParaRPr lang="de-DE"/>
          </a:p>
        </p:txBody>
      </p:sp>
    </p:spTree>
    <p:extLst>
      <p:ext uri="{BB962C8B-B14F-4D97-AF65-F5344CB8AC3E}">
        <p14:creationId xmlns:p14="http://schemas.microsoft.com/office/powerpoint/2010/main" val="1676660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46</a:t>
            </a:fld>
            <a:endParaRPr lang="de-DE"/>
          </a:p>
        </p:txBody>
      </p:sp>
    </p:spTree>
    <p:extLst>
      <p:ext uri="{BB962C8B-B14F-4D97-AF65-F5344CB8AC3E}">
        <p14:creationId xmlns:p14="http://schemas.microsoft.com/office/powerpoint/2010/main" val="33165620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47</a:t>
            </a:fld>
            <a:endParaRPr lang="de-DE"/>
          </a:p>
        </p:txBody>
      </p:sp>
    </p:spTree>
    <p:extLst>
      <p:ext uri="{BB962C8B-B14F-4D97-AF65-F5344CB8AC3E}">
        <p14:creationId xmlns:p14="http://schemas.microsoft.com/office/powerpoint/2010/main" val="3238741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23</a:t>
            </a:fld>
            <a:endParaRPr lang="de-DE"/>
          </a:p>
        </p:txBody>
      </p:sp>
    </p:spTree>
    <p:extLst>
      <p:ext uri="{BB962C8B-B14F-4D97-AF65-F5344CB8AC3E}">
        <p14:creationId xmlns:p14="http://schemas.microsoft.com/office/powerpoint/2010/main" val="130949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24</a:t>
            </a:fld>
            <a:endParaRPr lang="de-DE"/>
          </a:p>
        </p:txBody>
      </p:sp>
    </p:spTree>
    <p:extLst>
      <p:ext uri="{BB962C8B-B14F-4D97-AF65-F5344CB8AC3E}">
        <p14:creationId xmlns:p14="http://schemas.microsoft.com/office/powerpoint/2010/main" val="2466233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25</a:t>
            </a:fld>
            <a:endParaRPr lang="de-DE"/>
          </a:p>
        </p:txBody>
      </p:sp>
    </p:spTree>
    <p:extLst>
      <p:ext uri="{BB962C8B-B14F-4D97-AF65-F5344CB8AC3E}">
        <p14:creationId xmlns:p14="http://schemas.microsoft.com/office/powerpoint/2010/main" val="938701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26</a:t>
            </a:fld>
            <a:endParaRPr lang="de-DE"/>
          </a:p>
        </p:txBody>
      </p:sp>
    </p:spTree>
    <p:extLst>
      <p:ext uri="{BB962C8B-B14F-4D97-AF65-F5344CB8AC3E}">
        <p14:creationId xmlns:p14="http://schemas.microsoft.com/office/powerpoint/2010/main" val="829627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27</a:t>
            </a:fld>
            <a:endParaRPr lang="de-DE"/>
          </a:p>
        </p:txBody>
      </p:sp>
    </p:spTree>
    <p:extLst>
      <p:ext uri="{BB962C8B-B14F-4D97-AF65-F5344CB8AC3E}">
        <p14:creationId xmlns:p14="http://schemas.microsoft.com/office/powerpoint/2010/main" val="62547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28</a:t>
            </a:fld>
            <a:endParaRPr lang="de-DE"/>
          </a:p>
        </p:txBody>
      </p:sp>
    </p:spTree>
    <p:extLst>
      <p:ext uri="{BB962C8B-B14F-4D97-AF65-F5344CB8AC3E}">
        <p14:creationId xmlns:p14="http://schemas.microsoft.com/office/powerpoint/2010/main" val="1987459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211A35F-75B1-3247-8201-89AE8D48A28F}" type="slidenum">
              <a:rPr lang="de-DE" smtClean="0"/>
              <a:t>29</a:t>
            </a:fld>
            <a:endParaRPr lang="de-DE"/>
          </a:p>
        </p:txBody>
      </p:sp>
    </p:spTree>
    <p:extLst>
      <p:ext uri="{BB962C8B-B14F-4D97-AF65-F5344CB8AC3E}">
        <p14:creationId xmlns:p14="http://schemas.microsoft.com/office/powerpoint/2010/main" val="3810438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nachhaltigerkonsum.info/" TargetMode="External"/><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nachhaltigerkonsum.info/"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nachhaltigerkonsum.info/"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nachhaltigerkonsum.info/"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nachhaltigerkonsum.info/"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sv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5.svg"/><Relationship Id="rId21" Type="http://schemas.openxmlformats.org/officeDocument/2006/relationships/image" Target="../media/image23.svg"/><Relationship Id="rId7" Type="http://schemas.openxmlformats.org/officeDocument/2006/relationships/image" Target="../media/image9.svg"/><Relationship Id="rId12" Type="http://schemas.openxmlformats.org/officeDocument/2006/relationships/image" Target="../media/image14.png"/><Relationship Id="rId17" Type="http://schemas.openxmlformats.org/officeDocument/2006/relationships/image" Target="../media/image19.svg"/><Relationship Id="rId25" Type="http://schemas.openxmlformats.org/officeDocument/2006/relationships/image" Target="../media/image27.png"/><Relationship Id="rId2" Type="http://schemas.openxmlformats.org/officeDocument/2006/relationships/image" Target="../media/image4.png"/><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svg"/><Relationship Id="rId1" Type="http://schemas.openxmlformats.org/officeDocument/2006/relationships/slideMaster" Target="../slideMasters/slideMaster1.xml"/><Relationship Id="rId6" Type="http://schemas.openxmlformats.org/officeDocument/2006/relationships/image" Target="../media/image8.png"/><Relationship Id="rId11" Type="http://schemas.openxmlformats.org/officeDocument/2006/relationships/image" Target="../media/image13.svg"/><Relationship Id="rId24" Type="http://schemas.openxmlformats.org/officeDocument/2006/relationships/image" Target="../media/image26.png"/><Relationship Id="rId5" Type="http://schemas.openxmlformats.org/officeDocument/2006/relationships/image" Target="../media/image7.svg"/><Relationship Id="rId15" Type="http://schemas.openxmlformats.org/officeDocument/2006/relationships/image" Target="../media/image17.sv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svg"/><Relationship Id="rId31" Type="http://schemas.openxmlformats.org/officeDocument/2006/relationships/image" Target="../media/image2.jpg"/><Relationship Id="rId4" Type="http://schemas.openxmlformats.org/officeDocument/2006/relationships/image" Target="../media/image6.pn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hyperlink" Target="https://nachhaltigerkonsum.info/"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nachhaltigerkonsum.info/"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nachhaltigerkonsum.info/"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nachhaltigerkonsum.info/"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nachhaltigerkonsum.info/"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079D46E-15AE-9EF8-AD46-8A5BE6A17EFF}"/>
              </a:ext>
            </a:extLst>
          </p:cNvPr>
          <p:cNvPicPr>
            <a:picLocks noChangeAspect="1"/>
          </p:cNvPicPr>
          <p:nvPr userDrawn="1"/>
        </p:nvPicPr>
        <p:blipFill>
          <a:blip r:embed="rId2"/>
          <a:srcRect l="14876"/>
          <a:stretch/>
        </p:blipFill>
        <p:spPr>
          <a:xfrm>
            <a:off x="-2" y="0"/>
            <a:ext cx="7559678" cy="6660573"/>
          </a:xfrm>
          <a:prstGeom prst="rect">
            <a:avLst/>
          </a:prstGeom>
        </p:spPr>
      </p:pic>
      <p:sp>
        <p:nvSpPr>
          <p:cNvPr id="11" name="Rechteck 10">
            <a:extLst>
              <a:ext uri="{FF2B5EF4-FFF2-40B4-BE49-F238E27FC236}">
                <a16:creationId xmlns:a16="http://schemas.microsoft.com/office/drawing/2014/main" id="{14D83189-8C61-1340-9C33-122A53067058}"/>
              </a:ext>
            </a:extLst>
          </p:cNvPr>
          <p:cNvSpPr/>
          <p:nvPr userDrawn="1"/>
        </p:nvSpPr>
        <p:spPr>
          <a:xfrm>
            <a:off x="-1" y="6660573"/>
            <a:ext cx="7559676" cy="37788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AEAB9494-A4A4-184D-9C12-71495914D870}"/>
              </a:ext>
            </a:extLst>
          </p:cNvPr>
          <p:cNvSpPr>
            <a:spLocks noGrp="1"/>
          </p:cNvSpPr>
          <p:nvPr>
            <p:ph type="title"/>
          </p:nvPr>
        </p:nvSpPr>
        <p:spPr>
          <a:xfrm>
            <a:off x="1032542" y="7105229"/>
            <a:ext cx="5494592" cy="1212182"/>
          </a:xfrm>
        </p:spPr>
        <p:txBody>
          <a:bodyPr anchor="ctr"/>
          <a:lstStyle>
            <a:lvl1pPr algn="ctr">
              <a:lnSpc>
                <a:spcPct val="100000"/>
              </a:lnSpc>
              <a:defRPr sz="4800" b="0">
                <a:solidFill>
                  <a:schemeClr val="bg1"/>
                </a:solidFill>
              </a:defRPr>
            </a:lvl1pPr>
          </a:lstStyle>
          <a:p>
            <a:r>
              <a:rPr lang="de-DE" dirty="0"/>
              <a:t>Mastertitelformat bearbeiten</a:t>
            </a:r>
          </a:p>
        </p:txBody>
      </p:sp>
      <p:sp>
        <p:nvSpPr>
          <p:cNvPr id="14" name="Textplatzhalter 15">
            <a:extLst>
              <a:ext uri="{FF2B5EF4-FFF2-40B4-BE49-F238E27FC236}">
                <a16:creationId xmlns:a16="http://schemas.microsoft.com/office/drawing/2014/main" id="{B338D416-E92F-EE46-BFF1-5020255240A7}"/>
              </a:ext>
            </a:extLst>
          </p:cNvPr>
          <p:cNvSpPr>
            <a:spLocks noGrp="1"/>
          </p:cNvSpPr>
          <p:nvPr>
            <p:ph type="body" sz="quarter" idx="20"/>
          </p:nvPr>
        </p:nvSpPr>
        <p:spPr>
          <a:xfrm>
            <a:off x="1032542" y="8417608"/>
            <a:ext cx="5494592" cy="826101"/>
          </a:xfrm>
        </p:spPr>
        <p:txBody>
          <a:bodyPr anchor="ctr"/>
          <a:lstStyle>
            <a:lvl1pPr indent="-246596" algn="ctr">
              <a:lnSpc>
                <a:spcPct val="100000"/>
              </a:lnSpc>
              <a:spcAft>
                <a:spcPts val="609"/>
              </a:spcAft>
              <a:defRPr sz="2400">
                <a:solidFill>
                  <a:schemeClr val="bg1"/>
                </a:solidFill>
              </a:defRPr>
            </a:lvl1pPr>
            <a:lvl2pPr>
              <a:defRPr sz="2131"/>
            </a:lvl2pPr>
            <a:lvl3pPr marL="821988" indent="-241116">
              <a:spcAft>
                <a:spcPts val="609"/>
              </a:spcAft>
              <a:buClr>
                <a:srgbClr val="045D9A"/>
              </a:buClr>
              <a:defRPr sz="1827" baseline="0"/>
            </a:lvl3pPr>
            <a:lvl4pPr marL="821988" indent="-241116">
              <a:spcAft>
                <a:spcPts val="609"/>
              </a:spcAft>
              <a:buClr>
                <a:srgbClr val="045D9A"/>
              </a:buClr>
              <a:defRPr sz="1827" baseline="0"/>
            </a:lvl4pPr>
            <a:lvl5pPr marL="821988" indent="-241116">
              <a:spcAft>
                <a:spcPts val="609"/>
              </a:spcAft>
              <a:defRPr sz="1827" baseline="0"/>
            </a:lvl5pPr>
          </a:lstStyle>
          <a:p>
            <a:pPr lvl="0"/>
            <a:r>
              <a:rPr lang="de-DE" dirty="0"/>
              <a:t>Mastertextformat bearbeiten</a:t>
            </a:r>
          </a:p>
        </p:txBody>
      </p:sp>
      <p:grpSp>
        <p:nvGrpSpPr>
          <p:cNvPr id="12" name="Gruppieren 11">
            <a:extLst>
              <a:ext uri="{FF2B5EF4-FFF2-40B4-BE49-F238E27FC236}">
                <a16:creationId xmlns:a16="http://schemas.microsoft.com/office/drawing/2014/main" id="{F35388DF-2773-4479-992C-C768058DAA42}"/>
              </a:ext>
            </a:extLst>
          </p:cNvPr>
          <p:cNvGrpSpPr/>
          <p:nvPr userDrawn="1"/>
        </p:nvGrpSpPr>
        <p:grpSpPr>
          <a:xfrm>
            <a:off x="581891" y="0"/>
            <a:ext cx="2232000" cy="2340000"/>
            <a:chOff x="581891" y="0"/>
            <a:chExt cx="2232000" cy="2340000"/>
          </a:xfrm>
        </p:grpSpPr>
        <p:sp>
          <p:nvSpPr>
            <p:cNvPr id="6" name="Rechteck 5">
              <a:extLst>
                <a:ext uri="{FF2B5EF4-FFF2-40B4-BE49-F238E27FC236}">
                  <a16:creationId xmlns:a16="http://schemas.microsoft.com/office/drawing/2014/main" id="{852DEB15-96B5-ED0B-D7D3-ED484FEA16AA}"/>
                </a:ext>
              </a:extLst>
            </p:cNvPr>
            <p:cNvSpPr/>
            <p:nvPr userDrawn="1"/>
          </p:nvSpPr>
          <p:spPr>
            <a:xfrm>
              <a:off x="581891" y="0"/>
              <a:ext cx="2232000" cy="23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3" name="Grafik 12">
              <a:hlinkClick r:id="rId3"/>
              <a:extLst>
                <a:ext uri="{FF2B5EF4-FFF2-40B4-BE49-F238E27FC236}">
                  <a16:creationId xmlns:a16="http://schemas.microsoft.com/office/drawing/2014/main" id="{72652BDF-A987-4934-AC4B-ACA7D1528DD0}"/>
                </a:ext>
              </a:extLst>
            </p:cNvPr>
            <p:cNvPicPr>
              <a:picLocks noChangeAspect="1"/>
            </p:cNvPicPr>
            <p:nvPr userDrawn="1"/>
          </p:nvPicPr>
          <p:blipFill>
            <a:blip r:embed="rId4"/>
            <a:stretch>
              <a:fillRect/>
            </a:stretch>
          </p:blipFill>
          <p:spPr>
            <a:xfrm>
              <a:off x="759435" y="863119"/>
              <a:ext cx="1876913" cy="1231631"/>
            </a:xfrm>
            <a:prstGeom prst="rect">
              <a:avLst/>
            </a:prstGeom>
          </p:spPr>
        </p:pic>
      </p:grpSp>
    </p:spTree>
    <p:extLst>
      <p:ext uri="{BB962C8B-B14F-4D97-AF65-F5344CB8AC3E}">
        <p14:creationId xmlns:p14="http://schemas.microsoft.com/office/powerpoint/2010/main" val="975826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 2 Bilder">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5885" cy="898419"/>
          </a:xfrm>
        </p:spPr>
        <p:txBody>
          <a:bodyPr anchor="b"/>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7" cy="455356"/>
          </a:xfrm>
        </p:spPr>
        <p:txBody>
          <a:bodyPr/>
          <a:lstStyle/>
          <a:p>
            <a:fld id="{9302D2D9-6C41-8943-9065-B4377A0BA008}" type="slidenum">
              <a:rPr lang="de-DE" smtClean="0"/>
              <a:pPr/>
              <a:t>‹Nr.›</a:t>
            </a:fld>
            <a:endParaRPr lang="de-DE" dirty="0"/>
          </a:p>
        </p:txBody>
      </p:sp>
      <p:sp>
        <p:nvSpPr>
          <p:cNvPr id="5" name="Bildplatzhalter 4">
            <a:extLst>
              <a:ext uri="{FF2B5EF4-FFF2-40B4-BE49-F238E27FC236}">
                <a16:creationId xmlns:a16="http://schemas.microsoft.com/office/drawing/2014/main" id="{ACC6146D-28D1-FC4C-AA80-A5891829397B}"/>
              </a:ext>
            </a:extLst>
          </p:cNvPr>
          <p:cNvSpPr>
            <a:spLocks noGrp="1"/>
          </p:cNvSpPr>
          <p:nvPr>
            <p:ph type="pic" sz="quarter" idx="11"/>
          </p:nvPr>
        </p:nvSpPr>
        <p:spPr>
          <a:xfrm>
            <a:off x="386837" y="5461200"/>
            <a:ext cx="3174286" cy="4119217"/>
          </a:xfrm>
        </p:spPr>
        <p:txBody>
          <a:bodyPr/>
          <a:lstStyle/>
          <a:p>
            <a:endParaRPr lang="de-DE"/>
          </a:p>
        </p:txBody>
      </p:sp>
      <p:sp>
        <p:nvSpPr>
          <p:cNvPr id="8" name="Bildplatzhalter 4">
            <a:extLst>
              <a:ext uri="{FF2B5EF4-FFF2-40B4-BE49-F238E27FC236}">
                <a16:creationId xmlns:a16="http://schemas.microsoft.com/office/drawing/2014/main" id="{351557D5-11A6-EE4B-50DF-1E0607268688}"/>
              </a:ext>
            </a:extLst>
          </p:cNvPr>
          <p:cNvSpPr>
            <a:spLocks noGrp="1"/>
          </p:cNvSpPr>
          <p:nvPr>
            <p:ph type="pic" sz="quarter" idx="21"/>
          </p:nvPr>
        </p:nvSpPr>
        <p:spPr>
          <a:xfrm>
            <a:off x="3998551" y="5453318"/>
            <a:ext cx="3174286" cy="4127099"/>
          </a:xfrm>
        </p:spPr>
        <p:txBody>
          <a:bodyPr/>
          <a:lstStyle/>
          <a:p>
            <a:endParaRPr lang="de-DE" dirty="0"/>
          </a:p>
        </p:txBody>
      </p:sp>
      <p:sp>
        <p:nvSpPr>
          <p:cNvPr id="12" name="Textplatzhalter 15">
            <a:extLst>
              <a:ext uri="{FF2B5EF4-FFF2-40B4-BE49-F238E27FC236}">
                <a16:creationId xmlns:a16="http://schemas.microsoft.com/office/drawing/2014/main" id="{154CCFC4-3FA5-FE93-F049-8D10A5C2C527}"/>
              </a:ext>
            </a:extLst>
          </p:cNvPr>
          <p:cNvSpPr>
            <a:spLocks noGrp="1"/>
          </p:cNvSpPr>
          <p:nvPr>
            <p:ph type="body" sz="quarter" idx="20" hasCustomPrompt="1"/>
          </p:nvPr>
        </p:nvSpPr>
        <p:spPr>
          <a:xfrm>
            <a:off x="386836" y="2358208"/>
            <a:ext cx="6785665" cy="2861493"/>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24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131"/>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0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800" b="0" i="0">
                <a:latin typeface="Roboto Light" panose="02000000000000000000" pitchFamily="2" charset="0"/>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Mastertitelformat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9" name="Textplatzhalter 7">
            <a:extLst>
              <a:ext uri="{FF2B5EF4-FFF2-40B4-BE49-F238E27FC236}">
                <a16:creationId xmlns:a16="http://schemas.microsoft.com/office/drawing/2014/main" id="{F2E937FA-BCF1-43F0-939E-D8B89CD8F7E9}"/>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10" name="Rectangle 1">
            <a:extLst>
              <a:ext uri="{FF2B5EF4-FFF2-40B4-BE49-F238E27FC236}">
                <a16:creationId xmlns:a16="http://schemas.microsoft.com/office/drawing/2014/main" id="{6952DB19-5EDA-4F97-B680-8533DC159B27}"/>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3" name="Grafik 12">
            <a:hlinkClick r:id="rId2"/>
            <a:extLst>
              <a:ext uri="{FF2B5EF4-FFF2-40B4-BE49-F238E27FC236}">
                <a16:creationId xmlns:a16="http://schemas.microsoft.com/office/drawing/2014/main" id="{EA80F231-A9D9-4C0C-910C-3389582BCE1B}"/>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3582687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5663" cy="898419"/>
          </a:xfrm>
        </p:spPr>
        <p:txBody>
          <a:bodyPr anchor="b"/>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7" cy="455356"/>
          </a:xfrm>
        </p:spPr>
        <p:txBody>
          <a:bodyPr/>
          <a:lstStyle/>
          <a:p>
            <a:fld id="{9302D2D9-6C41-8943-9065-B4377A0BA008}" type="slidenum">
              <a:rPr lang="de-DE" smtClean="0"/>
              <a:pPr/>
              <a:t>‹Nr.›</a:t>
            </a:fld>
            <a:endParaRPr lang="de-DE" dirty="0"/>
          </a:p>
        </p:txBody>
      </p:sp>
      <p:sp>
        <p:nvSpPr>
          <p:cNvPr id="7" name="Diagrammplatzhalter 6">
            <a:extLst>
              <a:ext uri="{FF2B5EF4-FFF2-40B4-BE49-F238E27FC236}">
                <a16:creationId xmlns:a16="http://schemas.microsoft.com/office/drawing/2014/main" id="{504E7E2D-CE6A-60AB-F34D-23ADC48B633E}"/>
              </a:ext>
            </a:extLst>
          </p:cNvPr>
          <p:cNvSpPr>
            <a:spLocks noGrp="1"/>
          </p:cNvSpPr>
          <p:nvPr>
            <p:ph type="chart" sz="quarter" idx="21"/>
          </p:nvPr>
        </p:nvSpPr>
        <p:spPr>
          <a:xfrm>
            <a:off x="386837" y="2358208"/>
            <a:ext cx="6785659" cy="7222209"/>
          </a:xfrm>
        </p:spPr>
        <p:txBody>
          <a:bodyPr/>
          <a:lstStyle/>
          <a:p>
            <a:endParaRPr lang="de-DE" dirty="0"/>
          </a:p>
        </p:txBody>
      </p:sp>
      <p:sp>
        <p:nvSpPr>
          <p:cNvPr id="8" name="Textplatzhalter 7">
            <a:extLst>
              <a:ext uri="{FF2B5EF4-FFF2-40B4-BE49-F238E27FC236}">
                <a16:creationId xmlns:a16="http://schemas.microsoft.com/office/drawing/2014/main" id="{29D01628-41CF-4E03-919D-7C97288A1199}"/>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9" name="Rectangle 1">
            <a:extLst>
              <a:ext uri="{FF2B5EF4-FFF2-40B4-BE49-F238E27FC236}">
                <a16:creationId xmlns:a16="http://schemas.microsoft.com/office/drawing/2014/main" id="{797F4CEC-B870-45FC-BAAD-06669FFEFBB1}"/>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1" name="Grafik 10">
            <a:hlinkClick r:id="rId2"/>
            <a:extLst>
              <a:ext uri="{FF2B5EF4-FFF2-40B4-BE49-F238E27FC236}">
                <a16:creationId xmlns:a16="http://schemas.microsoft.com/office/drawing/2014/main" id="{A0967D68-B3EB-460C-88B1-EF58478AF29B}"/>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663177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5662" cy="898419"/>
          </a:xfrm>
        </p:spPr>
        <p:txBody>
          <a:bodyPr anchor="b"/>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7" cy="455356"/>
          </a:xfrm>
        </p:spPr>
        <p:txBody>
          <a:bodyPr/>
          <a:lstStyle/>
          <a:p>
            <a:fld id="{9302D2D9-6C41-8943-9065-B4377A0BA008}" type="slidenum">
              <a:rPr lang="de-DE" smtClean="0"/>
              <a:pPr/>
              <a:t>‹Nr.›</a:t>
            </a:fld>
            <a:endParaRPr lang="de-DE" dirty="0"/>
          </a:p>
        </p:txBody>
      </p:sp>
      <p:sp>
        <p:nvSpPr>
          <p:cNvPr id="6" name="Tabellenplatzhalter 5">
            <a:extLst>
              <a:ext uri="{FF2B5EF4-FFF2-40B4-BE49-F238E27FC236}">
                <a16:creationId xmlns:a16="http://schemas.microsoft.com/office/drawing/2014/main" id="{74648548-0ABE-C82C-8141-29460240DC41}"/>
              </a:ext>
            </a:extLst>
          </p:cNvPr>
          <p:cNvSpPr>
            <a:spLocks noGrp="1"/>
          </p:cNvSpPr>
          <p:nvPr>
            <p:ph type="tbl" sz="quarter" idx="22"/>
          </p:nvPr>
        </p:nvSpPr>
        <p:spPr>
          <a:xfrm>
            <a:off x="386837" y="2358209"/>
            <a:ext cx="6786000" cy="7222208"/>
          </a:xfrm>
        </p:spPr>
        <p:txBody>
          <a:bodyPr/>
          <a:lstStyle/>
          <a:p>
            <a:endParaRPr lang="de-DE" dirty="0"/>
          </a:p>
        </p:txBody>
      </p:sp>
      <p:sp>
        <p:nvSpPr>
          <p:cNvPr id="7" name="Textplatzhalter 7">
            <a:extLst>
              <a:ext uri="{FF2B5EF4-FFF2-40B4-BE49-F238E27FC236}">
                <a16:creationId xmlns:a16="http://schemas.microsoft.com/office/drawing/2014/main" id="{C69DDEDC-3E91-470F-AE57-5A06474F3484}"/>
              </a:ext>
            </a:extLst>
          </p:cNvPr>
          <p:cNvSpPr>
            <a:spLocks noGrp="1"/>
          </p:cNvSpPr>
          <p:nvPr>
            <p:ph type="body" sz="quarter" idx="23"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8" name="Rectangle 1">
            <a:extLst>
              <a:ext uri="{FF2B5EF4-FFF2-40B4-BE49-F238E27FC236}">
                <a16:creationId xmlns:a16="http://schemas.microsoft.com/office/drawing/2014/main" id="{9B2193C3-446F-44A3-BAE2-DD7497C9FC61}"/>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0" name="Grafik 9">
            <a:hlinkClick r:id="rId2"/>
            <a:extLst>
              <a:ext uri="{FF2B5EF4-FFF2-40B4-BE49-F238E27FC236}">
                <a16:creationId xmlns:a16="http://schemas.microsoft.com/office/drawing/2014/main" id="{0AE5041F-D393-40F0-B2AA-1C45582D09BA}"/>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4024442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1 Text + Bi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616" y="3120382"/>
            <a:ext cx="6786222" cy="898419"/>
          </a:xfrm>
        </p:spPr>
        <p:txBody>
          <a:bodyPr anchor="b"/>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7" cy="455356"/>
          </a:xfrm>
        </p:spPr>
        <p:txBody>
          <a:bodyPr/>
          <a:lstStyle/>
          <a:p>
            <a:fld id="{9302D2D9-6C41-8943-9065-B4377A0BA008}" type="slidenum">
              <a:rPr lang="de-DE" smtClean="0"/>
              <a:pPr/>
              <a:t>‹Nr.›</a:t>
            </a:fld>
            <a:endParaRPr lang="de-DE" dirty="0"/>
          </a:p>
        </p:txBody>
      </p:sp>
      <p:sp>
        <p:nvSpPr>
          <p:cNvPr id="5" name="Bildplatzhalter 4">
            <a:extLst>
              <a:ext uri="{FF2B5EF4-FFF2-40B4-BE49-F238E27FC236}">
                <a16:creationId xmlns:a16="http://schemas.microsoft.com/office/drawing/2014/main" id="{ACC6146D-28D1-FC4C-AA80-A5891829397B}"/>
              </a:ext>
            </a:extLst>
          </p:cNvPr>
          <p:cNvSpPr>
            <a:spLocks noGrp="1"/>
          </p:cNvSpPr>
          <p:nvPr>
            <p:ph type="pic" sz="quarter" idx="11"/>
          </p:nvPr>
        </p:nvSpPr>
        <p:spPr>
          <a:xfrm>
            <a:off x="-10393" y="1"/>
            <a:ext cx="7559675" cy="2680854"/>
          </a:xfrm>
        </p:spPr>
        <p:txBody>
          <a:bodyPr/>
          <a:lstStyle/>
          <a:p>
            <a:endParaRPr lang="de-DE"/>
          </a:p>
        </p:txBody>
      </p:sp>
      <p:sp>
        <p:nvSpPr>
          <p:cNvPr id="11" name="Textplatzhalter 15">
            <a:extLst>
              <a:ext uri="{FF2B5EF4-FFF2-40B4-BE49-F238E27FC236}">
                <a16:creationId xmlns:a16="http://schemas.microsoft.com/office/drawing/2014/main" id="{66588148-17B1-37BF-234D-9D2E8A525452}"/>
              </a:ext>
            </a:extLst>
          </p:cNvPr>
          <p:cNvSpPr>
            <a:spLocks noGrp="1"/>
          </p:cNvSpPr>
          <p:nvPr>
            <p:ph type="body" sz="quarter" idx="20" hasCustomPrompt="1"/>
          </p:nvPr>
        </p:nvSpPr>
        <p:spPr>
          <a:xfrm>
            <a:off x="386838" y="4272383"/>
            <a:ext cx="6785666" cy="5308034"/>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24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131"/>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0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800" b="0" i="0">
                <a:latin typeface="Roboto Light" panose="02000000000000000000" pitchFamily="2" charset="0"/>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Mastertitelformat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8" name="Textplatzhalter 7">
            <a:extLst>
              <a:ext uri="{FF2B5EF4-FFF2-40B4-BE49-F238E27FC236}">
                <a16:creationId xmlns:a16="http://schemas.microsoft.com/office/drawing/2014/main" id="{5C433D44-A6FC-41AD-8854-97678EA77C20}"/>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pic>
        <p:nvPicPr>
          <p:cNvPr id="9" name="Grafik 8">
            <a:hlinkClick r:id="rId2"/>
            <a:extLst>
              <a:ext uri="{FF2B5EF4-FFF2-40B4-BE49-F238E27FC236}">
                <a16:creationId xmlns:a16="http://schemas.microsoft.com/office/drawing/2014/main" id="{55C28403-F7DE-49E2-80F5-FBFA76E1FEE6}"/>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386838" y="274139"/>
            <a:ext cx="891259" cy="584844"/>
          </a:xfrm>
          <a:prstGeom prst="rect">
            <a:avLst/>
          </a:prstGeom>
        </p:spPr>
      </p:pic>
    </p:spTree>
    <p:extLst>
      <p:ext uri="{BB962C8B-B14F-4D97-AF65-F5344CB8AC3E}">
        <p14:creationId xmlns:p14="http://schemas.microsoft.com/office/powerpoint/2010/main" val="2234190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hasCustomPrompt="1"/>
          </p:nvPr>
        </p:nvSpPr>
        <p:spPr>
          <a:xfrm>
            <a:off x="386838" y="1320204"/>
            <a:ext cx="6786000" cy="898419"/>
          </a:xfrm>
        </p:spPr>
        <p:txBody>
          <a:bodyPr anchor="b"/>
          <a:lstStyle>
            <a:lvl1pPr>
              <a:defRPr sz="3200"/>
            </a:lvl1pPr>
          </a:lstStyle>
          <a:p>
            <a:r>
              <a:rPr lang="de-DE" dirty="0" err="1"/>
              <a:t>Iconsammlung</a:t>
            </a:r>
            <a:endParaRPr lang="de-DE" dirty="0"/>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7" cy="455356"/>
          </a:xfrm>
        </p:spPr>
        <p:txBody>
          <a:bodyPr/>
          <a:lstStyle/>
          <a:p>
            <a:fld id="{9302D2D9-6C41-8943-9065-B4377A0BA008}" type="slidenum">
              <a:rPr lang="de-DE" smtClean="0"/>
              <a:pPr/>
              <a:t>‹Nr.›</a:t>
            </a:fld>
            <a:endParaRPr lang="de-DE" dirty="0"/>
          </a:p>
        </p:txBody>
      </p:sp>
      <p:pic>
        <p:nvPicPr>
          <p:cNvPr id="25" name="Grafik 24">
            <a:extLst>
              <a:ext uri="{FF2B5EF4-FFF2-40B4-BE49-F238E27FC236}">
                <a16:creationId xmlns:a16="http://schemas.microsoft.com/office/drawing/2014/main" id="{E7C5DA42-CD4B-A33F-E23D-76458D7F2AF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3853" y="7585399"/>
            <a:ext cx="1087468" cy="271867"/>
          </a:xfrm>
          <a:prstGeom prst="rect">
            <a:avLst/>
          </a:prstGeom>
        </p:spPr>
      </p:pic>
      <p:pic>
        <p:nvPicPr>
          <p:cNvPr id="27" name="Grafik 26">
            <a:extLst>
              <a:ext uri="{FF2B5EF4-FFF2-40B4-BE49-F238E27FC236}">
                <a16:creationId xmlns:a16="http://schemas.microsoft.com/office/drawing/2014/main" id="{FA50405F-E1D1-58FF-6EB2-77290FD2E519}"/>
              </a:ext>
            </a:extLst>
          </p:cNvPr>
          <p:cNvPicPr>
            <a:picLocks noChangeAspect="1"/>
          </p:cNvPicPr>
          <p:nvPr userDrawn="1"/>
        </p:nvPicPr>
        <p:blipFill>
          <a:blip r:embed="rId4"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04579" y="7391132"/>
            <a:ext cx="762000" cy="660400"/>
          </a:xfrm>
          <a:prstGeom prst="rect">
            <a:avLst/>
          </a:prstGeom>
        </p:spPr>
      </p:pic>
      <p:pic>
        <p:nvPicPr>
          <p:cNvPr id="29" name="Grafik 28">
            <a:extLst>
              <a:ext uri="{FF2B5EF4-FFF2-40B4-BE49-F238E27FC236}">
                <a16:creationId xmlns:a16="http://schemas.microsoft.com/office/drawing/2014/main" id="{9FDEDCAB-A9DD-C2F1-1660-3F356FA6050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079837" y="7338311"/>
            <a:ext cx="766041" cy="766041"/>
          </a:xfrm>
          <a:prstGeom prst="rect">
            <a:avLst/>
          </a:prstGeom>
        </p:spPr>
      </p:pic>
      <p:pic>
        <p:nvPicPr>
          <p:cNvPr id="8" name="Grafik 7">
            <a:extLst>
              <a:ext uri="{FF2B5EF4-FFF2-40B4-BE49-F238E27FC236}">
                <a16:creationId xmlns:a16="http://schemas.microsoft.com/office/drawing/2014/main" id="{05FD245F-4D43-63F4-ED54-AAD314543D7A}"/>
              </a:ext>
            </a:extLst>
          </p:cNvPr>
          <p:cNvPicPr>
            <a:picLocks noChangeAspect="1"/>
          </p:cNvPicPr>
          <p:nvPr userDrawn="1"/>
        </p:nvPicPr>
        <p:blipFill>
          <a:blip r:embed="rId8"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473836" y="3017405"/>
            <a:ext cx="787400" cy="355600"/>
          </a:xfrm>
          <a:prstGeom prst="rect">
            <a:avLst/>
          </a:prstGeom>
        </p:spPr>
      </p:pic>
      <p:pic>
        <p:nvPicPr>
          <p:cNvPr id="13" name="Grafik 12">
            <a:extLst>
              <a:ext uri="{FF2B5EF4-FFF2-40B4-BE49-F238E27FC236}">
                <a16:creationId xmlns:a16="http://schemas.microsoft.com/office/drawing/2014/main" id="{AE1E7A23-3A14-5F23-1560-03C293505737}"/>
              </a:ext>
            </a:extLst>
          </p:cNvPr>
          <p:cNvPicPr>
            <a:picLocks noChangeAspect="1"/>
          </p:cNvPicPr>
          <p:nvPr userDrawn="1"/>
        </p:nvPicPr>
        <p:blipFill>
          <a:blip r:embed="rId10"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62621" y="3017405"/>
            <a:ext cx="533400" cy="609600"/>
          </a:xfrm>
          <a:prstGeom prst="rect">
            <a:avLst/>
          </a:prstGeom>
        </p:spPr>
      </p:pic>
      <p:pic>
        <p:nvPicPr>
          <p:cNvPr id="15" name="Grafik 14">
            <a:extLst>
              <a:ext uri="{FF2B5EF4-FFF2-40B4-BE49-F238E27FC236}">
                <a16:creationId xmlns:a16="http://schemas.microsoft.com/office/drawing/2014/main" id="{93052D40-257B-9088-2998-4E49C8AEAAD8}"/>
              </a:ext>
            </a:extLst>
          </p:cNvPr>
          <p:cNvPicPr>
            <a:picLocks noChangeAspect="1"/>
          </p:cNvPicPr>
          <p:nvPr userDrawn="1"/>
        </p:nvPicPr>
        <p:blipFill>
          <a:blip r:embed="rId12"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643339" y="3017405"/>
            <a:ext cx="584200" cy="495300"/>
          </a:xfrm>
          <a:prstGeom prst="rect">
            <a:avLst/>
          </a:prstGeom>
        </p:spPr>
      </p:pic>
      <p:pic>
        <p:nvPicPr>
          <p:cNvPr id="17" name="Grafik 16">
            <a:extLst>
              <a:ext uri="{FF2B5EF4-FFF2-40B4-BE49-F238E27FC236}">
                <a16:creationId xmlns:a16="http://schemas.microsoft.com/office/drawing/2014/main" id="{9052E332-2871-EACC-F06B-A30F2FE1930B}"/>
              </a:ext>
            </a:extLst>
          </p:cNvPr>
          <p:cNvPicPr>
            <a:picLocks noChangeAspect="1"/>
          </p:cNvPicPr>
          <p:nvPr userDrawn="1"/>
        </p:nvPicPr>
        <p:blipFill>
          <a:blip r:embed="rId14" cstate="email">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404774" y="3017405"/>
            <a:ext cx="698500" cy="482600"/>
          </a:xfrm>
          <a:prstGeom prst="rect">
            <a:avLst/>
          </a:prstGeom>
        </p:spPr>
      </p:pic>
      <p:pic>
        <p:nvPicPr>
          <p:cNvPr id="19" name="Grafik 18">
            <a:extLst>
              <a:ext uri="{FF2B5EF4-FFF2-40B4-BE49-F238E27FC236}">
                <a16:creationId xmlns:a16="http://schemas.microsoft.com/office/drawing/2014/main" id="{5ECBBC36-C8FC-36B3-63F3-5229EFFE1E7E}"/>
              </a:ext>
            </a:extLst>
          </p:cNvPr>
          <p:cNvPicPr>
            <a:picLocks noChangeAspect="1"/>
          </p:cNvPicPr>
          <p:nvPr userDrawn="1"/>
        </p:nvPicPr>
        <p:blipFill>
          <a:blip r:embed="rId16" cstate="emai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431103" y="3004705"/>
            <a:ext cx="622300" cy="622300"/>
          </a:xfrm>
          <a:prstGeom prst="rect">
            <a:avLst/>
          </a:prstGeom>
        </p:spPr>
      </p:pic>
      <p:pic>
        <p:nvPicPr>
          <p:cNvPr id="21" name="Grafik 20">
            <a:extLst>
              <a:ext uri="{FF2B5EF4-FFF2-40B4-BE49-F238E27FC236}">
                <a16:creationId xmlns:a16="http://schemas.microsoft.com/office/drawing/2014/main" id="{4374C786-D7BD-08ED-493E-40CBF01B4BF3}"/>
              </a:ext>
            </a:extLst>
          </p:cNvPr>
          <p:cNvPicPr>
            <a:picLocks noChangeAspect="1"/>
          </p:cNvPicPr>
          <p:nvPr userDrawn="1"/>
        </p:nvPicPr>
        <p:blipFill>
          <a:blip r:embed="rId18" cstate="email">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479382" y="3017405"/>
            <a:ext cx="673100" cy="571500"/>
          </a:xfrm>
          <a:prstGeom prst="rect">
            <a:avLst/>
          </a:prstGeom>
        </p:spPr>
      </p:pic>
      <p:pic>
        <p:nvPicPr>
          <p:cNvPr id="23" name="Grafik 22">
            <a:extLst>
              <a:ext uri="{FF2B5EF4-FFF2-40B4-BE49-F238E27FC236}">
                <a16:creationId xmlns:a16="http://schemas.microsoft.com/office/drawing/2014/main" id="{E1CD8AA2-EC70-662A-465F-D1EE14A48B79}"/>
              </a:ext>
            </a:extLst>
          </p:cNvPr>
          <p:cNvPicPr>
            <a:picLocks noChangeAspect="1"/>
          </p:cNvPicPr>
          <p:nvPr userDrawn="1"/>
        </p:nvPicPr>
        <p:blipFill>
          <a:blip r:embed="rId20" cstate="email">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06270" y="3017405"/>
            <a:ext cx="647700" cy="622300"/>
          </a:xfrm>
          <a:prstGeom prst="rect">
            <a:avLst/>
          </a:prstGeom>
        </p:spPr>
      </p:pic>
      <p:pic>
        <p:nvPicPr>
          <p:cNvPr id="45" name="Grafik 44">
            <a:extLst>
              <a:ext uri="{FF2B5EF4-FFF2-40B4-BE49-F238E27FC236}">
                <a16:creationId xmlns:a16="http://schemas.microsoft.com/office/drawing/2014/main" id="{A3FA4CD0-4B01-1A2D-8D55-8FA5226EA8BB}"/>
              </a:ext>
            </a:extLst>
          </p:cNvPr>
          <p:cNvPicPr>
            <a:picLocks noChangeAspect="1"/>
          </p:cNvPicPr>
          <p:nvPr userDrawn="1"/>
        </p:nvPicPr>
        <p:blipFill>
          <a:blip r:embed="rId22" cstate="email">
            <a:extLst>
              <a:ext uri="{28A0092B-C50C-407E-A947-70E740481C1C}">
                <a14:useLocalDpi xmlns:a14="http://schemas.microsoft.com/office/drawing/2010/main" val="0"/>
              </a:ext>
            </a:extLst>
          </a:blip>
          <a:stretch>
            <a:fillRect/>
          </a:stretch>
        </p:blipFill>
        <p:spPr>
          <a:xfrm>
            <a:off x="4523608" y="4360770"/>
            <a:ext cx="703931" cy="703931"/>
          </a:xfrm>
          <a:prstGeom prst="rect">
            <a:avLst/>
          </a:prstGeom>
        </p:spPr>
      </p:pic>
      <p:pic>
        <p:nvPicPr>
          <p:cNvPr id="47" name="Grafik 46">
            <a:extLst>
              <a:ext uri="{FF2B5EF4-FFF2-40B4-BE49-F238E27FC236}">
                <a16:creationId xmlns:a16="http://schemas.microsoft.com/office/drawing/2014/main" id="{AC8C1A12-6538-95E6-84A8-0475AF622FF0}"/>
              </a:ext>
            </a:extLst>
          </p:cNvPr>
          <p:cNvPicPr>
            <a:picLocks noChangeAspect="1"/>
          </p:cNvPicPr>
          <p:nvPr userDrawn="1"/>
        </p:nvPicPr>
        <p:blipFill>
          <a:blip r:embed="rId23" cstate="email">
            <a:extLst>
              <a:ext uri="{28A0092B-C50C-407E-A947-70E740481C1C}">
                <a14:useLocalDpi xmlns:a14="http://schemas.microsoft.com/office/drawing/2010/main" val="0"/>
              </a:ext>
            </a:extLst>
          </a:blip>
          <a:stretch>
            <a:fillRect/>
          </a:stretch>
        </p:blipFill>
        <p:spPr>
          <a:xfrm>
            <a:off x="1526830" y="4391602"/>
            <a:ext cx="673100" cy="673100"/>
          </a:xfrm>
          <a:prstGeom prst="rect">
            <a:avLst/>
          </a:prstGeom>
        </p:spPr>
      </p:pic>
      <p:pic>
        <p:nvPicPr>
          <p:cNvPr id="51" name="Grafik 50">
            <a:extLst>
              <a:ext uri="{FF2B5EF4-FFF2-40B4-BE49-F238E27FC236}">
                <a16:creationId xmlns:a16="http://schemas.microsoft.com/office/drawing/2014/main" id="{3AC9A899-DC34-7683-D4C3-5CB8CA4A7F1F}"/>
              </a:ext>
            </a:extLst>
          </p:cNvPr>
          <p:cNvPicPr>
            <a:picLocks noChangeAspect="1"/>
          </p:cNvPicPr>
          <p:nvPr userDrawn="1"/>
        </p:nvPicPr>
        <p:blipFill>
          <a:blip r:embed="rId24" cstate="email">
            <a:extLst>
              <a:ext uri="{28A0092B-C50C-407E-A947-70E740481C1C}">
                <a14:useLocalDpi xmlns:a14="http://schemas.microsoft.com/office/drawing/2010/main" val="0"/>
              </a:ext>
            </a:extLst>
          </a:blip>
          <a:stretch>
            <a:fillRect/>
          </a:stretch>
        </p:blipFill>
        <p:spPr>
          <a:xfrm>
            <a:off x="2541375" y="4404302"/>
            <a:ext cx="660400" cy="660400"/>
          </a:xfrm>
          <a:prstGeom prst="rect">
            <a:avLst/>
          </a:prstGeom>
        </p:spPr>
      </p:pic>
      <p:pic>
        <p:nvPicPr>
          <p:cNvPr id="57" name="Grafik 56">
            <a:extLst>
              <a:ext uri="{FF2B5EF4-FFF2-40B4-BE49-F238E27FC236}">
                <a16:creationId xmlns:a16="http://schemas.microsoft.com/office/drawing/2014/main" id="{D2F85161-A600-C83C-CBC8-0093B89EE63D}"/>
              </a:ext>
            </a:extLst>
          </p:cNvPr>
          <p:cNvPicPr>
            <a:picLocks noChangeAspect="1"/>
          </p:cNvPicPr>
          <p:nvPr userDrawn="1"/>
        </p:nvPicPr>
        <p:blipFill>
          <a:blip r:embed="rId25" cstate="email">
            <a:extLst>
              <a:ext uri="{28A0092B-C50C-407E-A947-70E740481C1C}">
                <a14:useLocalDpi xmlns:a14="http://schemas.microsoft.com/office/drawing/2010/main" val="0"/>
              </a:ext>
            </a:extLst>
          </a:blip>
          <a:stretch>
            <a:fillRect/>
          </a:stretch>
        </p:blipFill>
        <p:spPr>
          <a:xfrm>
            <a:off x="512285" y="4391602"/>
            <a:ext cx="673100" cy="673100"/>
          </a:xfrm>
          <a:prstGeom prst="rect">
            <a:avLst/>
          </a:prstGeom>
        </p:spPr>
      </p:pic>
      <p:pic>
        <p:nvPicPr>
          <p:cNvPr id="59" name="Grafik 58">
            <a:extLst>
              <a:ext uri="{FF2B5EF4-FFF2-40B4-BE49-F238E27FC236}">
                <a16:creationId xmlns:a16="http://schemas.microsoft.com/office/drawing/2014/main" id="{D664CB30-2257-FE18-B915-20B856659761}"/>
              </a:ext>
            </a:extLst>
          </p:cNvPr>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3494063" y="4567810"/>
            <a:ext cx="766041" cy="496892"/>
          </a:xfrm>
          <a:prstGeom prst="rect">
            <a:avLst/>
          </a:prstGeom>
        </p:spPr>
      </p:pic>
      <p:pic>
        <p:nvPicPr>
          <p:cNvPr id="61" name="Grafik 60">
            <a:extLst>
              <a:ext uri="{FF2B5EF4-FFF2-40B4-BE49-F238E27FC236}">
                <a16:creationId xmlns:a16="http://schemas.microsoft.com/office/drawing/2014/main" id="{DB3AFCB0-39ED-A9BA-CD0D-BE079DBCD7C2}"/>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4297340" y="7374826"/>
            <a:ext cx="703931" cy="703931"/>
          </a:xfrm>
          <a:prstGeom prst="rect">
            <a:avLst/>
          </a:prstGeom>
        </p:spPr>
      </p:pic>
      <p:sp>
        <p:nvSpPr>
          <p:cNvPr id="22" name="Textplatzhalter 7">
            <a:extLst>
              <a:ext uri="{FF2B5EF4-FFF2-40B4-BE49-F238E27FC236}">
                <a16:creationId xmlns:a16="http://schemas.microsoft.com/office/drawing/2014/main" id="{CD323318-1DA3-4B5A-8380-B6970F8CB72A}"/>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24" name="Rectangle 1">
            <a:extLst>
              <a:ext uri="{FF2B5EF4-FFF2-40B4-BE49-F238E27FC236}">
                <a16:creationId xmlns:a16="http://schemas.microsoft.com/office/drawing/2014/main" id="{ED0DF883-303B-4D9B-863A-EA44D0B26FF0}"/>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28" name="Grafik 27">
            <a:hlinkClick r:id="rId30"/>
            <a:extLst>
              <a:ext uri="{FF2B5EF4-FFF2-40B4-BE49-F238E27FC236}">
                <a16:creationId xmlns:a16="http://schemas.microsoft.com/office/drawing/2014/main" id="{D3192FD6-D71F-403C-A9E0-AE26BB47F0C6}"/>
              </a:ext>
            </a:extLst>
          </p:cNvPr>
          <p:cNvPicPr>
            <a:picLocks noChangeAspect="1"/>
          </p:cNvPicPr>
          <p:nvPr userDrawn="1"/>
        </p:nvPicPr>
        <p:blipFill>
          <a:blip r:embed="rId31">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1138740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0F76EB92-2E5E-2E4E-826D-4D905BB36DF0}"/>
              </a:ext>
            </a:extLst>
          </p:cNvPr>
          <p:cNvSpPr/>
          <p:nvPr userDrawn="1"/>
        </p:nvSpPr>
        <p:spPr>
          <a:xfrm>
            <a:off x="-1" y="2240652"/>
            <a:ext cx="7559676" cy="81987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p:cNvSpPr>
            <a:spLocks noGrp="1"/>
          </p:cNvSpPr>
          <p:nvPr>
            <p:ph type="title" hasCustomPrompt="1"/>
          </p:nvPr>
        </p:nvSpPr>
        <p:spPr>
          <a:xfrm>
            <a:off x="387172" y="840954"/>
            <a:ext cx="6785333" cy="1138934"/>
          </a:xfrm>
        </p:spPr>
        <p:txBody>
          <a:bodyPr anchor="b"/>
          <a:lstStyle>
            <a:lvl1pPr>
              <a:defRPr sz="4567" b="0"/>
            </a:lvl1pPr>
          </a:lstStyle>
          <a:p>
            <a:r>
              <a:rPr lang="en-US" dirty="0" err="1"/>
              <a:t>Inhaltsverzeichnis</a:t>
            </a:r>
            <a:endParaRPr lang="de-DE" dirty="0"/>
          </a:p>
        </p:txBody>
      </p:sp>
      <p:sp>
        <p:nvSpPr>
          <p:cNvPr id="8" name="Fußzeilenplatzhalter 7">
            <a:extLst>
              <a:ext uri="{FF2B5EF4-FFF2-40B4-BE49-F238E27FC236}">
                <a16:creationId xmlns:a16="http://schemas.microsoft.com/office/drawing/2014/main" id="{7A237806-6D78-7D4B-ABCA-D4D6D90CA39B}"/>
              </a:ext>
            </a:extLst>
          </p:cNvPr>
          <p:cNvSpPr>
            <a:spLocks noGrp="1"/>
          </p:cNvSpPr>
          <p:nvPr>
            <p:ph type="ftr" sz="quarter" idx="22"/>
          </p:nvPr>
        </p:nvSpPr>
        <p:spPr/>
        <p:txBody>
          <a:bodyPr/>
          <a:lstStyle>
            <a:lvl1pPr>
              <a:defRPr>
                <a:solidFill>
                  <a:schemeClr val="bg1"/>
                </a:solidFill>
              </a:defRPr>
            </a:lvl1pPr>
          </a:lstStyle>
          <a:p>
            <a:fld id="{9302D2D9-6C41-8943-9065-B4377A0BA008}" type="slidenum">
              <a:rPr lang="de-DE" smtClean="0"/>
              <a:pPr/>
              <a:t>‹Nr.›</a:t>
            </a:fld>
            <a:endParaRPr lang="de-DE" dirty="0"/>
          </a:p>
        </p:txBody>
      </p:sp>
      <p:sp>
        <p:nvSpPr>
          <p:cNvPr id="16" name="Textplatzhalter 15"/>
          <p:cNvSpPr>
            <a:spLocks noGrp="1"/>
          </p:cNvSpPr>
          <p:nvPr>
            <p:ph type="body" sz="quarter" idx="20" hasCustomPrompt="1"/>
          </p:nvPr>
        </p:nvSpPr>
        <p:spPr>
          <a:xfrm>
            <a:off x="387171" y="2577630"/>
            <a:ext cx="3945813" cy="7025651"/>
          </a:xfrm>
        </p:spPr>
        <p:txBody>
          <a:bodyPr/>
          <a:lstStyle>
            <a:lvl1pPr marL="0" marR="0" indent="-246596" algn="l" defTabSz="1391900" rtl="0" eaLnBrk="1" fontAlgn="base" latinLnBrk="0" hangingPunct="1">
              <a:lnSpc>
                <a:spcPts val="3653"/>
              </a:lnSpc>
              <a:spcBef>
                <a:spcPct val="0"/>
              </a:spcBef>
              <a:spcAft>
                <a:spcPts val="609"/>
              </a:spcAft>
              <a:buClrTx/>
              <a:buSzTx/>
              <a:buFontTx/>
              <a:buNone/>
              <a:tabLst/>
              <a:defRPr sz="2436">
                <a:solidFill>
                  <a:schemeClr val="bg1"/>
                </a:solidFill>
              </a:defRPr>
            </a:lvl1pPr>
            <a:lvl2pPr>
              <a:defRPr sz="2436"/>
            </a:lvl2pPr>
            <a:lvl3pPr marL="821988" indent="-241116">
              <a:spcAft>
                <a:spcPts val="609"/>
              </a:spcAft>
              <a:buClr>
                <a:srgbClr val="045D9A"/>
              </a:buClr>
              <a:defRPr sz="2436" baseline="0"/>
            </a:lvl3pPr>
            <a:lvl4pPr marL="821988" indent="-241116">
              <a:spcAft>
                <a:spcPts val="609"/>
              </a:spcAft>
              <a:buClr>
                <a:srgbClr val="045D9A"/>
              </a:buClr>
              <a:defRPr sz="2436" baseline="0"/>
            </a:lvl4pPr>
            <a:lvl5pPr marL="821988" indent="-241116">
              <a:spcAft>
                <a:spcPts val="609"/>
              </a:spcAft>
              <a:defRPr sz="1827" baseline="0"/>
            </a:lvl5pPr>
          </a:lstStyle>
          <a:p>
            <a:pPr lvl="0"/>
            <a:r>
              <a:rPr lang="de-DE" dirty="0"/>
              <a:t>Inhalt </a:t>
            </a:r>
            <a:r>
              <a:rPr lang="de-DE" dirty="0" err="1"/>
              <a:t>Lorem</a:t>
            </a:r>
            <a:r>
              <a:rPr lang="de-DE" dirty="0"/>
              <a:t> </a:t>
            </a:r>
            <a:r>
              <a:rPr lang="de-DE" dirty="0" err="1"/>
              <a:t>ipsum</a:t>
            </a:r>
            <a:endParaRPr lang="de-DE" dirty="0"/>
          </a:p>
          <a:p>
            <a:pPr marL="0" marR="0" lvl="0" indent="-246596" algn="l" defTabSz="1391900" rtl="0" eaLnBrk="1" fontAlgn="base" latinLnBrk="0" hangingPunct="1">
              <a:lnSpc>
                <a:spcPts val="3653"/>
              </a:lnSpc>
              <a:spcBef>
                <a:spcPct val="0"/>
              </a:spcBef>
              <a:spcAft>
                <a:spcPts val="609"/>
              </a:spcAft>
              <a:buClrTx/>
              <a:buSzTx/>
              <a:buFontTx/>
              <a:buNone/>
              <a:tabLst/>
              <a:defRPr/>
            </a:pPr>
            <a:r>
              <a:rPr lang="de-DE" dirty="0"/>
              <a:t>Inhalt </a:t>
            </a:r>
            <a:r>
              <a:rPr lang="de-DE" dirty="0" err="1"/>
              <a:t>Lorem</a:t>
            </a:r>
            <a:r>
              <a:rPr lang="de-DE" dirty="0"/>
              <a:t> </a:t>
            </a:r>
            <a:r>
              <a:rPr lang="de-DE" dirty="0" err="1"/>
              <a:t>ipsum</a:t>
            </a:r>
            <a:endParaRPr lang="de-DE" dirty="0"/>
          </a:p>
          <a:p>
            <a:pPr marL="0" marR="0" lvl="0" indent="-246596" algn="l" defTabSz="1391900" rtl="0" eaLnBrk="1" fontAlgn="base" latinLnBrk="0" hangingPunct="1">
              <a:lnSpc>
                <a:spcPts val="3653"/>
              </a:lnSpc>
              <a:spcBef>
                <a:spcPct val="0"/>
              </a:spcBef>
              <a:spcAft>
                <a:spcPts val="609"/>
              </a:spcAft>
              <a:buClrTx/>
              <a:buSzTx/>
              <a:buFontTx/>
              <a:buNone/>
              <a:tabLst/>
              <a:defRPr/>
            </a:pPr>
            <a:r>
              <a:rPr lang="de-DE" dirty="0"/>
              <a:t>Inhalt </a:t>
            </a:r>
            <a:r>
              <a:rPr lang="de-DE" dirty="0" err="1"/>
              <a:t>Lorem</a:t>
            </a:r>
            <a:r>
              <a:rPr lang="de-DE" dirty="0"/>
              <a:t> </a:t>
            </a:r>
            <a:r>
              <a:rPr lang="de-DE" dirty="0" err="1"/>
              <a:t>ipsum</a:t>
            </a:r>
            <a:endParaRPr lang="de-DE" dirty="0"/>
          </a:p>
          <a:p>
            <a:pPr marL="0" marR="0" lvl="0" indent="-246596" algn="l" defTabSz="1391900" rtl="0" eaLnBrk="1" fontAlgn="base" latinLnBrk="0" hangingPunct="1">
              <a:lnSpc>
                <a:spcPts val="3653"/>
              </a:lnSpc>
              <a:spcBef>
                <a:spcPct val="0"/>
              </a:spcBef>
              <a:spcAft>
                <a:spcPts val="609"/>
              </a:spcAft>
              <a:buClrTx/>
              <a:buSzTx/>
              <a:buFontTx/>
              <a:buNone/>
              <a:tabLst/>
              <a:defRPr/>
            </a:pPr>
            <a:r>
              <a:rPr lang="de-DE" dirty="0"/>
              <a:t>Inhalt </a:t>
            </a:r>
            <a:r>
              <a:rPr lang="de-DE" dirty="0" err="1"/>
              <a:t>Lorem</a:t>
            </a:r>
            <a:r>
              <a:rPr lang="de-DE" dirty="0"/>
              <a:t> </a:t>
            </a:r>
            <a:r>
              <a:rPr lang="de-DE" dirty="0" err="1"/>
              <a:t>ipsum</a:t>
            </a:r>
            <a:endParaRPr lang="de-DE" dirty="0"/>
          </a:p>
          <a:p>
            <a:pPr marL="0" marR="0" lvl="0" indent="-246596" algn="l" defTabSz="1391900" rtl="0" eaLnBrk="1" fontAlgn="base" latinLnBrk="0" hangingPunct="1">
              <a:lnSpc>
                <a:spcPts val="3653"/>
              </a:lnSpc>
              <a:spcBef>
                <a:spcPct val="0"/>
              </a:spcBef>
              <a:spcAft>
                <a:spcPts val="609"/>
              </a:spcAft>
              <a:buClrTx/>
              <a:buSzTx/>
              <a:buFontTx/>
              <a:buNone/>
              <a:tabLst/>
              <a:defRPr/>
            </a:pPr>
            <a:r>
              <a:rPr lang="de-DE" dirty="0"/>
              <a:t>Inhalt </a:t>
            </a:r>
            <a:r>
              <a:rPr lang="de-DE" dirty="0" err="1"/>
              <a:t>Lorem</a:t>
            </a:r>
            <a:r>
              <a:rPr lang="de-DE" dirty="0"/>
              <a:t> </a:t>
            </a:r>
            <a:r>
              <a:rPr lang="de-DE" dirty="0" err="1"/>
              <a:t>ipsum</a:t>
            </a:r>
            <a:endParaRPr lang="de-DE" dirty="0"/>
          </a:p>
          <a:p>
            <a:pPr lvl="0"/>
            <a:endParaRPr lang="de-DE" dirty="0"/>
          </a:p>
          <a:p>
            <a:pPr lvl="0"/>
            <a:endParaRPr lang="de-DE" dirty="0"/>
          </a:p>
          <a:p>
            <a:pPr lvl="0"/>
            <a:endParaRPr lang="de-DE" dirty="0"/>
          </a:p>
        </p:txBody>
      </p:sp>
      <p:sp>
        <p:nvSpPr>
          <p:cNvPr id="11" name="Textplatzhalter 15">
            <a:extLst>
              <a:ext uri="{FF2B5EF4-FFF2-40B4-BE49-F238E27FC236}">
                <a16:creationId xmlns:a16="http://schemas.microsoft.com/office/drawing/2014/main" id="{23D83593-D895-2F47-A675-CE4236B4A1EF}"/>
              </a:ext>
            </a:extLst>
          </p:cNvPr>
          <p:cNvSpPr>
            <a:spLocks noGrp="1"/>
          </p:cNvSpPr>
          <p:nvPr>
            <p:ph type="body" sz="quarter" idx="21" hasCustomPrompt="1"/>
          </p:nvPr>
        </p:nvSpPr>
        <p:spPr>
          <a:xfrm>
            <a:off x="4621115" y="2577630"/>
            <a:ext cx="2551390" cy="7025651"/>
          </a:xfrm>
        </p:spPr>
        <p:txBody>
          <a:bodyPr/>
          <a:lstStyle>
            <a:lvl1pPr marL="0" marR="0" indent="-246596" algn="r" defTabSz="1391900" rtl="0" eaLnBrk="1" fontAlgn="base" latinLnBrk="0" hangingPunct="1">
              <a:lnSpc>
                <a:spcPts val="3653"/>
              </a:lnSpc>
              <a:spcBef>
                <a:spcPct val="0"/>
              </a:spcBef>
              <a:spcAft>
                <a:spcPts val="609"/>
              </a:spcAft>
              <a:buClrTx/>
              <a:buSzTx/>
              <a:buFontTx/>
              <a:buNone/>
              <a:tabLst/>
              <a:defRPr sz="2436">
                <a:solidFill>
                  <a:schemeClr val="bg1"/>
                </a:solidFill>
              </a:defRPr>
            </a:lvl1pPr>
            <a:lvl2pPr>
              <a:defRPr sz="2131"/>
            </a:lvl2pPr>
            <a:lvl3pPr marL="821988" indent="-241116">
              <a:spcAft>
                <a:spcPts val="609"/>
              </a:spcAft>
              <a:buClr>
                <a:srgbClr val="045D9A"/>
              </a:buClr>
              <a:defRPr sz="1827" baseline="0"/>
            </a:lvl3pPr>
            <a:lvl4pPr marL="821988" indent="-241116">
              <a:spcAft>
                <a:spcPts val="609"/>
              </a:spcAft>
              <a:buClr>
                <a:srgbClr val="045D9A"/>
              </a:buClr>
              <a:defRPr sz="1827" baseline="0"/>
            </a:lvl4pPr>
            <a:lvl5pPr marL="821988" indent="-241116">
              <a:spcAft>
                <a:spcPts val="609"/>
              </a:spcAft>
              <a:defRPr sz="1827" baseline="0"/>
            </a:lvl5pPr>
          </a:lstStyle>
          <a:p>
            <a:pPr lvl="0"/>
            <a:r>
              <a:rPr lang="de-DE" dirty="0"/>
              <a:t>………………….. 2</a:t>
            </a:r>
          </a:p>
          <a:p>
            <a:pPr lvl="0"/>
            <a:r>
              <a:rPr lang="de-DE" dirty="0"/>
              <a:t>………………….. 3</a:t>
            </a:r>
          </a:p>
          <a:p>
            <a:pPr lvl="0"/>
            <a:r>
              <a:rPr lang="de-DE" dirty="0"/>
              <a:t>………………….. 4</a:t>
            </a:r>
          </a:p>
          <a:p>
            <a:pPr lvl="0"/>
            <a:r>
              <a:rPr lang="de-DE" dirty="0"/>
              <a:t>………………….. 5</a:t>
            </a:r>
          </a:p>
          <a:p>
            <a:pPr lvl="0"/>
            <a:r>
              <a:rPr lang="de-DE" dirty="0"/>
              <a:t>………………….. 6</a:t>
            </a:r>
          </a:p>
          <a:p>
            <a:pPr lvl="0"/>
            <a:r>
              <a:rPr lang="de-DE" dirty="0"/>
              <a:t>………………….. 7</a:t>
            </a:r>
          </a:p>
          <a:p>
            <a:pPr lvl="0"/>
            <a:r>
              <a:rPr lang="de-DE" dirty="0"/>
              <a:t>………………….. 8</a:t>
            </a:r>
          </a:p>
          <a:p>
            <a:pPr lvl="0"/>
            <a:r>
              <a:rPr lang="de-DE" dirty="0"/>
              <a:t>………………….. 9</a:t>
            </a:r>
          </a:p>
          <a:p>
            <a:pPr lvl="0"/>
            <a:r>
              <a:rPr lang="de-DE" dirty="0"/>
              <a:t>………………… 10</a:t>
            </a:r>
          </a:p>
          <a:p>
            <a:pPr marL="0" marR="0" lvl="0" indent="-246596" algn="r" defTabSz="1391900" rtl="0" eaLnBrk="1" fontAlgn="base" latinLnBrk="0" hangingPunct="1">
              <a:lnSpc>
                <a:spcPts val="3653"/>
              </a:lnSpc>
              <a:spcBef>
                <a:spcPct val="0"/>
              </a:spcBef>
              <a:spcAft>
                <a:spcPts val="609"/>
              </a:spcAft>
              <a:buClrTx/>
              <a:buSzTx/>
              <a:buFontTx/>
              <a:buNone/>
              <a:tabLst/>
              <a:defRPr/>
            </a:pPr>
            <a:r>
              <a:rPr lang="de-DE" dirty="0"/>
              <a:t>………………… 11</a:t>
            </a:r>
          </a:p>
          <a:p>
            <a:pPr marL="0" marR="0" lvl="0" indent="-246596" algn="r" defTabSz="1391900" rtl="0" eaLnBrk="1" fontAlgn="base" latinLnBrk="0" hangingPunct="1">
              <a:lnSpc>
                <a:spcPts val="3653"/>
              </a:lnSpc>
              <a:spcBef>
                <a:spcPct val="0"/>
              </a:spcBef>
              <a:spcAft>
                <a:spcPts val="609"/>
              </a:spcAft>
              <a:buClrTx/>
              <a:buSzTx/>
              <a:buFontTx/>
              <a:buNone/>
              <a:tabLst/>
              <a:defRPr/>
            </a:pPr>
            <a:r>
              <a:rPr lang="de-DE" dirty="0"/>
              <a:t>………………… 12</a:t>
            </a:r>
          </a:p>
          <a:p>
            <a:pPr marL="0" marR="0" lvl="0" indent="-246596" algn="r" defTabSz="1391900" rtl="0" eaLnBrk="1" fontAlgn="base" latinLnBrk="0" hangingPunct="1">
              <a:lnSpc>
                <a:spcPts val="3653"/>
              </a:lnSpc>
              <a:spcBef>
                <a:spcPct val="0"/>
              </a:spcBef>
              <a:spcAft>
                <a:spcPts val="609"/>
              </a:spcAft>
              <a:buClrTx/>
              <a:buSzTx/>
              <a:buFontTx/>
              <a:buNone/>
              <a:tabLst/>
              <a:defRPr/>
            </a:pPr>
            <a:r>
              <a:rPr lang="de-DE" dirty="0"/>
              <a:t>………………… 13</a:t>
            </a:r>
          </a:p>
          <a:p>
            <a:pPr marL="0" marR="0" lvl="0" indent="-246596" algn="r" defTabSz="1391900" rtl="0" eaLnBrk="1" fontAlgn="base" latinLnBrk="0" hangingPunct="1">
              <a:lnSpc>
                <a:spcPts val="3653"/>
              </a:lnSpc>
              <a:spcBef>
                <a:spcPct val="0"/>
              </a:spcBef>
              <a:spcAft>
                <a:spcPts val="609"/>
              </a:spcAft>
              <a:buClrTx/>
              <a:buSzTx/>
              <a:buFontTx/>
              <a:buNone/>
              <a:tabLst/>
              <a:defRPr/>
            </a:pPr>
            <a:endParaRPr lang="de-DE" dirty="0"/>
          </a:p>
        </p:txBody>
      </p:sp>
      <p:sp>
        <p:nvSpPr>
          <p:cNvPr id="9" name="Textplatzhalter 7">
            <a:extLst>
              <a:ext uri="{FF2B5EF4-FFF2-40B4-BE49-F238E27FC236}">
                <a16:creationId xmlns:a16="http://schemas.microsoft.com/office/drawing/2014/main" id="{F51A3F07-7307-45EF-8CFE-C83E508E733C}"/>
              </a:ext>
            </a:extLst>
          </p:cNvPr>
          <p:cNvSpPr>
            <a:spLocks noGrp="1"/>
          </p:cNvSpPr>
          <p:nvPr>
            <p:ph type="body" sz="quarter" idx="23"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Tree>
    <p:extLst>
      <p:ext uri="{BB962C8B-B14F-4D97-AF65-F5344CB8AC3E}">
        <p14:creationId xmlns:p14="http://schemas.microsoft.com/office/powerpoint/2010/main" val="123440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p:spTree>
      <p:nvGrpSpPr>
        <p:cNvPr id="1" name=""/>
        <p:cNvGrpSpPr/>
        <p:nvPr/>
      </p:nvGrpSpPr>
      <p:grpSpPr>
        <a:xfrm>
          <a:off x="0" y="0"/>
          <a:ext cx="0" cy="0"/>
          <a:chOff x="0" y="0"/>
          <a:chExt cx="0" cy="0"/>
        </a:xfrm>
      </p:grpSpPr>
      <p:sp>
        <p:nvSpPr>
          <p:cNvPr id="17" name="Bildplatzhalter 6">
            <a:extLst>
              <a:ext uri="{FF2B5EF4-FFF2-40B4-BE49-F238E27FC236}">
                <a16:creationId xmlns:a16="http://schemas.microsoft.com/office/drawing/2014/main" id="{F0735D9A-6161-274D-99EA-C18E1BA16D56}"/>
              </a:ext>
            </a:extLst>
          </p:cNvPr>
          <p:cNvSpPr>
            <a:spLocks noGrp="1"/>
          </p:cNvSpPr>
          <p:nvPr>
            <p:ph type="pic" sz="quarter" idx="14"/>
          </p:nvPr>
        </p:nvSpPr>
        <p:spPr>
          <a:xfrm>
            <a:off x="-1" y="-12341"/>
            <a:ext cx="7555962" cy="6641741"/>
          </a:xfrm>
        </p:spPr>
        <p:txBody>
          <a:bodyPr/>
          <a:lstStyle/>
          <a:p>
            <a:endParaRPr lang="de-DE"/>
          </a:p>
        </p:txBody>
      </p:sp>
      <p:sp>
        <p:nvSpPr>
          <p:cNvPr id="5" name="Rechteck 4">
            <a:extLst>
              <a:ext uri="{FF2B5EF4-FFF2-40B4-BE49-F238E27FC236}">
                <a16:creationId xmlns:a16="http://schemas.microsoft.com/office/drawing/2014/main" id="{A6D83E11-7027-E04C-AB1C-80CCDAFD62DA}"/>
              </a:ext>
            </a:extLst>
          </p:cNvPr>
          <p:cNvSpPr/>
          <p:nvPr userDrawn="1"/>
        </p:nvSpPr>
        <p:spPr>
          <a:xfrm>
            <a:off x="572659" y="4322618"/>
            <a:ext cx="5400000" cy="4860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AEAB9494-A4A4-184D-9C12-71495914D870}"/>
              </a:ext>
            </a:extLst>
          </p:cNvPr>
          <p:cNvSpPr>
            <a:spLocks noGrp="1"/>
          </p:cNvSpPr>
          <p:nvPr>
            <p:ph type="title" hasCustomPrompt="1"/>
          </p:nvPr>
        </p:nvSpPr>
        <p:spPr>
          <a:xfrm>
            <a:off x="889699" y="4655127"/>
            <a:ext cx="4765920" cy="4145973"/>
          </a:xfrm>
        </p:spPr>
        <p:txBody>
          <a:bodyPr anchor="b"/>
          <a:lstStyle>
            <a:lvl1pPr>
              <a:lnSpc>
                <a:spcPts val="5000"/>
              </a:lnSpc>
              <a:defRPr sz="4800" b="0">
                <a:solidFill>
                  <a:schemeClr val="bg1"/>
                </a:solidFill>
              </a:defRPr>
            </a:lvl1pPr>
          </a:lstStyle>
          <a:p>
            <a:r>
              <a:rPr lang="de-DE" dirty="0"/>
              <a:t>MASTERTITELFORMAT BEARBEITEN</a:t>
            </a:r>
          </a:p>
        </p:txBody>
      </p:sp>
    </p:spTree>
    <p:extLst>
      <p:ext uri="{BB962C8B-B14F-4D97-AF65-F5344CB8AC3E}">
        <p14:creationId xmlns:p14="http://schemas.microsoft.com/office/powerpoint/2010/main" val="96112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344844"/>
            <a:ext cx="6786000" cy="514139"/>
          </a:xfrm>
        </p:spPr>
        <p:txBody>
          <a:bodyPr anchor="ctr"/>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9" cy="455354"/>
          </a:xfrm>
        </p:spPr>
        <p:txBody>
          <a:bodyPr anchor="b"/>
          <a:lstStyle>
            <a:lvl1pPr>
              <a:defRPr sz="1000"/>
            </a:lvl1pPr>
          </a:lstStyle>
          <a:p>
            <a:fld id="{9302D2D9-6C41-8943-9065-B4377A0BA008}" type="slidenum">
              <a:rPr lang="de-DE" smtClean="0"/>
              <a:pPr/>
              <a:t>‹Nr.›</a:t>
            </a:fld>
            <a:endParaRPr lang="de-DE" dirty="0"/>
          </a:p>
        </p:txBody>
      </p:sp>
      <p:sp>
        <p:nvSpPr>
          <p:cNvPr id="11" name="Textplatzhalter 15">
            <a:extLst>
              <a:ext uri="{FF2B5EF4-FFF2-40B4-BE49-F238E27FC236}">
                <a16:creationId xmlns:a16="http://schemas.microsoft.com/office/drawing/2014/main" id="{043B2F0A-12DD-55DC-E348-AE407CD45524}"/>
              </a:ext>
            </a:extLst>
          </p:cNvPr>
          <p:cNvSpPr>
            <a:spLocks noGrp="1"/>
          </p:cNvSpPr>
          <p:nvPr userDrawn="1">
            <p:ph type="body" sz="quarter" idx="21" hasCustomPrompt="1"/>
          </p:nvPr>
        </p:nvSpPr>
        <p:spPr>
          <a:xfrm>
            <a:off x="386837" y="984738"/>
            <a:ext cx="6786000" cy="8595679"/>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1400">
                <a:latin typeface="+mn-lt"/>
              </a:defRPr>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a:latin typeface="+mn-lt"/>
              </a:defRPr>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baseline="0">
                <a:latin typeface="+mn-lt"/>
              </a:defRPr>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400" b="0" i="0">
                <a:latin typeface="+mn-lt"/>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Klicken Sie, um die Formate des Vorlagentextes zu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8" name="Textplatzhalter 7">
            <a:extLst>
              <a:ext uri="{FF2B5EF4-FFF2-40B4-BE49-F238E27FC236}">
                <a16:creationId xmlns:a16="http://schemas.microsoft.com/office/drawing/2014/main" id="{DD5901EC-836A-4DEE-BCA5-07C74A469FB2}"/>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Tree>
    <p:extLst>
      <p:ext uri="{BB962C8B-B14F-4D97-AF65-F5344CB8AC3E}">
        <p14:creationId xmlns:p14="http://schemas.microsoft.com/office/powerpoint/2010/main" val="263530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6000" cy="898419"/>
          </a:xfrm>
        </p:spPr>
        <p:txBody>
          <a:bodyPr anchor="b"/>
          <a:lstStyle>
            <a:lvl1pPr>
              <a:defRPr sz="3200"/>
            </a:lvl1pPr>
          </a:lstStyle>
          <a:p>
            <a:r>
              <a:rPr lang="de-DE" dirty="0"/>
              <a:t>Mastertitelformat bearbeiten</a:t>
            </a:r>
          </a:p>
        </p:txBody>
      </p:sp>
      <p:sp>
        <p:nvSpPr>
          <p:cNvPr id="11" name="Textplatzhalter 15">
            <a:extLst>
              <a:ext uri="{FF2B5EF4-FFF2-40B4-BE49-F238E27FC236}">
                <a16:creationId xmlns:a16="http://schemas.microsoft.com/office/drawing/2014/main" id="{043B2F0A-12DD-55DC-E348-AE407CD45524}"/>
              </a:ext>
            </a:extLst>
          </p:cNvPr>
          <p:cNvSpPr>
            <a:spLocks noGrp="1"/>
          </p:cNvSpPr>
          <p:nvPr userDrawn="1">
            <p:ph type="body" sz="quarter" idx="21" hasCustomPrompt="1"/>
          </p:nvPr>
        </p:nvSpPr>
        <p:spPr>
          <a:xfrm>
            <a:off x="386837" y="2358208"/>
            <a:ext cx="6786000" cy="7222209"/>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1400">
                <a:latin typeface="+mn-lt"/>
              </a:defRPr>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a:latin typeface="+mn-lt"/>
              </a:defRPr>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baseline="0">
                <a:latin typeface="+mn-lt"/>
              </a:defRPr>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400" b="0" i="0">
                <a:latin typeface="+mn-lt"/>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Klicken Sie, um die Formate des Vorlagentextes zu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8" name="Textplatzhalter 7">
            <a:extLst>
              <a:ext uri="{FF2B5EF4-FFF2-40B4-BE49-F238E27FC236}">
                <a16:creationId xmlns:a16="http://schemas.microsoft.com/office/drawing/2014/main" id="{DD5901EC-836A-4DEE-BCA5-07C74A469FB2}"/>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tx1"/>
                </a:solidFill>
              </a:defRPr>
            </a:lvl1pPr>
          </a:lstStyle>
          <a:p>
            <a:pPr lvl="0"/>
            <a:r>
              <a:rPr lang="de-DE" dirty="0"/>
              <a:t>Fußzeile</a:t>
            </a:r>
          </a:p>
        </p:txBody>
      </p:sp>
    </p:spTree>
    <p:extLst>
      <p:ext uri="{BB962C8B-B14F-4D97-AF65-F5344CB8AC3E}">
        <p14:creationId xmlns:p14="http://schemas.microsoft.com/office/powerpoint/2010/main" val="187617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mit Infobox">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6000" cy="898419"/>
          </a:xfrm>
        </p:spPr>
        <p:txBody>
          <a:bodyPr anchor="b"/>
          <a:lstStyle>
            <a:lvl1pPr>
              <a:defRPr sz="3200"/>
            </a:lvl1pPr>
          </a:lstStyle>
          <a:p>
            <a:r>
              <a:rPr lang="de-DE" dirty="0"/>
              <a:t>Mastertitelformat bearbeiten</a:t>
            </a:r>
          </a:p>
        </p:txBody>
      </p:sp>
      <p:sp>
        <p:nvSpPr>
          <p:cNvPr id="11" name="Textplatzhalter 15">
            <a:extLst>
              <a:ext uri="{FF2B5EF4-FFF2-40B4-BE49-F238E27FC236}">
                <a16:creationId xmlns:a16="http://schemas.microsoft.com/office/drawing/2014/main" id="{043B2F0A-12DD-55DC-E348-AE407CD45524}"/>
              </a:ext>
            </a:extLst>
          </p:cNvPr>
          <p:cNvSpPr>
            <a:spLocks noGrp="1"/>
          </p:cNvSpPr>
          <p:nvPr>
            <p:ph type="body" sz="quarter" idx="21" hasCustomPrompt="1"/>
          </p:nvPr>
        </p:nvSpPr>
        <p:spPr>
          <a:xfrm>
            <a:off x="386837" y="2358202"/>
            <a:ext cx="6786000" cy="4691141"/>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14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400" b="0" i="0">
                <a:latin typeface="Roboto Light" panose="02000000000000000000" pitchFamily="2" charset="0"/>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Klicken Sie, um die Formate des Vorlagentextes zu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5" name="Rectangle 1">
            <a:extLst>
              <a:ext uri="{FF2B5EF4-FFF2-40B4-BE49-F238E27FC236}">
                <a16:creationId xmlns:a16="http://schemas.microsoft.com/office/drawing/2014/main" id="{6B4E0A43-C445-2334-7DDF-ACA20615C931}"/>
              </a:ext>
            </a:extLst>
          </p:cNvPr>
          <p:cNvSpPr/>
          <p:nvPr userDrawn="1"/>
        </p:nvSpPr>
        <p:spPr>
          <a:xfrm>
            <a:off x="3906982" y="7223760"/>
            <a:ext cx="3265200" cy="2353003"/>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6" name="Picture 2" descr="A blue circle with a letter i in it&#10;&#10;Description automatically generated">
            <a:extLst>
              <a:ext uri="{FF2B5EF4-FFF2-40B4-BE49-F238E27FC236}">
                <a16:creationId xmlns:a16="http://schemas.microsoft.com/office/drawing/2014/main" id="{744F2594-51E7-DCA6-5309-FEF50136E6B1}"/>
              </a:ext>
            </a:extLst>
          </p:cNvPr>
          <p:cNvPicPr>
            <a:picLocks noChangeAspect="1"/>
          </p:cNvPicPr>
          <p:nvPr userDrawn="1"/>
        </p:nvPicPr>
        <p:blipFill>
          <a:blip r:embed="rId2"/>
          <a:stretch>
            <a:fillRect/>
          </a:stretch>
        </p:blipFill>
        <p:spPr>
          <a:xfrm>
            <a:off x="6696215" y="7323409"/>
            <a:ext cx="360000" cy="360000"/>
          </a:xfrm>
          <a:prstGeom prst="rect">
            <a:avLst/>
          </a:prstGeom>
        </p:spPr>
      </p:pic>
      <p:sp>
        <p:nvSpPr>
          <p:cNvPr id="8" name="Textplatzhalter 15">
            <a:extLst>
              <a:ext uri="{FF2B5EF4-FFF2-40B4-BE49-F238E27FC236}">
                <a16:creationId xmlns:a16="http://schemas.microsoft.com/office/drawing/2014/main" id="{5F313602-61C8-001D-AFC9-AFB213A8AC87}"/>
              </a:ext>
            </a:extLst>
          </p:cNvPr>
          <p:cNvSpPr>
            <a:spLocks noGrp="1"/>
          </p:cNvSpPr>
          <p:nvPr>
            <p:ph type="body" sz="quarter" idx="22" hasCustomPrompt="1"/>
          </p:nvPr>
        </p:nvSpPr>
        <p:spPr>
          <a:xfrm>
            <a:off x="386838" y="7223760"/>
            <a:ext cx="3265856" cy="2353006"/>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24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400" b="0" i="0">
                <a:latin typeface="Roboto Light" panose="02000000000000000000" pitchFamily="2" charset="0"/>
                <a:ea typeface="Roboto Light" panose="02000000000000000000" pitchFamily="2" charset="0"/>
              </a:defRPr>
            </a:lvl6pPr>
          </a:lstStyle>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14" name="Textplatzhalter 13">
            <a:extLst>
              <a:ext uri="{FF2B5EF4-FFF2-40B4-BE49-F238E27FC236}">
                <a16:creationId xmlns:a16="http://schemas.microsoft.com/office/drawing/2014/main" id="{A13EA59D-A1D4-27B1-64AD-E0C0DC277F72}"/>
              </a:ext>
            </a:extLst>
          </p:cNvPr>
          <p:cNvSpPr>
            <a:spLocks noGrp="1"/>
          </p:cNvSpPr>
          <p:nvPr>
            <p:ph type="body" sz="quarter" idx="23" hasCustomPrompt="1"/>
          </p:nvPr>
        </p:nvSpPr>
        <p:spPr>
          <a:xfrm>
            <a:off x="3906982" y="7897427"/>
            <a:ext cx="3265855" cy="1679344"/>
          </a:xfrm>
        </p:spPr>
        <p:txBody>
          <a:bodyPr lIns="108000" rIns="108000"/>
          <a:lstStyle>
            <a:lvl1pPr marL="0" marR="0" indent="-246596" algn="l" defTabSz="914400" rtl="0" eaLnBrk="1" fontAlgn="base" latinLnBrk="0" hangingPunct="1">
              <a:lnSpc>
                <a:spcPct val="90000"/>
              </a:lnSpc>
              <a:spcBef>
                <a:spcPts val="0"/>
              </a:spcBef>
              <a:spcAft>
                <a:spcPts val="600"/>
              </a:spcAft>
              <a:buClrTx/>
              <a:buSzTx/>
              <a:buFontTx/>
              <a:buNone/>
              <a:tabLst/>
              <a:defRPr sz="2000">
                <a:solidFill>
                  <a:schemeClr val="accent1"/>
                </a:solidFill>
              </a:defRPr>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a:solidFill>
                  <a:schemeClr val="accent1"/>
                </a:solidFill>
              </a:defRPr>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400">
                <a:solidFill>
                  <a:schemeClr val="accent1"/>
                </a:solidFill>
              </a:defRPr>
            </a:lvl3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400">
                <a:solidFill>
                  <a:schemeClr val="accent1"/>
                </a:solidFill>
              </a:defRPr>
            </a:lvl6pPr>
          </a:lstStyle>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mn-lt"/>
                <a:ea typeface="Roboto Light" panose="02000000000000000000" pitchFamily="2" charset="0"/>
              </a:rPr>
              <a:t>Dritte Ebene</a:t>
            </a:r>
          </a:p>
        </p:txBody>
      </p:sp>
      <p:sp>
        <p:nvSpPr>
          <p:cNvPr id="15" name="Textplatzhalter 13">
            <a:extLst>
              <a:ext uri="{FF2B5EF4-FFF2-40B4-BE49-F238E27FC236}">
                <a16:creationId xmlns:a16="http://schemas.microsoft.com/office/drawing/2014/main" id="{C6FA7B76-0A79-A396-B675-FCBE4A93F62E}"/>
              </a:ext>
            </a:extLst>
          </p:cNvPr>
          <p:cNvSpPr>
            <a:spLocks noGrp="1"/>
          </p:cNvSpPr>
          <p:nvPr>
            <p:ph type="body" sz="quarter" idx="24" hasCustomPrompt="1"/>
          </p:nvPr>
        </p:nvSpPr>
        <p:spPr>
          <a:xfrm>
            <a:off x="3906982" y="7283809"/>
            <a:ext cx="3265855" cy="439200"/>
          </a:xfrm>
        </p:spPr>
        <p:txBody>
          <a:bodyPr lIns="108000" rIns="108000" anchor="ctr"/>
          <a:lstStyle>
            <a:lvl1pPr>
              <a:lnSpc>
                <a:spcPct val="100000"/>
              </a:lnSpc>
              <a:defRPr sz="1600" b="1" i="0">
                <a:solidFill>
                  <a:schemeClr val="accent1"/>
                </a:solidFill>
                <a:latin typeface="Calibri" panose="020F0502020204030204" pitchFamily="34" charset="0"/>
                <a:cs typeface="Calibri" panose="020F0502020204030204" pitchFamily="34" charset="0"/>
              </a:defRPr>
            </a:lvl1pPr>
            <a:lvl2pPr>
              <a:defRPr sz="1800">
                <a:solidFill>
                  <a:schemeClr val="accent1"/>
                </a:solidFill>
              </a:defRPr>
            </a:lvl2pPr>
            <a:lvl3pPr>
              <a:defRPr sz="1800">
                <a:solidFill>
                  <a:schemeClr val="accent1"/>
                </a:solidFill>
              </a:defRPr>
            </a:lvl3pPr>
          </a:lstStyle>
          <a:p>
            <a:pPr lvl="0"/>
            <a:r>
              <a:rPr lang="de-DE" dirty="0"/>
              <a:t>Headline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591" cy="455354"/>
          </a:xfrm>
        </p:spPr>
        <p:txBody>
          <a:bodyPr/>
          <a:lstStyle/>
          <a:p>
            <a:fld id="{9302D2D9-6C41-8943-9065-B4377A0BA008}" type="slidenum">
              <a:rPr lang="de-DE" smtClean="0"/>
              <a:pPr/>
              <a:t>‹Nr.›</a:t>
            </a:fld>
            <a:endParaRPr lang="de-DE" dirty="0"/>
          </a:p>
        </p:txBody>
      </p:sp>
      <p:sp>
        <p:nvSpPr>
          <p:cNvPr id="12" name="Textplatzhalter 7">
            <a:extLst>
              <a:ext uri="{FF2B5EF4-FFF2-40B4-BE49-F238E27FC236}">
                <a16:creationId xmlns:a16="http://schemas.microsoft.com/office/drawing/2014/main" id="{67DB78CB-6EC4-4AB1-8847-ED080AB18D27}"/>
              </a:ext>
            </a:extLst>
          </p:cNvPr>
          <p:cNvSpPr>
            <a:spLocks noGrp="1"/>
          </p:cNvSpPr>
          <p:nvPr>
            <p:ph type="body" sz="quarter" idx="25"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16" name="Rectangle 1">
            <a:extLst>
              <a:ext uri="{FF2B5EF4-FFF2-40B4-BE49-F238E27FC236}">
                <a16:creationId xmlns:a16="http://schemas.microsoft.com/office/drawing/2014/main" id="{B99BBA69-B3C0-461E-8B36-F71C6D864C54}"/>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8" name="Grafik 17">
            <a:hlinkClick r:id="rId3"/>
            <a:extLst>
              <a:ext uri="{FF2B5EF4-FFF2-40B4-BE49-F238E27FC236}">
                <a16:creationId xmlns:a16="http://schemas.microsoft.com/office/drawing/2014/main" id="{B0394130-9794-4E0C-BFF9-F9E501A03034}"/>
              </a:ext>
            </a:extLst>
          </p:cNvPr>
          <p:cNvPicPr>
            <a:picLocks noChangeAspect="1"/>
          </p:cNvPicPr>
          <p:nvPr userDrawn="1"/>
        </p:nvPicPr>
        <p:blipFill>
          <a:blip r:embed="rId4">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3074285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mit Infobox">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6000" cy="898419"/>
          </a:xfrm>
        </p:spPr>
        <p:txBody>
          <a:bodyPr anchor="b"/>
          <a:lstStyle>
            <a:lvl1pPr>
              <a:defRPr sz="3200"/>
            </a:lvl1pPr>
          </a:lstStyle>
          <a:p>
            <a:r>
              <a:rPr lang="de-DE" dirty="0"/>
              <a:t>Mastertitelformat bearbeiten</a:t>
            </a:r>
          </a:p>
        </p:txBody>
      </p:sp>
      <p:sp>
        <p:nvSpPr>
          <p:cNvPr id="11" name="Textplatzhalter 15">
            <a:extLst>
              <a:ext uri="{FF2B5EF4-FFF2-40B4-BE49-F238E27FC236}">
                <a16:creationId xmlns:a16="http://schemas.microsoft.com/office/drawing/2014/main" id="{043B2F0A-12DD-55DC-E348-AE407CD45524}"/>
              </a:ext>
            </a:extLst>
          </p:cNvPr>
          <p:cNvSpPr>
            <a:spLocks noGrp="1"/>
          </p:cNvSpPr>
          <p:nvPr>
            <p:ph type="body" sz="quarter" idx="21" hasCustomPrompt="1"/>
          </p:nvPr>
        </p:nvSpPr>
        <p:spPr>
          <a:xfrm>
            <a:off x="386837" y="2358208"/>
            <a:ext cx="6786000" cy="5959214"/>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24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131"/>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0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800" b="0" i="0">
                <a:latin typeface="Roboto Light" panose="02000000000000000000" pitchFamily="2" charset="0"/>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Klicken Sie, um die Formate des Vorlagentextes zu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591" cy="455354"/>
          </a:xfrm>
        </p:spPr>
        <p:txBody>
          <a:bodyPr/>
          <a:lstStyle/>
          <a:p>
            <a:fld id="{9302D2D9-6C41-8943-9065-B4377A0BA008}" type="slidenum">
              <a:rPr lang="de-DE" smtClean="0"/>
              <a:pPr/>
              <a:t>‹Nr.›</a:t>
            </a:fld>
            <a:endParaRPr lang="de-DE" dirty="0"/>
          </a:p>
        </p:txBody>
      </p:sp>
      <p:sp>
        <p:nvSpPr>
          <p:cNvPr id="12" name="Rectangle 1">
            <a:extLst>
              <a:ext uri="{FF2B5EF4-FFF2-40B4-BE49-F238E27FC236}">
                <a16:creationId xmlns:a16="http://schemas.microsoft.com/office/drawing/2014/main" id="{7786DB84-82A0-4A12-8811-D79CEB8B9599}"/>
              </a:ext>
            </a:extLst>
          </p:cNvPr>
          <p:cNvSpPr/>
          <p:nvPr userDrawn="1"/>
        </p:nvSpPr>
        <p:spPr>
          <a:xfrm>
            <a:off x="386837" y="8418016"/>
            <a:ext cx="6786000" cy="1166040"/>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3" name="Picture 2" descr="A blue circle with a letter i in it&#10;&#10;Description automatically generated">
            <a:extLst>
              <a:ext uri="{FF2B5EF4-FFF2-40B4-BE49-F238E27FC236}">
                <a16:creationId xmlns:a16="http://schemas.microsoft.com/office/drawing/2014/main" id="{FB2C3C66-65D1-4BCA-BFF9-D9ADD55A4722}"/>
              </a:ext>
            </a:extLst>
          </p:cNvPr>
          <p:cNvPicPr>
            <a:picLocks noChangeAspect="1"/>
          </p:cNvPicPr>
          <p:nvPr userDrawn="1"/>
        </p:nvPicPr>
        <p:blipFill>
          <a:blip r:embed="rId2"/>
          <a:stretch>
            <a:fillRect/>
          </a:stretch>
        </p:blipFill>
        <p:spPr>
          <a:xfrm>
            <a:off x="6705083" y="8517663"/>
            <a:ext cx="360000" cy="360000"/>
          </a:xfrm>
          <a:prstGeom prst="rect">
            <a:avLst/>
          </a:prstGeom>
        </p:spPr>
      </p:pic>
      <p:sp>
        <p:nvSpPr>
          <p:cNvPr id="16" name="Textplatzhalter 13">
            <a:extLst>
              <a:ext uri="{FF2B5EF4-FFF2-40B4-BE49-F238E27FC236}">
                <a16:creationId xmlns:a16="http://schemas.microsoft.com/office/drawing/2014/main" id="{7A7F2628-B45C-4794-A5AF-3E880729DC64}"/>
              </a:ext>
            </a:extLst>
          </p:cNvPr>
          <p:cNvSpPr>
            <a:spLocks noGrp="1"/>
          </p:cNvSpPr>
          <p:nvPr>
            <p:ph type="body" sz="quarter" idx="23" hasCustomPrompt="1"/>
          </p:nvPr>
        </p:nvSpPr>
        <p:spPr>
          <a:xfrm>
            <a:off x="386837" y="9005955"/>
            <a:ext cx="6786000" cy="578097"/>
          </a:xfrm>
        </p:spPr>
        <p:txBody>
          <a:bodyPr lIns="108000" rIns="108000" anchor="ctr"/>
          <a:lstStyle>
            <a:lvl1pPr marL="0" marR="0" indent="-246596" algn="l" defTabSz="914400" rtl="0" eaLnBrk="1" fontAlgn="base" latinLnBrk="0" hangingPunct="1">
              <a:lnSpc>
                <a:spcPct val="90000"/>
              </a:lnSpc>
              <a:spcBef>
                <a:spcPts val="0"/>
              </a:spcBef>
              <a:spcAft>
                <a:spcPts val="600"/>
              </a:spcAft>
              <a:buClrTx/>
              <a:buSzTx/>
              <a:buFontTx/>
              <a:buNone/>
              <a:tabLst/>
              <a:defRPr sz="2000">
                <a:solidFill>
                  <a:schemeClr val="accent1"/>
                </a:solidFill>
              </a:defRPr>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800">
                <a:solidFill>
                  <a:schemeClr val="accent1"/>
                </a:solidFill>
              </a:defRPr>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1800">
                <a:solidFill>
                  <a:schemeClr val="accent1"/>
                </a:solidFill>
              </a:defRPr>
            </a:lvl3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800">
                <a:solidFill>
                  <a:schemeClr val="accent1"/>
                </a:solidFill>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Mastertitelformat bearbeiten</a:t>
            </a:r>
          </a:p>
        </p:txBody>
      </p:sp>
      <p:sp>
        <p:nvSpPr>
          <p:cNvPr id="17" name="Textplatzhalter 13">
            <a:extLst>
              <a:ext uri="{FF2B5EF4-FFF2-40B4-BE49-F238E27FC236}">
                <a16:creationId xmlns:a16="http://schemas.microsoft.com/office/drawing/2014/main" id="{E4DD2C83-FFAD-4278-95D5-82006E51376E}"/>
              </a:ext>
            </a:extLst>
          </p:cNvPr>
          <p:cNvSpPr>
            <a:spLocks noGrp="1"/>
          </p:cNvSpPr>
          <p:nvPr>
            <p:ph type="body" sz="quarter" idx="24" hasCustomPrompt="1"/>
          </p:nvPr>
        </p:nvSpPr>
        <p:spPr>
          <a:xfrm>
            <a:off x="386837" y="8478063"/>
            <a:ext cx="6785999" cy="439200"/>
          </a:xfrm>
        </p:spPr>
        <p:txBody>
          <a:bodyPr lIns="108000" rIns="108000" anchor="ctr"/>
          <a:lstStyle>
            <a:lvl1pPr>
              <a:lnSpc>
                <a:spcPct val="100000"/>
              </a:lnSpc>
              <a:defRPr sz="1800" b="1" i="0">
                <a:solidFill>
                  <a:schemeClr val="accent1"/>
                </a:solidFill>
                <a:latin typeface="Calibri" panose="020F0502020204030204" pitchFamily="34" charset="0"/>
                <a:cs typeface="Calibri" panose="020F0502020204030204" pitchFamily="34" charset="0"/>
              </a:defRPr>
            </a:lvl1pPr>
            <a:lvl2pPr>
              <a:defRPr sz="1800">
                <a:solidFill>
                  <a:schemeClr val="accent1"/>
                </a:solidFill>
              </a:defRPr>
            </a:lvl2pPr>
            <a:lvl3pPr>
              <a:defRPr sz="1800">
                <a:solidFill>
                  <a:schemeClr val="accent1"/>
                </a:solidFill>
              </a:defRPr>
            </a:lvl3pPr>
          </a:lstStyle>
          <a:p>
            <a:pPr lvl="0"/>
            <a:r>
              <a:rPr lang="de-DE" dirty="0"/>
              <a:t>Headline bearbeiten</a:t>
            </a:r>
          </a:p>
        </p:txBody>
      </p:sp>
      <p:sp>
        <p:nvSpPr>
          <p:cNvPr id="14" name="Textplatzhalter 7">
            <a:extLst>
              <a:ext uri="{FF2B5EF4-FFF2-40B4-BE49-F238E27FC236}">
                <a16:creationId xmlns:a16="http://schemas.microsoft.com/office/drawing/2014/main" id="{B315E463-315E-4326-BB6D-539F643B4B90}"/>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15" name="Rectangle 1">
            <a:extLst>
              <a:ext uri="{FF2B5EF4-FFF2-40B4-BE49-F238E27FC236}">
                <a16:creationId xmlns:a16="http://schemas.microsoft.com/office/drawing/2014/main" id="{31A56791-8AF3-47C8-811C-0370C6E12AE1}"/>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9" name="Grafik 18">
            <a:hlinkClick r:id="rId3"/>
            <a:extLst>
              <a:ext uri="{FF2B5EF4-FFF2-40B4-BE49-F238E27FC236}">
                <a16:creationId xmlns:a16="http://schemas.microsoft.com/office/drawing/2014/main" id="{FD02AA4E-D362-478D-B5D5-FE2FBC8FDEF9}"/>
              </a:ext>
            </a:extLst>
          </p:cNvPr>
          <p:cNvPicPr>
            <a:picLocks noChangeAspect="1"/>
          </p:cNvPicPr>
          <p:nvPr userDrawn="1"/>
        </p:nvPicPr>
        <p:blipFill>
          <a:blip r:embed="rId4">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338271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genüberstellung">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8" y="1320204"/>
            <a:ext cx="6785666" cy="898419"/>
          </a:xfrm>
        </p:spPr>
        <p:txBody>
          <a:bodyPr anchor="b"/>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246" y="9883599"/>
            <a:ext cx="1052257" cy="455356"/>
          </a:xfrm>
        </p:spPr>
        <p:txBody>
          <a:bodyPr/>
          <a:lstStyle/>
          <a:p>
            <a:fld id="{9302D2D9-6C41-8943-9065-B4377A0BA008}" type="slidenum">
              <a:rPr lang="de-DE" smtClean="0"/>
              <a:pPr/>
              <a:t>‹Nr.›</a:t>
            </a:fld>
            <a:endParaRPr lang="de-DE" dirty="0"/>
          </a:p>
        </p:txBody>
      </p:sp>
      <p:sp>
        <p:nvSpPr>
          <p:cNvPr id="5" name="Textplatzhalter 15">
            <a:extLst>
              <a:ext uri="{FF2B5EF4-FFF2-40B4-BE49-F238E27FC236}">
                <a16:creationId xmlns:a16="http://schemas.microsoft.com/office/drawing/2014/main" id="{5947FEA2-9E21-5172-E6FB-CDF35D771C89}"/>
              </a:ext>
            </a:extLst>
          </p:cNvPr>
          <p:cNvSpPr>
            <a:spLocks noGrp="1"/>
          </p:cNvSpPr>
          <p:nvPr>
            <p:ph type="body" sz="quarter" idx="20" hasCustomPrompt="1"/>
          </p:nvPr>
        </p:nvSpPr>
        <p:spPr>
          <a:xfrm>
            <a:off x="386837" y="2358208"/>
            <a:ext cx="3174071" cy="7222209"/>
          </a:xfrm>
          <a:noFill/>
          <a:ln>
            <a:noFill/>
          </a:ln>
        </p:spPr>
        <p:txBody>
          <a:bodyPr vert="horz" wrap="square" lIns="0" tIns="0" rIns="0" bIns="0" numCol="1" anchor="t" anchorCtr="0" compatLnSpc="1">
            <a:prstTxWarp prst="textNoShape">
              <a:avLst/>
            </a:prstTxWarp>
          </a:bodyPr>
          <a:lstStyle>
            <a:lvl1pPr marL="0" marR="0" indent="-246596" algn="l" defTabSz="914400" rtl="0" eaLnBrk="1" fontAlgn="base" latinLnBrk="0" hangingPunct="1">
              <a:lnSpc>
                <a:spcPct val="90000"/>
              </a:lnSpc>
              <a:spcBef>
                <a:spcPts val="0"/>
              </a:spcBef>
              <a:spcAft>
                <a:spcPts val="600"/>
              </a:spcAft>
              <a:buClrTx/>
              <a:buSzTx/>
              <a:buFontTx/>
              <a:buNone/>
              <a:tabLst/>
              <a:defRPr kumimoji="0" lang="de-DE" i="0" u="none" strike="noStrike" kern="0" cap="none" spc="0" normalizeH="0" baseline="0">
                <a:ln>
                  <a:noFill/>
                </a:ln>
                <a:solidFill>
                  <a:srgbClr val="000000"/>
                </a:solidFill>
                <a:effectLst/>
                <a:uLnTx/>
                <a:uFillTx/>
              </a:defRPr>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kumimoji="0" lang="de-DE" b="0" i="0" u="none" strike="noStrike" kern="0" cap="none" spc="0" normalizeH="0" baseline="0">
                <a:ln>
                  <a:noFill/>
                </a:ln>
                <a:solidFill>
                  <a:srgbClr val="000000"/>
                </a:solidFill>
                <a:effectLst/>
                <a:uLnTx/>
                <a:uFillTx/>
              </a:defRPr>
            </a:lvl3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kumimoji="0" lang="de-DE" u="none" strike="noStrike" kern="0" cap="none" spc="0" normalizeH="0" baseline="0">
                <a:ln>
                  <a:noFill/>
                </a:ln>
                <a:solidFill>
                  <a:srgbClr val="000000"/>
                </a:solidFill>
                <a:effectLst/>
                <a:uLnTx/>
                <a:uFillTx/>
                <a:latin typeface="Calibri" panose="020F0502020204030204"/>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Mastertitelformat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20" name="Textplatzhalter 15">
            <a:extLst>
              <a:ext uri="{FF2B5EF4-FFF2-40B4-BE49-F238E27FC236}">
                <a16:creationId xmlns:a16="http://schemas.microsoft.com/office/drawing/2014/main" id="{82620A58-5FA3-4D07-9B15-CE75BAE86FC9}"/>
              </a:ext>
            </a:extLst>
          </p:cNvPr>
          <p:cNvSpPr>
            <a:spLocks noGrp="1"/>
          </p:cNvSpPr>
          <p:nvPr>
            <p:ph type="body" sz="quarter" idx="21" hasCustomPrompt="1"/>
          </p:nvPr>
        </p:nvSpPr>
        <p:spPr>
          <a:xfrm>
            <a:off x="3998766" y="2358208"/>
            <a:ext cx="3174071" cy="7222209"/>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20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131"/>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0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600" b="0" i="0">
                <a:latin typeface="Roboto Light" panose="02000000000000000000" pitchFamily="2" charset="0"/>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Klicken Sie, um die Formate des Vorlagentextes zu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8" name="Textplatzhalter 7">
            <a:extLst>
              <a:ext uri="{FF2B5EF4-FFF2-40B4-BE49-F238E27FC236}">
                <a16:creationId xmlns:a16="http://schemas.microsoft.com/office/drawing/2014/main" id="{9DD25DBE-FF1D-4FD1-AF8E-EA2350ACD477}"/>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9" name="Rectangle 1">
            <a:extLst>
              <a:ext uri="{FF2B5EF4-FFF2-40B4-BE49-F238E27FC236}">
                <a16:creationId xmlns:a16="http://schemas.microsoft.com/office/drawing/2014/main" id="{1AD76584-FAE0-46B2-B8AB-25A10C9624F0}"/>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1" name="Grafik 10">
            <a:hlinkClick r:id="rId2"/>
            <a:extLst>
              <a:ext uri="{FF2B5EF4-FFF2-40B4-BE49-F238E27FC236}">
                <a16:creationId xmlns:a16="http://schemas.microsoft.com/office/drawing/2014/main" id="{A07E6284-539E-4C9E-A18D-9F3D90FB0255}"/>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3414829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Text + Bi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3560C6D-B1C9-02A4-E18A-0881A82244FC}"/>
              </a:ext>
            </a:extLst>
          </p:cNvPr>
          <p:cNvSpPr/>
          <p:nvPr userDrawn="1"/>
        </p:nvSpPr>
        <p:spPr>
          <a:xfrm>
            <a:off x="-1" y="9883599"/>
            <a:ext cx="7559676" cy="555801"/>
          </a:xfrm>
          <a:prstGeom prst="rect">
            <a:avLst/>
          </a:prstGeom>
          <a:solidFill>
            <a:srgbClr val="007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2740" dirty="0">
              <a:solidFill>
                <a:schemeClr val="bg1"/>
              </a:solidFill>
              <a:latin typeface="BundesSans Web Regular"/>
            </a:endParaRPr>
          </a:p>
        </p:txBody>
      </p:sp>
      <p:sp>
        <p:nvSpPr>
          <p:cNvPr id="2" name="Titel 1">
            <a:extLst>
              <a:ext uri="{FF2B5EF4-FFF2-40B4-BE49-F238E27FC236}">
                <a16:creationId xmlns:a16="http://schemas.microsoft.com/office/drawing/2014/main" id="{BF8A7029-7454-3847-8A15-54CB2D4EFDBD}"/>
              </a:ext>
            </a:extLst>
          </p:cNvPr>
          <p:cNvSpPr>
            <a:spLocks noGrp="1"/>
          </p:cNvSpPr>
          <p:nvPr>
            <p:ph type="title"/>
          </p:nvPr>
        </p:nvSpPr>
        <p:spPr>
          <a:xfrm>
            <a:off x="386837" y="1320204"/>
            <a:ext cx="6786000" cy="898419"/>
          </a:xfrm>
        </p:spPr>
        <p:txBody>
          <a:bodyPr anchor="b"/>
          <a:lstStyle>
            <a:lvl1pPr>
              <a:defRPr sz="3200"/>
            </a:lvl1pPr>
          </a:lstStyle>
          <a:p>
            <a:r>
              <a:rPr lang="de-DE" dirty="0"/>
              <a:t>Mastertitelformat bearbeiten</a:t>
            </a:r>
          </a:p>
        </p:txBody>
      </p:sp>
      <p:sp>
        <p:nvSpPr>
          <p:cNvPr id="3" name="Fußzeilenplatzhalter 2">
            <a:extLst>
              <a:ext uri="{FF2B5EF4-FFF2-40B4-BE49-F238E27FC236}">
                <a16:creationId xmlns:a16="http://schemas.microsoft.com/office/drawing/2014/main" id="{F916B8A5-FCE2-804E-944C-942ABBC3CB7D}"/>
              </a:ext>
            </a:extLst>
          </p:cNvPr>
          <p:cNvSpPr>
            <a:spLocks noGrp="1"/>
          </p:cNvSpPr>
          <p:nvPr>
            <p:ph type="ftr" sz="quarter" idx="10"/>
          </p:nvPr>
        </p:nvSpPr>
        <p:spPr>
          <a:xfrm>
            <a:off x="6120580" y="9883599"/>
            <a:ext cx="1052257" cy="455356"/>
          </a:xfrm>
        </p:spPr>
        <p:txBody>
          <a:bodyPr/>
          <a:lstStyle/>
          <a:p>
            <a:fld id="{9302D2D9-6C41-8943-9065-B4377A0BA008}" type="slidenum">
              <a:rPr lang="de-DE" smtClean="0"/>
              <a:pPr/>
              <a:t>‹Nr.›</a:t>
            </a:fld>
            <a:endParaRPr lang="de-DE" dirty="0"/>
          </a:p>
        </p:txBody>
      </p:sp>
      <p:sp>
        <p:nvSpPr>
          <p:cNvPr id="5" name="Bildplatzhalter 4">
            <a:extLst>
              <a:ext uri="{FF2B5EF4-FFF2-40B4-BE49-F238E27FC236}">
                <a16:creationId xmlns:a16="http://schemas.microsoft.com/office/drawing/2014/main" id="{ACC6146D-28D1-FC4C-AA80-A5891829397B}"/>
              </a:ext>
            </a:extLst>
          </p:cNvPr>
          <p:cNvSpPr>
            <a:spLocks noGrp="1"/>
          </p:cNvSpPr>
          <p:nvPr>
            <p:ph type="pic" sz="quarter" idx="11"/>
          </p:nvPr>
        </p:nvSpPr>
        <p:spPr>
          <a:xfrm>
            <a:off x="386837" y="5461200"/>
            <a:ext cx="6785780" cy="4119217"/>
          </a:xfrm>
        </p:spPr>
        <p:txBody>
          <a:bodyPr/>
          <a:lstStyle/>
          <a:p>
            <a:endParaRPr lang="de-DE"/>
          </a:p>
        </p:txBody>
      </p:sp>
      <p:sp>
        <p:nvSpPr>
          <p:cNvPr id="11" name="Textplatzhalter 15">
            <a:extLst>
              <a:ext uri="{FF2B5EF4-FFF2-40B4-BE49-F238E27FC236}">
                <a16:creationId xmlns:a16="http://schemas.microsoft.com/office/drawing/2014/main" id="{66588148-17B1-37BF-234D-9D2E8A525452}"/>
              </a:ext>
            </a:extLst>
          </p:cNvPr>
          <p:cNvSpPr>
            <a:spLocks noGrp="1"/>
          </p:cNvSpPr>
          <p:nvPr>
            <p:ph type="body" sz="quarter" idx="20" hasCustomPrompt="1"/>
          </p:nvPr>
        </p:nvSpPr>
        <p:spPr>
          <a:xfrm>
            <a:off x="386837" y="2358208"/>
            <a:ext cx="6785780" cy="2861493"/>
          </a:xfrm>
        </p:spPr>
        <p:txBody>
          <a:bodyPr/>
          <a:lstStyle>
            <a:lvl1pPr marL="0" marR="0" indent="-246596" algn="l" defTabSz="914400" rtl="0" eaLnBrk="1" fontAlgn="base" latinLnBrk="0" hangingPunct="1">
              <a:lnSpc>
                <a:spcPct val="90000"/>
              </a:lnSpc>
              <a:spcBef>
                <a:spcPts val="0"/>
              </a:spcBef>
              <a:spcAft>
                <a:spcPts val="600"/>
              </a:spcAft>
              <a:buClrTx/>
              <a:buSzTx/>
              <a:buFontTx/>
              <a:buNone/>
              <a:tabLst/>
              <a:defRPr sz="2400"/>
            </a:lvl1pPr>
            <a:lvl2pPr marL="273050" marR="0"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131"/>
            </a:lvl2pPr>
            <a:lvl3pPr marL="538163" marR="0"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sz="2000" baseline="0"/>
            </a:lvl3pPr>
            <a:lvl4pPr marL="821988" indent="-241116">
              <a:spcAft>
                <a:spcPts val="609"/>
              </a:spcAft>
              <a:buClr>
                <a:srgbClr val="2184C2"/>
              </a:buClr>
              <a:defRPr sz="1827" baseline="0"/>
            </a:lvl4pPr>
            <a:lvl5pPr marL="821988" indent="-241116">
              <a:spcAft>
                <a:spcPts val="609"/>
              </a:spcAft>
              <a:buClr>
                <a:srgbClr val="2184C2"/>
              </a:buClr>
              <a:defRPr sz="1827" baseline="0"/>
            </a:lvl5pPr>
            <a:lvl6pPr marL="808038" marR="0"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sz="1800" b="0" i="0">
                <a:latin typeface="Roboto Light" panose="02000000000000000000" pitchFamily="2" charset="0"/>
                <a:ea typeface="Roboto Light" panose="02000000000000000000" pitchFamily="2" charset="0"/>
              </a:defRPr>
            </a:lvl6pPr>
          </a:lstStyle>
          <a:p>
            <a:pPr marL="0" marR="0" lvl="0" indent="-246596" algn="l" defTabSz="914400" rtl="0" eaLnBrk="1" fontAlgn="base" latinLnBrk="0" hangingPunct="1">
              <a:lnSpc>
                <a:spcPct val="90000"/>
              </a:lnSpc>
              <a:spcBef>
                <a:spcPts val="0"/>
              </a:spcBef>
              <a:spcAft>
                <a:spcPts val="60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mn-lt"/>
                <a:ea typeface="ＭＳ Ｐゴシック" charset="0"/>
              </a:rPr>
              <a:t>Mastertitelformat bearbeiten</a:t>
            </a:r>
          </a:p>
          <a:p>
            <a:pPr marL="273050" marR="0" lvl="1" indent="-273050"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2000" b="0" i="0" u="none" strike="noStrike" kern="0" cap="none" spc="0" normalizeH="0" baseline="0" noProof="0" dirty="0">
                <a:ln>
                  <a:noFill/>
                </a:ln>
                <a:solidFill>
                  <a:srgbClr val="000000"/>
                </a:solidFill>
                <a:effectLst/>
                <a:uLnTx/>
                <a:uFillTx/>
                <a:latin typeface="+mn-lt"/>
                <a:ea typeface="ＭＳ Ｐゴシック" charset="0"/>
              </a:rPr>
              <a:t>Erste Ebene</a:t>
            </a:r>
          </a:p>
          <a:p>
            <a:pPr marL="538163" marR="0" lvl="2" indent="-268288" algn="l" defTabSz="914400" rtl="0" eaLnBrk="1" fontAlgn="base" latinLnBrk="0" hangingPunct="1">
              <a:lnSpc>
                <a:spcPct val="90000"/>
              </a:lnSpc>
              <a:spcBef>
                <a:spcPts val="0"/>
              </a:spcBef>
              <a:spcAft>
                <a:spcPts val="600"/>
              </a:spcAft>
              <a:buClr>
                <a:srgbClr val="A3B1B5"/>
              </a:buClr>
              <a:buSzPct val="120000"/>
              <a:buFont typeface="Arial" charset="0"/>
              <a:buChar char="•"/>
              <a:tabLst/>
              <a:defRPr/>
            </a:pPr>
            <a:r>
              <a:rPr kumimoji="0" lang="de-DE" sz="1800" b="0" i="0" u="none" strike="noStrike" kern="0" cap="none" spc="0" normalizeH="0" baseline="0" noProof="0" dirty="0">
                <a:ln>
                  <a:noFill/>
                </a:ln>
                <a:solidFill>
                  <a:srgbClr val="000000"/>
                </a:solidFill>
                <a:effectLst/>
                <a:uLnTx/>
                <a:uFillTx/>
                <a:latin typeface="+mn-lt"/>
                <a:ea typeface="ＭＳ Ｐゴシック" charset="0"/>
              </a:rPr>
              <a:t>Zweite Ebene</a:t>
            </a:r>
          </a:p>
          <a:p>
            <a:pPr marL="808038" marR="0" lvl="5" indent="-269875" algn="l" defTabSz="914400" rtl="0" eaLnBrk="1" fontAlgn="base" latinLnBrk="0" hangingPunct="1">
              <a:lnSpc>
                <a:spcPct val="90000"/>
              </a:lnSpc>
              <a:spcBef>
                <a:spcPts val="0"/>
              </a:spcBef>
              <a:spcAft>
                <a:spcPts val="600"/>
              </a:spcAft>
              <a:buClr>
                <a:srgbClr val="A3B1B5"/>
              </a:buClr>
              <a:buSzTx/>
              <a:buFont typeface="Arial" panose="020B0604020202020204" pitchFamily="34" charset="0"/>
              <a:buChar char="•"/>
              <a:tabLst/>
              <a:defRPr/>
            </a:pPr>
            <a:r>
              <a:rPr kumimoji="0" lang="de-DE" sz="1800" b="0" i="0" u="none" strike="noStrike" kern="0" cap="none" spc="0" normalizeH="0" baseline="0" noProof="0" dirty="0">
                <a:ln>
                  <a:noFill/>
                </a:ln>
                <a:solidFill>
                  <a:srgbClr val="000000"/>
                </a:solidFill>
                <a:effectLst/>
                <a:uLnTx/>
                <a:uFillTx/>
                <a:latin typeface="Calibri" panose="020F0502020204030204"/>
                <a:ea typeface="Roboto Light" panose="02000000000000000000" pitchFamily="2" charset="0"/>
              </a:rPr>
              <a:t>Dritte Ebene</a:t>
            </a:r>
          </a:p>
        </p:txBody>
      </p:sp>
      <p:sp>
        <p:nvSpPr>
          <p:cNvPr id="8" name="Textplatzhalter 7">
            <a:extLst>
              <a:ext uri="{FF2B5EF4-FFF2-40B4-BE49-F238E27FC236}">
                <a16:creationId xmlns:a16="http://schemas.microsoft.com/office/drawing/2014/main" id="{30B91B8D-67C8-4B7A-B614-69D2CBF86F37}"/>
              </a:ext>
            </a:extLst>
          </p:cNvPr>
          <p:cNvSpPr>
            <a:spLocks noGrp="1"/>
          </p:cNvSpPr>
          <p:nvPr>
            <p:ph type="body" sz="quarter" idx="22" hasCustomPrompt="1"/>
          </p:nvPr>
        </p:nvSpPr>
        <p:spPr>
          <a:xfrm>
            <a:off x="386837" y="9883599"/>
            <a:ext cx="5556763" cy="455354"/>
          </a:xfrm>
        </p:spPr>
        <p:txBody>
          <a:bodyPr anchor="ctr"/>
          <a:lstStyle>
            <a:lvl1pPr>
              <a:lnSpc>
                <a:spcPct val="100000"/>
              </a:lnSpc>
              <a:defRPr sz="1400">
                <a:solidFill>
                  <a:schemeClr val="bg1"/>
                </a:solidFill>
              </a:defRPr>
            </a:lvl1pPr>
          </a:lstStyle>
          <a:p>
            <a:pPr lvl="0"/>
            <a:r>
              <a:rPr lang="de-DE" dirty="0"/>
              <a:t>Fußzeile</a:t>
            </a:r>
          </a:p>
        </p:txBody>
      </p:sp>
      <p:sp>
        <p:nvSpPr>
          <p:cNvPr id="9" name="Rectangle 1">
            <a:extLst>
              <a:ext uri="{FF2B5EF4-FFF2-40B4-BE49-F238E27FC236}">
                <a16:creationId xmlns:a16="http://schemas.microsoft.com/office/drawing/2014/main" id="{0F19C481-91D1-4068-8F2B-B9C8A61F4991}"/>
              </a:ext>
            </a:extLst>
          </p:cNvPr>
          <p:cNvSpPr/>
          <p:nvPr userDrawn="1"/>
        </p:nvSpPr>
        <p:spPr>
          <a:xfrm>
            <a:off x="386837" y="0"/>
            <a:ext cx="1213363" cy="1180619"/>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pic>
        <p:nvPicPr>
          <p:cNvPr id="12" name="Grafik 11">
            <a:hlinkClick r:id="rId2"/>
            <a:extLst>
              <a:ext uri="{FF2B5EF4-FFF2-40B4-BE49-F238E27FC236}">
                <a16:creationId xmlns:a16="http://schemas.microsoft.com/office/drawing/2014/main" id="{E7360459-44CB-4095-8B49-73E5438FC616}"/>
              </a:ext>
            </a:extLst>
          </p:cNvPr>
          <p:cNvPicPr>
            <a:picLocks noChangeAspect="1"/>
          </p:cNvPicPr>
          <p:nvPr userDrawn="1"/>
        </p:nvPicPr>
        <p:blipFill>
          <a:blip r:embed="rId3">
            <a:clrChange>
              <a:clrFrom>
                <a:srgbClr val="FEFEFE"/>
              </a:clrFrom>
              <a:clrTo>
                <a:srgbClr val="FEFEFE">
                  <a:alpha val="0"/>
                </a:srgbClr>
              </a:clrTo>
            </a:clrChange>
          </a:blip>
          <a:stretch>
            <a:fillRect/>
          </a:stretch>
        </p:blipFill>
        <p:spPr>
          <a:xfrm>
            <a:off x="547888" y="454944"/>
            <a:ext cx="891259" cy="584844"/>
          </a:xfrm>
          <a:prstGeom prst="rect">
            <a:avLst/>
          </a:prstGeom>
        </p:spPr>
      </p:pic>
    </p:spTree>
    <p:extLst>
      <p:ext uri="{BB962C8B-B14F-4D97-AF65-F5344CB8AC3E}">
        <p14:creationId xmlns:p14="http://schemas.microsoft.com/office/powerpoint/2010/main" val="1861848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87172" y="765604"/>
            <a:ext cx="6785333" cy="862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de-DE" dirty="0"/>
              <a:t>Klicken Sie, um das Titelformat zu bearbeiten</a:t>
            </a:r>
          </a:p>
        </p:txBody>
      </p:sp>
      <p:sp>
        <p:nvSpPr>
          <p:cNvPr id="1032" name="Rectangle 22"/>
          <p:cNvSpPr>
            <a:spLocks noGrp="1" noChangeArrowheads="1"/>
          </p:cNvSpPr>
          <p:nvPr>
            <p:ph type="body" idx="1"/>
          </p:nvPr>
        </p:nvSpPr>
        <p:spPr bwMode="auto">
          <a:xfrm>
            <a:off x="387172" y="2577631"/>
            <a:ext cx="6785333" cy="702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de-DE" dirty="0"/>
              <a:t>Klicken Sie, um die Formate des Vorlagentextes zu bearbeiten</a:t>
            </a:r>
          </a:p>
          <a:p>
            <a:pPr lvl="1"/>
            <a:r>
              <a:rPr lang="de-DE" dirty="0"/>
              <a:t>Erste Ebene</a:t>
            </a:r>
          </a:p>
          <a:p>
            <a:pPr lvl="2"/>
            <a:r>
              <a:rPr lang="de-DE" dirty="0"/>
              <a:t>Zweite Ebene</a:t>
            </a:r>
          </a:p>
          <a:p>
            <a:pPr lvl="5"/>
            <a:r>
              <a:rPr lang="de-DE" dirty="0"/>
              <a:t>Dritte Ebene</a:t>
            </a:r>
          </a:p>
        </p:txBody>
      </p:sp>
      <p:sp>
        <p:nvSpPr>
          <p:cNvPr id="2" name="Fußzeilenplatzhalter 1">
            <a:extLst>
              <a:ext uri="{FF2B5EF4-FFF2-40B4-BE49-F238E27FC236}">
                <a16:creationId xmlns:a16="http://schemas.microsoft.com/office/drawing/2014/main" id="{53732D2A-FF16-D94C-A15A-112918FF4EA2}"/>
              </a:ext>
            </a:extLst>
          </p:cNvPr>
          <p:cNvSpPr>
            <a:spLocks noGrp="1"/>
          </p:cNvSpPr>
          <p:nvPr>
            <p:ph type="ftr" sz="quarter" idx="3"/>
          </p:nvPr>
        </p:nvSpPr>
        <p:spPr>
          <a:xfrm>
            <a:off x="6120245" y="9883599"/>
            <a:ext cx="1052260" cy="455356"/>
          </a:xfrm>
          <a:prstGeom prst="rect">
            <a:avLst/>
          </a:prstGeom>
        </p:spPr>
        <p:txBody>
          <a:bodyPr vert="horz" wrap="none" lIns="0" tIns="0" rIns="0" bIns="0" rtlCol="0" anchor="ctr"/>
          <a:lstStyle>
            <a:lvl1pPr algn="r">
              <a:defRPr sz="1400">
                <a:solidFill>
                  <a:schemeClr val="bg1"/>
                </a:solidFill>
                <a:latin typeface="+mn-lt"/>
                <a:ea typeface="Roboto" panose="02000000000000000000" pitchFamily="2" charset="0"/>
              </a:defRPr>
            </a:lvl1pPr>
          </a:lstStyle>
          <a:p>
            <a:fld id="{9302D2D9-6C41-8943-9065-B4377A0BA008}"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737" r:id="rId1"/>
    <p:sldLayoutId id="2147483735" r:id="rId2"/>
    <p:sldLayoutId id="2147483726" r:id="rId3"/>
    <p:sldLayoutId id="2147483738" r:id="rId4"/>
    <p:sldLayoutId id="2147483748" r:id="rId5"/>
    <p:sldLayoutId id="2147483745" r:id="rId6"/>
    <p:sldLayoutId id="2147483747" r:id="rId7"/>
    <p:sldLayoutId id="2147483741" r:id="rId8"/>
    <p:sldLayoutId id="2147483739" r:id="rId9"/>
    <p:sldLayoutId id="2147483740" r:id="rId10"/>
    <p:sldLayoutId id="2147483743" r:id="rId11"/>
    <p:sldLayoutId id="2147483744" r:id="rId12"/>
    <p:sldLayoutId id="2147483742" r:id="rId13"/>
    <p:sldLayoutId id="2147483746" r:id="rId14"/>
  </p:sldLayoutIdLst>
  <p:hf hdr="0"/>
  <p:txStyles>
    <p:titleStyle>
      <a:lvl1pPr algn="l" rtl="0" eaLnBrk="1" fontAlgn="base" hangingPunct="1">
        <a:lnSpc>
          <a:spcPct val="100000"/>
        </a:lnSpc>
        <a:spcBef>
          <a:spcPct val="0"/>
        </a:spcBef>
        <a:spcAft>
          <a:spcPct val="0"/>
        </a:spcAft>
        <a:defRPr sz="4600" b="0" i="0" baseline="0">
          <a:solidFill>
            <a:schemeClr val="accent4"/>
          </a:solidFill>
          <a:latin typeface="+mj-lt"/>
          <a:ea typeface="Roboto Black" panose="02000000000000000000" pitchFamily="2" charset="0"/>
          <a:cs typeface="Roboto Black" panose="02000000000000000000" pitchFamily="2" charset="0"/>
        </a:defRPr>
      </a:lvl1pPr>
      <a:lvl2pPr algn="l" rtl="0" eaLnBrk="1" fontAlgn="base" hangingPunct="1">
        <a:spcBef>
          <a:spcPct val="0"/>
        </a:spcBef>
        <a:spcAft>
          <a:spcPct val="0"/>
        </a:spcAft>
        <a:defRPr sz="3653">
          <a:solidFill>
            <a:schemeClr val="tx2"/>
          </a:solidFill>
          <a:latin typeface="BundesSans Web Regular" charset="0"/>
          <a:ea typeface="ＭＳ Ｐゴシック" charset="0"/>
          <a:cs typeface="ＭＳ Ｐゴシック" charset="0"/>
        </a:defRPr>
      </a:lvl2pPr>
      <a:lvl3pPr algn="l" rtl="0" eaLnBrk="1" fontAlgn="base" hangingPunct="1">
        <a:spcBef>
          <a:spcPct val="0"/>
        </a:spcBef>
        <a:spcAft>
          <a:spcPct val="0"/>
        </a:spcAft>
        <a:defRPr sz="3653">
          <a:solidFill>
            <a:schemeClr val="tx2"/>
          </a:solidFill>
          <a:latin typeface="BundesSans Web Regular" charset="0"/>
          <a:ea typeface="ＭＳ Ｐゴシック" charset="0"/>
          <a:cs typeface="ＭＳ Ｐゴシック" charset="0"/>
        </a:defRPr>
      </a:lvl3pPr>
      <a:lvl4pPr algn="l" rtl="0" eaLnBrk="1" fontAlgn="base" hangingPunct="1">
        <a:spcBef>
          <a:spcPct val="0"/>
        </a:spcBef>
        <a:spcAft>
          <a:spcPct val="0"/>
        </a:spcAft>
        <a:defRPr sz="3653">
          <a:solidFill>
            <a:schemeClr val="tx2"/>
          </a:solidFill>
          <a:latin typeface="BundesSans Web Regular" charset="0"/>
          <a:ea typeface="ＭＳ Ｐゴシック" charset="0"/>
          <a:cs typeface="ＭＳ Ｐゴシック" charset="0"/>
        </a:defRPr>
      </a:lvl4pPr>
      <a:lvl5pPr algn="l" rtl="0" eaLnBrk="1" fontAlgn="base" hangingPunct="1">
        <a:spcBef>
          <a:spcPct val="0"/>
        </a:spcBef>
        <a:spcAft>
          <a:spcPct val="0"/>
        </a:spcAft>
        <a:defRPr sz="3653">
          <a:solidFill>
            <a:schemeClr val="tx2"/>
          </a:solidFill>
          <a:latin typeface="BundesSans Web Regular" charset="0"/>
          <a:ea typeface="ＭＳ Ｐゴシック" charset="0"/>
          <a:cs typeface="ＭＳ Ｐゴシック" charset="0"/>
        </a:defRPr>
      </a:lvl5pPr>
      <a:lvl6pPr marL="695950" algn="ctr" rtl="0" eaLnBrk="1" fontAlgn="base" hangingPunct="1">
        <a:spcBef>
          <a:spcPct val="0"/>
        </a:spcBef>
        <a:spcAft>
          <a:spcPct val="0"/>
        </a:spcAft>
        <a:defRPr sz="5480">
          <a:solidFill>
            <a:schemeClr val="tx2"/>
          </a:solidFill>
          <a:latin typeface="Arial Black" pitchFamily="34" charset="0"/>
        </a:defRPr>
      </a:lvl6pPr>
      <a:lvl7pPr marL="1391900" algn="ctr" rtl="0" eaLnBrk="1" fontAlgn="base" hangingPunct="1">
        <a:spcBef>
          <a:spcPct val="0"/>
        </a:spcBef>
        <a:spcAft>
          <a:spcPct val="0"/>
        </a:spcAft>
        <a:defRPr sz="5480">
          <a:solidFill>
            <a:schemeClr val="tx2"/>
          </a:solidFill>
          <a:latin typeface="Arial Black" pitchFamily="34" charset="0"/>
        </a:defRPr>
      </a:lvl7pPr>
      <a:lvl8pPr marL="2087850" algn="ctr" rtl="0" eaLnBrk="1" fontAlgn="base" hangingPunct="1">
        <a:spcBef>
          <a:spcPct val="0"/>
        </a:spcBef>
        <a:spcAft>
          <a:spcPct val="0"/>
        </a:spcAft>
        <a:defRPr sz="5480">
          <a:solidFill>
            <a:schemeClr val="tx2"/>
          </a:solidFill>
          <a:latin typeface="Arial Black" pitchFamily="34" charset="0"/>
        </a:defRPr>
      </a:lvl8pPr>
      <a:lvl9pPr marL="2783799" algn="ctr" rtl="0" eaLnBrk="1" fontAlgn="base" hangingPunct="1">
        <a:spcBef>
          <a:spcPct val="0"/>
        </a:spcBef>
        <a:spcAft>
          <a:spcPct val="0"/>
        </a:spcAft>
        <a:defRPr sz="5480">
          <a:solidFill>
            <a:schemeClr val="tx2"/>
          </a:solidFill>
          <a:latin typeface="Arial Black" pitchFamily="34" charset="0"/>
        </a:defRPr>
      </a:lvl9pPr>
    </p:titleStyle>
    <p:bodyStyle>
      <a:lvl1pPr indent="-246596" algn="l" rtl="0" eaLnBrk="1" fontAlgn="base" hangingPunct="1">
        <a:lnSpc>
          <a:spcPct val="90000"/>
        </a:lnSpc>
        <a:spcBef>
          <a:spcPts val="0"/>
        </a:spcBef>
        <a:spcAft>
          <a:spcPts val="600"/>
        </a:spcAft>
        <a:defRPr sz="1400" b="0">
          <a:solidFill>
            <a:schemeClr val="tx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p:bodyStyle>
    <p:otherStyle>
      <a:defPPr>
        <a:defRPr lang="de-DE"/>
      </a:defPPr>
      <a:lvl1pPr marL="0" algn="l" defTabSz="1391900" rtl="0" eaLnBrk="1" latinLnBrk="0" hangingPunct="1">
        <a:defRPr sz="2740" kern="1200">
          <a:solidFill>
            <a:schemeClr val="tx1"/>
          </a:solidFill>
          <a:latin typeface="+mn-lt"/>
          <a:ea typeface="+mn-ea"/>
          <a:cs typeface="+mn-cs"/>
        </a:defRPr>
      </a:lvl1pPr>
      <a:lvl2pPr marL="695950" algn="l" defTabSz="1391900" rtl="0" eaLnBrk="1" latinLnBrk="0" hangingPunct="1">
        <a:defRPr sz="2740" kern="1200">
          <a:solidFill>
            <a:schemeClr val="tx1"/>
          </a:solidFill>
          <a:latin typeface="+mn-lt"/>
          <a:ea typeface="+mn-ea"/>
          <a:cs typeface="+mn-cs"/>
        </a:defRPr>
      </a:lvl2pPr>
      <a:lvl3pPr marL="1391900" algn="l" defTabSz="1391900" rtl="0" eaLnBrk="1" latinLnBrk="0" hangingPunct="1">
        <a:defRPr sz="2740" kern="1200">
          <a:solidFill>
            <a:schemeClr val="tx1"/>
          </a:solidFill>
          <a:latin typeface="+mn-lt"/>
          <a:ea typeface="+mn-ea"/>
          <a:cs typeface="+mn-cs"/>
        </a:defRPr>
      </a:lvl3pPr>
      <a:lvl4pPr marL="2087850" algn="l" defTabSz="1391900" rtl="0" eaLnBrk="1" latinLnBrk="0" hangingPunct="1">
        <a:defRPr sz="2740" kern="1200">
          <a:solidFill>
            <a:schemeClr val="tx1"/>
          </a:solidFill>
          <a:latin typeface="+mn-lt"/>
          <a:ea typeface="+mn-ea"/>
          <a:cs typeface="+mn-cs"/>
        </a:defRPr>
      </a:lvl4pPr>
      <a:lvl5pPr marL="2783799" algn="l" defTabSz="1391900" rtl="0" eaLnBrk="1" latinLnBrk="0" hangingPunct="1">
        <a:defRPr sz="2740" kern="1200">
          <a:solidFill>
            <a:schemeClr val="tx1"/>
          </a:solidFill>
          <a:latin typeface="+mn-lt"/>
          <a:ea typeface="+mn-ea"/>
          <a:cs typeface="+mn-cs"/>
        </a:defRPr>
      </a:lvl5pPr>
      <a:lvl6pPr marL="3479749" algn="l" defTabSz="1391900" rtl="0" eaLnBrk="1" latinLnBrk="0" hangingPunct="1">
        <a:defRPr sz="2740" kern="1200">
          <a:solidFill>
            <a:schemeClr val="tx1"/>
          </a:solidFill>
          <a:latin typeface="+mn-lt"/>
          <a:ea typeface="+mn-ea"/>
          <a:cs typeface="+mn-cs"/>
        </a:defRPr>
      </a:lvl6pPr>
      <a:lvl7pPr marL="4175699" algn="l" defTabSz="1391900" rtl="0" eaLnBrk="1" latinLnBrk="0" hangingPunct="1">
        <a:defRPr sz="2740" kern="1200">
          <a:solidFill>
            <a:schemeClr val="tx1"/>
          </a:solidFill>
          <a:latin typeface="+mn-lt"/>
          <a:ea typeface="+mn-ea"/>
          <a:cs typeface="+mn-cs"/>
        </a:defRPr>
      </a:lvl7pPr>
      <a:lvl8pPr marL="4871649" algn="l" defTabSz="1391900" rtl="0" eaLnBrk="1" latinLnBrk="0" hangingPunct="1">
        <a:defRPr sz="2740" kern="1200">
          <a:solidFill>
            <a:schemeClr val="tx1"/>
          </a:solidFill>
          <a:latin typeface="+mn-lt"/>
          <a:ea typeface="+mn-ea"/>
          <a:cs typeface="+mn-cs"/>
        </a:defRPr>
      </a:lvl8pPr>
      <a:lvl9pPr marL="5567599" algn="l" defTabSz="1391900" rtl="0" eaLnBrk="1" latinLnBrk="0" hangingPunct="1">
        <a:defRPr sz="27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youtube.com/watch?v=eI8L3wV3pBo" TargetMode="External"/><Relationship Id="rId7" Type="http://schemas.openxmlformats.org/officeDocument/2006/relationships/image" Target="../media/image39.png"/><Relationship Id="rId2" Type="http://schemas.openxmlformats.org/officeDocument/2006/relationships/hyperlink" Target="https://nachhaltigerkonsum.info/aktionsmaterialien/fussabdruck" TargetMode="External"/><Relationship Id="rId1" Type="http://schemas.openxmlformats.org/officeDocument/2006/relationships/slideLayout" Target="../slideLayouts/slideLayout4.xml"/><Relationship Id="rId6" Type="http://schemas.openxmlformats.org/officeDocument/2006/relationships/hyperlink" Target="https://climate.ec.europa.eu/eu-action/european-climate-law_en" TargetMode="External"/><Relationship Id="rId5" Type="http://schemas.openxmlformats.org/officeDocument/2006/relationships/hyperlink" Target="https://www.umweltbundesamt.de/system/files/medien/479/publikationen/2025_uba_pos_methanminderung_de_barrierefrei.pdf" TargetMode="External"/><Relationship Id="rId4" Type="http://schemas.openxmlformats.org/officeDocument/2006/relationships/hyperlink" Target="https://www.umweltbundesamt.de/themen/klima-energie/klimawandel/haeufige-fragen-klimawandel#klim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hyperlink" Target="https://www.umweltbundesamt.de/themen/klima-energie/klimaschutz-energiepolitik-in-deutschland/szenarien-projektionen/treibhausgas-projektionen/aktuelle-treibhausgas-projektionen#2025" TargetMode="External"/><Relationship Id="rId7" Type="http://schemas.openxmlformats.org/officeDocument/2006/relationships/hyperlink" Target="https://www.handprint-hub.de/was-ist-der-handabdruck" TargetMode="External"/><Relationship Id="rId2" Type="http://schemas.openxmlformats.org/officeDocument/2006/relationships/hyperlink" Target="https://www.umweltbundesamt.de/themen/wirtschaft-konsum/konsum-umwelt-zentrale-handlungsfelder#bedarfsfelder" TargetMode="External"/><Relationship Id="rId1" Type="http://schemas.openxmlformats.org/officeDocument/2006/relationships/slideLayout" Target="../slideLayouts/slideLayout4.xml"/><Relationship Id="rId6" Type="http://schemas.openxmlformats.org/officeDocument/2006/relationships/hyperlink" Target="http://www.umweltbundesamt.de/umwelttipps-fuer-den-alltag/basisstrategien-fuer-einen-nachhaltigen-konsum-ein" TargetMode="External"/><Relationship Id="rId5" Type="http://schemas.openxmlformats.org/officeDocument/2006/relationships/hyperlink" Target="https://denkwerkstatt-konsum.umweltbundesamt.de/wirkung#big-points" TargetMode="External"/><Relationship Id="rId4" Type="http://schemas.openxmlformats.org/officeDocument/2006/relationships/hyperlink" Target="https://denkwerkstatt-konsum.umweltbundesamt.de/gemeinschaft#handprint"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denkwerkstatt-konsum.umweltbundesamt.de/bildungsmaterialien#panel-paedagoginnen-0-15plus" TargetMode="External"/><Relationship Id="rId7" Type="http://schemas.openxmlformats.org/officeDocument/2006/relationships/image" Target="../media/image42.png"/><Relationship Id="rId2" Type="http://schemas.openxmlformats.org/officeDocument/2006/relationships/hyperlink" Target="https://denkwerkstatt-konsum.umweltbundesamt.de/politik#wechselspiel" TargetMode="External"/><Relationship Id="rId1" Type="http://schemas.openxmlformats.org/officeDocument/2006/relationships/slideLayout" Target="../slideLayouts/slideLayout4.xml"/><Relationship Id="rId6" Type="http://schemas.openxmlformats.org/officeDocument/2006/relationships/hyperlink" Target="https://denkwerkstatt-konsum.umweltbundesamt.de/orientierung#siegelwissen" TargetMode="External"/><Relationship Id="rId11" Type="http://schemas.openxmlformats.org/officeDocument/2006/relationships/image" Target="../media/image46.png"/><Relationship Id="rId5" Type="http://schemas.openxmlformats.org/officeDocument/2006/relationships/hyperlink" Target="https://www.umweltbundesamt.de/themen/nachhaltige-bekleidung-mehr-fokus-auf-eine-lange" TargetMode="External"/><Relationship Id="rId10" Type="http://schemas.openxmlformats.org/officeDocument/2006/relationships/image" Target="../media/image45.png"/><Relationship Id="rId4" Type="http://schemas.openxmlformats.org/officeDocument/2006/relationships/hyperlink" Target="https://www.umweltbundesamt.de/umwelttipps-fuer-den-alltag/haushalt-wohnen/bekleidung#undefined" TargetMode="External"/><Relationship Id="rId9"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hyperlink" Target="https://denkwerkstatt-konsum.umweltbundesamt.de/wirkung#big-points" TargetMode="External"/><Relationship Id="rId2" Type="http://schemas.openxmlformats.org/officeDocument/2006/relationships/image" Target="../media/image47.png"/><Relationship Id="rId1" Type="http://schemas.openxmlformats.org/officeDocument/2006/relationships/slideLayout" Target="../slideLayouts/slideLayout4.xml"/><Relationship Id="rId6" Type="http://schemas.openxmlformats.org/officeDocument/2006/relationships/hyperlink" Target="https://wir2022.wid.world/" TargetMode="External"/><Relationship Id="rId5" Type="http://schemas.openxmlformats.org/officeDocument/2006/relationships/hyperlink" Target="https://www.oxfam.de/publikationen/oxfam-bericht-klimakluft-reiche-klima-belasten" TargetMode="External"/><Relationship Id="rId4" Type="http://schemas.openxmlformats.org/officeDocument/2006/relationships/hyperlink" Target="https://denkwerkstatt-konsum.umweltbundesamt.de/gel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eI8L3wV3pBo" TargetMode="External"/><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3" Type="http://schemas.openxmlformats.org/officeDocument/2006/relationships/hyperlink" Target="https://denkwerkstatt-konsum.umweltbundesamt.de/wirkung#big-points" TargetMode="External"/><Relationship Id="rId2" Type="http://schemas.openxmlformats.org/officeDocument/2006/relationships/image" Target="../media/image41.emf"/><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40.emf"/></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hyperlink" Target="https://www.inkota.de/themen/kleidung-schuhe/kleidung/starke-arbeiterinnen" TargetMode="External"/><Relationship Id="rId7"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51.png"/><Relationship Id="rId4" Type="http://schemas.openxmlformats.org/officeDocument/2006/relationships/hyperlink" Target="https://www.amnesty.de/informieren/amnesty-journal/bangladesch-modeindustrie-arbeitsbedingungen-interview-kalpona-akter" TargetMode="External"/><Relationship Id="rId9" Type="http://schemas.openxmlformats.org/officeDocument/2006/relationships/hyperlink" Target="https://www.umweltbundesamt.de/umwelttipps-fuer-den-alltag/haushalt-wohnen/bekleidung#gewusst-wie"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www.sab.sachsen.de/reparaturbonus" TargetMode="External"/><Relationship Id="rId3" Type="http://schemas.openxmlformats.org/officeDocument/2006/relationships/image" Target="../media/image53.png"/><Relationship Id="rId7" Type="http://schemas.openxmlformats.org/officeDocument/2006/relationships/hyperlink" Target="https://www.textilbuendnis.com/"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s://www.oxfam.de/themen/lieferkettengesetz" TargetMode="External"/><Relationship Id="rId11" Type="http://schemas.microsoft.com/office/2007/relationships/hdphoto" Target="../media/hdphoto2.wdp"/><Relationship Id="rId5" Type="http://schemas.openxmlformats.org/officeDocument/2006/relationships/hyperlink" Target="https://www.greenpeace.de/engagieren/nachhaltiger-leben/fast-fashion-kostet-uns-die-welt" TargetMode="External"/><Relationship Id="rId10" Type="http://schemas.openxmlformats.org/officeDocument/2006/relationships/image" Target="../media/image54.png"/><Relationship Id="rId4" Type="http://schemas.microsoft.com/office/2007/relationships/hdphoto" Target="../media/hdphoto1.wdp"/><Relationship Id="rId9" Type="http://schemas.openxmlformats.org/officeDocument/2006/relationships/hyperlink" Target="https://www.bundesumweltministerium.de/themen/nachhaltigkeit/konsum-und-produkte/produktbereiche/mode-und-textilien"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zukunftshaus-wuerzburg.de/"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55.png"/><Relationship Id="rId4" Type="http://schemas.openxmlformats.org/officeDocument/2006/relationships/hyperlink" Target="https://www.textilbuendni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mail@nachhaltigerkonsum.info"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www.zukunftshaus-wuerzburg.de/" TargetMode="External"/><Relationship Id="rId7"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53.png"/><Relationship Id="rId5" Type="http://schemas.microsoft.com/office/2007/relationships/hdphoto" Target="../media/hdphoto1.wdp"/><Relationship Id="rId4" Type="http://schemas.openxmlformats.org/officeDocument/2006/relationships/image" Target="../media/image51.png"/><Relationship Id="rId9"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eI8L3wV3pBo" TargetMode="External"/><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41.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nachhaltigerkonsum.info/media/2300" TargetMode="External"/><Relationship Id="rId1" Type="http://schemas.openxmlformats.org/officeDocument/2006/relationships/slideLayout" Target="../slideLayouts/slideLayout4.xml"/><Relationship Id="rId6" Type="http://schemas.openxmlformats.org/officeDocument/2006/relationships/image" Target="../media/image34.jpg"/><Relationship Id="rId5" Type="http://schemas.openxmlformats.org/officeDocument/2006/relationships/hyperlink" Target="https://unric.org/de/17ziele/" TargetMode="External"/><Relationship Id="rId4" Type="http://schemas.openxmlformats.org/officeDocument/2006/relationships/image" Target="../media/image33.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hyperlink" Target="https://www.inkota.de/themen/kleidung-schuhe/kleidung/starke-arbeiterinnen" TargetMode="External"/><Relationship Id="rId7" Type="http://schemas.microsoft.com/office/2007/relationships/hdphoto" Target="../media/hdphoto1.wdp"/><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hyperlink" Target="https://www.umweltbundesamt.de/umwelttipps-fuer-den-alltag/haushalt-wohnen/bekleidung#gewusst-wie" TargetMode="External"/><Relationship Id="rId4" Type="http://schemas.openxmlformats.org/officeDocument/2006/relationships/hyperlink" Target="https://www.amnesty.de/informieren/amnesty-journal/bangladesch-modeindustrie-arbeitsbedingungen-interview-kalpona-akter" TargetMode="External"/><Relationship Id="rId9" Type="http://schemas.microsoft.com/office/2007/relationships/hdphoto" Target="../media/hdphoto2.wdp"/></Relationships>
</file>

<file path=ppt/slides/_rels/slide4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greenpeace.de/engagieren/nachhaltiger-leben/fast-fashion-kostet-uns-die-welt" TargetMode="External"/><Relationship Id="rId7"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s://www.bundesumweltministerium.de/themen/nachhaltigkeit/konsum-und-produkte/produktbereiche/mode-und-textilien" TargetMode="External"/><Relationship Id="rId5" Type="http://schemas.openxmlformats.org/officeDocument/2006/relationships/hyperlink" Target="https://www.sab.sachsen.de/reparaturbonus" TargetMode="External"/><Relationship Id="rId10" Type="http://schemas.microsoft.com/office/2007/relationships/hdphoto" Target="../media/hdphoto2.wdp"/><Relationship Id="rId4" Type="http://schemas.openxmlformats.org/officeDocument/2006/relationships/hyperlink" Target="https://www.oxfam.de/themen/lieferkettengesetz" TargetMode="External"/><Relationship Id="rId9"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hyperlink" Target="https://www.zukunftshaus-wuerzburg.de/"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55.png"/><Relationship Id="rId4" Type="http://schemas.openxmlformats.org/officeDocument/2006/relationships/hyperlink" Target="https://www.textilbuendnis.com/"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1.png"/><Relationship Id="rId7"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3.pn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denkwerkstatt-konsum.umweltbundesamt.de/bildungsmaterialien#panel-paedagoginnen" TargetMode="Externa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hyperlink" Target="https://nachhaltigerkonsum.info/" TargetMode="External"/><Relationship Id="rId2" Type="http://schemas.openxmlformats.org/officeDocument/2006/relationships/hyperlink" Target="mailto:mail@nachhaltigerkonsum.info" TargetMode="Externa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youtube.com/watch?v=eI8L3wV3pBo"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denkwerkstatt-konsum.umweltbundesamt.de/mini-game-rette-yuki/"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5B0C267A-E158-4D88-9937-DEABBF0FE49F}"/>
              </a:ext>
            </a:extLst>
          </p:cNvPr>
          <p:cNvSpPr>
            <a:spLocks noGrp="1"/>
          </p:cNvSpPr>
          <p:nvPr>
            <p:ph type="title"/>
          </p:nvPr>
        </p:nvSpPr>
        <p:spPr>
          <a:xfrm>
            <a:off x="418096" y="7105229"/>
            <a:ext cx="6723484" cy="1212182"/>
          </a:xfrm>
        </p:spPr>
        <p:txBody>
          <a:bodyPr/>
          <a:lstStyle/>
          <a:p>
            <a:r>
              <a:rPr lang="de-DE" b="1" dirty="0"/>
              <a:t>Klimaschutz</a:t>
            </a:r>
            <a:r>
              <a:rPr lang="de-DE" dirty="0"/>
              <a:t> </a:t>
            </a:r>
            <a:r>
              <a:rPr lang="de-DE" b="1" dirty="0"/>
              <a:t>im Alltag: </a:t>
            </a:r>
            <a:r>
              <a:rPr lang="de-DE" dirty="0"/>
              <a:t> Worauf kommt’s an?</a:t>
            </a:r>
          </a:p>
        </p:txBody>
      </p:sp>
      <p:sp>
        <p:nvSpPr>
          <p:cNvPr id="4" name="Textplatzhalter 3">
            <a:extLst>
              <a:ext uri="{FF2B5EF4-FFF2-40B4-BE49-F238E27FC236}">
                <a16:creationId xmlns:a16="http://schemas.microsoft.com/office/drawing/2014/main" id="{0D0C6F83-9113-46F8-8CCF-8FBD00F5135A}"/>
              </a:ext>
            </a:extLst>
          </p:cNvPr>
          <p:cNvSpPr>
            <a:spLocks noGrp="1"/>
          </p:cNvSpPr>
          <p:nvPr>
            <p:ph type="body" sz="quarter" idx="20"/>
          </p:nvPr>
        </p:nvSpPr>
        <p:spPr/>
        <p:txBody>
          <a:bodyPr/>
          <a:lstStyle/>
          <a:p>
            <a:r>
              <a:rPr lang="de-DE" dirty="0"/>
              <a:t>Teste es mit der </a:t>
            </a:r>
            <a:r>
              <a:rPr lang="de-DE" b="1" dirty="0"/>
              <a:t>Klimawaage</a:t>
            </a:r>
            <a:r>
              <a:rPr lang="de-DE" dirty="0"/>
              <a:t>!</a:t>
            </a:r>
          </a:p>
        </p:txBody>
      </p:sp>
    </p:spTree>
    <p:extLst>
      <p:ext uri="{BB962C8B-B14F-4D97-AF65-F5344CB8AC3E}">
        <p14:creationId xmlns:p14="http://schemas.microsoft.com/office/powerpoint/2010/main" val="1019920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a:extLst>
              <a:ext uri="{FF2B5EF4-FFF2-40B4-BE49-F238E27FC236}">
                <a16:creationId xmlns:a16="http://schemas.microsoft.com/office/drawing/2014/main" id="{CC4EC57B-1119-DD2E-C8F3-B3976F814519}"/>
              </a:ext>
              <a:ext uri="{C183D7F6-B498-43B3-948B-1728B52AA6E4}">
                <adec:decorative xmlns:adec="http://schemas.microsoft.com/office/drawing/2017/decorative" val="1"/>
              </a:ext>
            </a:extLst>
          </p:cNvPr>
          <p:cNvSpPr/>
          <p:nvPr/>
        </p:nvSpPr>
        <p:spPr>
          <a:xfrm>
            <a:off x="3965138" y="5734522"/>
            <a:ext cx="3207367" cy="1706802"/>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Aft>
                <a:spcPts val="600"/>
              </a:spcAft>
            </a:pPr>
            <a:endParaRPr lang="de-DE" sz="1200" b="1" dirty="0"/>
          </a:p>
        </p:txBody>
      </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latin typeface="Inria Sans" pitchFamily="2" charset="0"/>
              </a:rPr>
              <a:t>Hintergrundinformationen</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10</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p:txBody>
          <a:bodyPr numCol="2" spcCol="360000"/>
          <a:lstStyle/>
          <a:p>
            <a:pPr>
              <a:lnSpc>
                <a:spcPct val="100000"/>
              </a:lnSpc>
            </a:pPr>
            <a:r>
              <a:rPr lang="de-DE" b="1" dirty="0">
                <a:solidFill>
                  <a:schemeClr val="accent1"/>
                </a:solidFill>
                <a:latin typeface="Inria Sans" pitchFamily="2" charset="0"/>
              </a:rPr>
              <a:t>M0 – Emissionen und Klimawandel</a:t>
            </a:r>
          </a:p>
          <a:p>
            <a:pPr>
              <a:lnSpc>
                <a:spcPct val="100000"/>
              </a:lnSpc>
            </a:pPr>
            <a:r>
              <a:rPr lang="de-DE" sz="1000" b="1" dirty="0">
                <a:latin typeface="Inria Sans" pitchFamily="2" charset="0"/>
              </a:rPr>
              <a:t>CO</a:t>
            </a:r>
            <a:r>
              <a:rPr lang="de-DE" sz="1000" b="1" baseline="-25000" dirty="0">
                <a:latin typeface="Inria Sans" pitchFamily="2" charset="0"/>
              </a:rPr>
              <a:t>2</a:t>
            </a:r>
            <a:r>
              <a:rPr lang="de-DE" sz="1000" b="1" dirty="0">
                <a:latin typeface="Inria Sans" pitchFamily="2" charset="0"/>
              </a:rPr>
              <a:t> und CO</a:t>
            </a:r>
            <a:r>
              <a:rPr lang="de-DE" sz="1000" b="1" baseline="-25000" dirty="0">
                <a:latin typeface="Inria Sans" pitchFamily="2" charset="0"/>
              </a:rPr>
              <a:t>2</a:t>
            </a:r>
            <a:r>
              <a:rPr lang="de-DE" sz="1000" b="1" dirty="0">
                <a:latin typeface="Inria Sans" pitchFamily="2" charset="0"/>
              </a:rPr>
              <a:t>e: </a:t>
            </a:r>
            <a:r>
              <a:rPr lang="de-DE" sz="1000" dirty="0">
                <a:latin typeface="Inria Sans" pitchFamily="2" charset="0"/>
              </a:rPr>
              <a:t>Der Schwerpunkt dieses Unterrichtsmaterials liegt auf CO</a:t>
            </a:r>
            <a:r>
              <a:rPr lang="de-DE" sz="1000" baseline="-25000" dirty="0">
                <a:latin typeface="Inria Sans" pitchFamily="2" charset="0"/>
              </a:rPr>
              <a:t>2</a:t>
            </a:r>
            <a:r>
              <a:rPr lang="de-DE" sz="1000" dirty="0">
                <a:latin typeface="Inria Sans" pitchFamily="2" charset="0"/>
              </a:rPr>
              <a:t> und weiteren Treibhausgasen wie Methan, Lachgas oder F-Gase. Treibhausgase sind eine wichtige Kennzahl im Klimaschutz, da der Grad der Erderwärmung mit der Konzentration der Treibhausgase in der Atmosphäre zusammenhängt. Damit die Wirkung der verschiedenen Treibhausgase miteinander vergleichbar ist, werden die Emissionen in Bezug auf die Klimawirkung von CO</a:t>
            </a:r>
            <a:r>
              <a:rPr lang="de-DE" sz="1000" baseline="-25000" dirty="0">
                <a:latin typeface="Inria Sans" pitchFamily="2" charset="0"/>
              </a:rPr>
              <a:t>2</a:t>
            </a:r>
            <a:r>
              <a:rPr lang="de-DE" sz="1000" dirty="0">
                <a:latin typeface="Inria Sans" pitchFamily="2" charset="0"/>
              </a:rPr>
              <a:t> gesetzt und in der Einheit CO</a:t>
            </a:r>
            <a:r>
              <a:rPr lang="de-DE" sz="1000" baseline="-25000" dirty="0">
                <a:latin typeface="Inria Sans" pitchFamily="2" charset="0"/>
              </a:rPr>
              <a:t>2</a:t>
            </a:r>
            <a:r>
              <a:rPr lang="de-DE" sz="1000" dirty="0">
                <a:latin typeface="Inria Sans" pitchFamily="2" charset="0"/>
              </a:rPr>
              <a:t>-Äquivalente bzw. CO</a:t>
            </a:r>
            <a:r>
              <a:rPr lang="de-DE" sz="1000" baseline="-25000" dirty="0">
                <a:latin typeface="Inria Sans" pitchFamily="2" charset="0"/>
              </a:rPr>
              <a:t>2</a:t>
            </a:r>
            <a:r>
              <a:rPr lang="de-DE" sz="1000" dirty="0">
                <a:latin typeface="Inria Sans" pitchFamily="2" charset="0"/>
              </a:rPr>
              <a:t>e angegeben (im Folgenden: CO</a:t>
            </a:r>
            <a:r>
              <a:rPr lang="de-DE" sz="1000" baseline="-25000" dirty="0">
                <a:latin typeface="Inria Sans" pitchFamily="2" charset="0"/>
              </a:rPr>
              <a:t>2</a:t>
            </a:r>
            <a:r>
              <a:rPr lang="de-DE" sz="1000" dirty="0">
                <a:latin typeface="Inria Sans" pitchFamily="2" charset="0"/>
              </a:rPr>
              <a:t>). Beispiel: Die Klimawirkung von Methan entspricht der 28-30-fachen Klimawirkung von CO</a:t>
            </a:r>
            <a:r>
              <a:rPr lang="de-DE" sz="1000" baseline="-25000" dirty="0">
                <a:latin typeface="Inria Sans" pitchFamily="2" charset="0"/>
              </a:rPr>
              <a:t>2</a:t>
            </a:r>
            <a:r>
              <a:rPr lang="de-DE" sz="1000" dirty="0">
                <a:latin typeface="Inria Sans" pitchFamily="2" charset="0"/>
              </a:rPr>
              <a:t>. </a:t>
            </a:r>
          </a:p>
          <a:p>
            <a:pPr>
              <a:lnSpc>
                <a:spcPct val="100000"/>
              </a:lnSpc>
            </a:pPr>
            <a:r>
              <a:rPr lang="de-DE" sz="1000" dirty="0">
                <a:latin typeface="Inria Sans" pitchFamily="2" charset="0"/>
              </a:rPr>
              <a:t>Um den Klimawandel zu begrenzen, muss weltweit möglichst schnell das Ziel der Klimaneutralität erreicht werden, d.h. netto-null Treibhausgasemissionen. Netto-null bedeutet, dass nur so viele Treibhausgase emittiert werden, wie an anderer Stelle durch natürliche Senken wie Meere oder Wälder oder durch technische Senken (z.B. die Herstellung von Pflanzenkohle) wieder aus der Atmosphäre entfernt werden können. Dazu braucht es vor allem eine drastische Reduzierung der aktuellen Treibhausgasemissionen. Hier sind alle gefragt: Politik, Wirtschaft, Konsument*innen. Der Ausstoß an Treibhausgasen pro Person liegt in Deutschland verbrauchsbezogen bei rund 10 Tonnen. Klimaverträglich wäre ein weltweiter Pro-Kopf-Ausstoß von unter einer Tonne CO</a:t>
            </a:r>
            <a:r>
              <a:rPr lang="de-DE" sz="1000" baseline="-25000" dirty="0">
                <a:latin typeface="Inria Sans" pitchFamily="2" charset="0"/>
              </a:rPr>
              <a:t>2</a:t>
            </a:r>
            <a:r>
              <a:rPr lang="de-DE" sz="1000" dirty="0">
                <a:latin typeface="Inria Sans" pitchFamily="2" charset="0"/>
              </a:rPr>
              <a:t>-Äquivalenten.</a:t>
            </a:r>
          </a:p>
          <a:p>
            <a:pPr>
              <a:lnSpc>
                <a:spcPct val="100000"/>
              </a:lnSpc>
            </a:pPr>
            <a:endParaRPr lang="de-DE" sz="1000" dirty="0">
              <a:latin typeface="Inria Sans" pitchFamily="2" charset="0"/>
            </a:endParaRPr>
          </a:p>
          <a:p>
            <a:pPr>
              <a:lnSpc>
                <a:spcPct val="100000"/>
              </a:lnSpc>
            </a:pPr>
            <a:r>
              <a:rPr lang="de-DE" sz="1200" b="1" dirty="0">
                <a:latin typeface="Inria Sans" pitchFamily="2" charset="0"/>
              </a:rPr>
              <a:t>Zum Weiterlesen und Quellen: </a:t>
            </a:r>
          </a:p>
          <a:p>
            <a:pPr marL="90488" indent="-90488">
              <a:lnSpc>
                <a:spcPct val="100000"/>
              </a:lnSpc>
              <a:buClr>
                <a:schemeClr val="accent4"/>
              </a:buClr>
              <a:buFont typeface="Arial" panose="020B0604020202020204" pitchFamily="34" charset="0"/>
              <a:buChar char="•"/>
            </a:pPr>
            <a:r>
              <a:rPr lang="de-DE" sz="1000" dirty="0">
                <a:latin typeface="Inria Sans" pitchFamily="2" charset="0"/>
              </a:rPr>
              <a:t>Quelle: </a:t>
            </a:r>
            <a:r>
              <a:rPr lang="de-DE" sz="1000" dirty="0">
                <a:latin typeface="Inria Sans" pitchFamily="2" charset="0"/>
                <a:hlinkClick r:id="rId2"/>
              </a:rPr>
              <a:t>https://nachhaltigerkonsum.info/aktionsmaterialien/fussabdruck</a:t>
            </a:r>
            <a:r>
              <a:rPr lang="de-DE" sz="1000" dirty="0">
                <a:latin typeface="Inria Sans" pitchFamily="2" charset="0"/>
              </a:rPr>
              <a:t> </a:t>
            </a:r>
          </a:p>
          <a:p>
            <a:pPr marL="85725" indent="-85725">
              <a:lnSpc>
                <a:spcPct val="100000"/>
              </a:lnSpc>
              <a:buClr>
                <a:schemeClr val="accent4"/>
              </a:buClr>
              <a:buFont typeface="Arial" panose="020B0604020202020204" pitchFamily="34" charset="0"/>
              <a:buChar char="•"/>
            </a:pPr>
            <a:r>
              <a:rPr lang="de-DE" sz="1000" dirty="0" err="1">
                <a:latin typeface="Inria Sans" pitchFamily="2" charset="0"/>
              </a:rPr>
              <a:t>Erklärfilm</a:t>
            </a:r>
            <a:r>
              <a:rPr lang="de-DE" sz="1000" dirty="0">
                <a:latin typeface="Inria Sans" pitchFamily="2" charset="0"/>
              </a:rPr>
              <a:t> Treibhausgase und Treibhauseffekt - Umweltbundesamt: </a:t>
            </a:r>
          </a:p>
          <a:p>
            <a:pPr marL="898525" indent="0">
              <a:lnSpc>
                <a:spcPct val="100000"/>
              </a:lnSpc>
              <a:buClr>
                <a:schemeClr val="accent4"/>
              </a:buClr>
            </a:pPr>
            <a:r>
              <a:rPr lang="de-DE" sz="1000" dirty="0">
                <a:latin typeface="Inria Sans" pitchFamily="2" charset="0"/>
                <a:hlinkClick r:id="rId3"/>
              </a:rPr>
              <a:t>youtube.com/</a:t>
            </a:r>
            <a:r>
              <a:rPr lang="de-DE" sz="1000" dirty="0" err="1">
                <a:latin typeface="Inria Sans" pitchFamily="2" charset="0"/>
                <a:hlinkClick r:id="rId3"/>
              </a:rPr>
              <a:t>watch?v</a:t>
            </a:r>
            <a:r>
              <a:rPr lang="de-DE" sz="1000" dirty="0">
                <a:latin typeface="Inria Sans" pitchFamily="2" charset="0"/>
                <a:hlinkClick r:id="rId3"/>
              </a:rPr>
              <a:t>=eI8L3wV3pBo</a:t>
            </a:r>
            <a:endParaRPr lang="de-DE" sz="1000" dirty="0">
              <a:latin typeface="Inria Sans" pitchFamily="2" charset="0"/>
            </a:endParaRPr>
          </a:p>
          <a:p>
            <a:pPr marL="720725" indent="0">
              <a:lnSpc>
                <a:spcPct val="100000"/>
              </a:lnSpc>
              <a:buClr>
                <a:schemeClr val="accent4"/>
              </a:buClr>
            </a:pPr>
            <a:br>
              <a:rPr lang="de-DE" sz="1000" dirty="0">
                <a:latin typeface="Inria Sans" pitchFamily="2" charset="0"/>
              </a:rPr>
            </a:br>
            <a:br>
              <a:rPr lang="de-DE" sz="1000" dirty="0">
                <a:latin typeface="Inria Sans" pitchFamily="2" charset="0"/>
              </a:rPr>
            </a:br>
            <a:endParaRPr lang="de-DE" sz="1000" dirty="0">
              <a:latin typeface="Inria Sans" pitchFamily="2" charset="0"/>
            </a:endParaRPr>
          </a:p>
          <a:p>
            <a:pPr marL="90488" indent="-90488">
              <a:lnSpc>
                <a:spcPct val="100000"/>
              </a:lnSpc>
              <a:buClr>
                <a:schemeClr val="accent4"/>
              </a:buClr>
              <a:buFont typeface="Arial" panose="020B0604020202020204" pitchFamily="34" charset="0"/>
              <a:buChar char="•"/>
            </a:pPr>
            <a:r>
              <a:rPr lang="de-DE" sz="1000" dirty="0">
                <a:latin typeface="Inria Sans" pitchFamily="2" charset="0"/>
              </a:rPr>
              <a:t>FAQ Klimawandel - Umweltbundesamt: </a:t>
            </a:r>
            <a:r>
              <a:rPr lang="de-DE" sz="1000" dirty="0">
                <a:latin typeface="Inria Sans" pitchFamily="2" charset="0"/>
                <a:hlinkClick r:id="rId4"/>
              </a:rPr>
              <a:t>https://www.umweltbundesamt.de/themen/klima-energie/klimawandel/haeufige-fragen-klimawandel#klima</a:t>
            </a:r>
            <a:r>
              <a:rPr lang="de-DE" sz="1000" dirty="0">
                <a:latin typeface="Inria Sans" pitchFamily="2" charset="0"/>
              </a:rPr>
              <a:t> </a:t>
            </a:r>
          </a:p>
          <a:p>
            <a:pPr marL="90488" indent="-90488">
              <a:lnSpc>
                <a:spcPct val="100000"/>
              </a:lnSpc>
              <a:buClr>
                <a:schemeClr val="accent4"/>
              </a:buClr>
              <a:buFont typeface="Arial" panose="020B0604020202020204" pitchFamily="34" charset="0"/>
              <a:buChar char="•"/>
            </a:pPr>
            <a:r>
              <a:rPr lang="de-DE" sz="1000" dirty="0">
                <a:latin typeface="Inria Sans" pitchFamily="2" charset="0"/>
              </a:rPr>
              <a:t>Umweltbundesamt (2025): Unterschätztes Treibhausgas Methan: </a:t>
            </a:r>
            <a:r>
              <a:rPr lang="de-DE" sz="1000" dirty="0">
                <a:latin typeface="Inria Sans" pitchFamily="2" charset="0"/>
                <a:hlinkClick r:id="rId5"/>
              </a:rPr>
              <a:t>https://www.umweltbundesamt.de/system/files/medien/479/publikationen/2025_uba_pos_methanminderung_de_barrierefrei.pdf</a:t>
            </a:r>
            <a:r>
              <a:rPr lang="de-DE" sz="1000" dirty="0">
                <a:latin typeface="Inria Sans" pitchFamily="2" charset="0"/>
              </a:rPr>
              <a:t> </a:t>
            </a:r>
          </a:p>
          <a:p>
            <a:pPr>
              <a:lnSpc>
                <a:spcPct val="100000"/>
              </a:lnSpc>
            </a:pPr>
            <a:endParaRPr lang="de-DE" sz="1000" dirty="0">
              <a:latin typeface="Inria Sans" pitchFamily="2" charset="0"/>
            </a:endParaRPr>
          </a:p>
          <a:p>
            <a:pPr>
              <a:lnSpc>
                <a:spcPct val="100000"/>
              </a:lnSpc>
            </a:pPr>
            <a:r>
              <a:rPr lang="de-DE" b="1" dirty="0">
                <a:solidFill>
                  <a:schemeClr val="accent1"/>
                </a:solidFill>
                <a:latin typeface="Inria Sans" pitchFamily="2" charset="0"/>
              </a:rPr>
              <a:t>M1 – Nachhaltigen Konsum verstehen: Fußabdruck, Big Points, Handabdruck</a:t>
            </a:r>
          </a:p>
          <a:p>
            <a:pPr>
              <a:lnSpc>
                <a:spcPct val="100000"/>
              </a:lnSpc>
            </a:pPr>
            <a:r>
              <a:rPr lang="de-DE" sz="1000" b="1" dirty="0">
                <a:latin typeface="Inria Sans" pitchFamily="2" charset="0"/>
              </a:rPr>
              <a:t>Definition „Konsum“: </a:t>
            </a:r>
            <a:r>
              <a:rPr lang="de-DE" sz="1000" dirty="0">
                <a:latin typeface="Inria Sans" pitchFamily="2" charset="0"/>
              </a:rPr>
              <a:t>Konsum umfasst alle Güter und Dienstleistungen, die wir kaufen, benutzen und entsorgen, um unsere Wünsche und Bedürfnisse zu erfüllen. Dies betrifft unterschiedliche Bedürfnisfelder wie z.B. Wohnen, Mobilität, Ernährung oder Bekleidung.</a:t>
            </a:r>
          </a:p>
          <a:p>
            <a:pPr>
              <a:lnSpc>
                <a:spcPct val="100000"/>
              </a:lnSpc>
            </a:pPr>
            <a:r>
              <a:rPr lang="de-DE" sz="1000" b="1" dirty="0">
                <a:latin typeface="Inria Sans" pitchFamily="2" charset="0"/>
              </a:rPr>
              <a:t>„Nachhaltiger Konsum“ </a:t>
            </a:r>
            <a:r>
              <a:rPr lang="de-DE" sz="1000" dirty="0">
                <a:latin typeface="Inria Sans" pitchFamily="2" charset="0"/>
              </a:rPr>
              <a:t>bedeutet, hier und heute so zu leben, dass überall und auch in Zukunft alle Menschen so leben können. Nachhaltiger Konsum beschreibt demnach global verallgemeinerbare Konsummuster und Lebensstile, die unterschiedliche planetare Grenzen (z.B. für Treibhausgase, Stickstoff, Phosphor oder für die Süßwassernutzung) nicht überschreiten. Klimaschutz ist einerseits nur ein Aspekt von nachhaltigem Konsum, andererseits ist Klimaneutralität aber eine ganz zentrale Mindestbedingung für nachhaltigen Konsum. Die gute Messbarkeit (z.B. mit CO</a:t>
            </a:r>
            <a:r>
              <a:rPr lang="de-DE" sz="1000" baseline="-25000" dirty="0">
                <a:latin typeface="Inria Sans" pitchFamily="2" charset="0"/>
              </a:rPr>
              <a:t>2</a:t>
            </a:r>
            <a:r>
              <a:rPr lang="de-DE" sz="1000" dirty="0">
                <a:latin typeface="Inria Sans" pitchFamily="2" charset="0"/>
              </a:rPr>
              <a:t>-Rechnern) sowie die gute Eignung als Leitindikator für nachhaltigen Konsum sind der Grund, weshalb auch in dieser Unterrichtseinheit auf Klimaschutz fokussiert wird.</a:t>
            </a:r>
          </a:p>
          <a:p>
            <a:pPr>
              <a:lnSpc>
                <a:spcPct val="100000"/>
              </a:lnSpc>
            </a:pPr>
            <a:r>
              <a:rPr lang="de-DE" sz="1000" dirty="0">
                <a:latin typeface="Inria Sans" pitchFamily="2" charset="0"/>
              </a:rPr>
              <a:t>Darüber hinaus berücksichtigt nachhaltiger Konsum neben Umweltaspekten auch soziale Aspekte. Vieles, was sich im Laufe der Herstellung, Nutzung und Entsorgung von Produkten negativ auf die Umwelt auswirkt, beeinträchtigt zugleich direkt die Gesundheit der Menschen im Umfeld, etwa der Ausstoß von Schadstoffen bei der Produktion.</a:t>
            </a:r>
          </a:p>
          <a:p>
            <a:pPr>
              <a:lnSpc>
                <a:spcPct val="100000"/>
              </a:lnSpc>
            </a:pPr>
            <a:endParaRPr lang="de-DE" sz="1000" dirty="0">
              <a:solidFill>
                <a:schemeClr val="accent1"/>
              </a:solidFill>
              <a:latin typeface="Inria Sans" pitchFamily="2" charset="0"/>
            </a:endParaRPr>
          </a:p>
          <a:p>
            <a:pPr marL="179388" indent="0">
              <a:lnSpc>
                <a:spcPct val="100000"/>
              </a:lnSpc>
            </a:pPr>
            <a:r>
              <a:rPr lang="de-DE" sz="1200" b="1" dirty="0">
                <a:solidFill>
                  <a:schemeClr val="accent1"/>
                </a:solidFill>
                <a:latin typeface="Inria Sans" pitchFamily="2" charset="0"/>
              </a:rPr>
              <a:t>Klimaziele Deutschland</a:t>
            </a:r>
          </a:p>
          <a:p>
            <a:pPr marL="179388" indent="0">
              <a:lnSpc>
                <a:spcPct val="100000"/>
              </a:lnSpc>
            </a:pPr>
            <a:r>
              <a:rPr lang="de-DE" sz="1000" dirty="0">
                <a:latin typeface="Inria Sans" pitchFamily="2" charset="0"/>
              </a:rPr>
              <a:t>Deutschland hat das Paris-Abkommen 2015 ratifiziert und sich damit völkerrechtlich bindend zur Senkung der Emissionen verpflichtet. Das nationale Ziel der Klimaneutralität bis 2045 ist im Bundes-Klimaschutzgesetz verankert, die EU strebt bis 2050 Treibhausgasneutralität an. Gesetzlich geregelt sind </a:t>
            </a:r>
            <a:br>
              <a:rPr lang="de-DE" sz="1000" dirty="0">
                <a:latin typeface="Inria Sans" pitchFamily="2" charset="0"/>
              </a:rPr>
            </a:br>
            <a:r>
              <a:rPr lang="de-DE" sz="1000" dirty="0">
                <a:latin typeface="Inria Sans" pitchFamily="2" charset="0"/>
              </a:rPr>
              <a:t>die Ziele und Maßnahmen im </a:t>
            </a:r>
            <a:r>
              <a:rPr lang="de-DE" sz="1000" dirty="0">
                <a:latin typeface="Inria Sans" pitchFamily="2" charset="0"/>
                <a:hlinkClick r:id="rId6"/>
              </a:rPr>
              <a:t>EU-Klimagesetz</a:t>
            </a:r>
            <a:r>
              <a:rPr lang="de-DE" sz="1000" dirty="0">
                <a:latin typeface="Inria Sans" pitchFamily="2" charset="0"/>
              </a:rPr>
              <a:t>.</a:t>
            </a:r>
          </a:p>
          <a:p>
            <a:pPr>
              <a:lnSpc>
                <a:spcPct val="100000"/>
              </a:lnSpc>
            </a:pPr>
            <a:endParaRPr lang="de-DE" sz="1000"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r>
              <a:rPr lang="de-DE" sz="1000" dirty="0">
                <a:latin typeface="Inria Sans" pitchFamily="2" charset="0"/>
              </a:rPr>
              <a:t>Klimawaage – </a:t>
            </a:r>
            <a:r>
              <a:rPr lang="de-DE" sz="1000" b="1" dirty="0">
                <a:latin typeface="Inria Sans" pitchFamily="2" charset="0"/>
              </a:rPr>
              <a:t>Hintergrundinformationen</a:t>
            </a:r>
          </a:p>
          <a:p>
            <a:r>
              <a:rPr lang="de-DE" sz="1000" dirty="0">
                <a:latin typeface="Inria Sans" pitchFamily="2" charset="0"/>
              </a:rPr>
              <a:t>© Kompetenzzentrum Nachhaltiger Konsum, Lizenz CC-BY-SA 4.0 </a:t>
            </a:r>
          </a:p>
        </p:txBody>
      </p:sp>
      <p:pic>
        <p:nvPicPr>
          <p:cNvPr id="9" name="Grafik 8">
            <a:extLst>
              <a:ext uri="{FF2B5EF4-FFF2-40B4-BE49-F238E27FC236}">
                <a16:creationId xmlns:a16="http://schemas.microsoft.com/office/drawing/2014/main" id="{209D290F-541C-1385-D1C8-DB454BE3357B}"/>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22418" y="7026045"/>
            <a:ext cx="792075" cy="792075"/>
          </a:xfrm>
          <a:prstGeom prst="rect">
            <a:avLst/>
          </a:prstGeom>
        </p:spPr>
      </p:pic>
      <p:grpSp>
        <p:nvGrpSpPr>
          <p:cNvPr id="13" name="Gruppieren 12">
            <a:extLst>
              <a:ext uri="{FF2B5EF4-FFF2-40B4-BE49-F238E27FC236}">
                <a16:creationId xmlns:a16="http://schemas.microsoft.com/office/drawing/2014/main" id="{49067531-9A58-1564-5DD5-F4E04F7B6B82}"/>
              </a:ext>
              <a:ext uri="{C183D7F6-B498-43B3-948B-1728B52AA6E4}">
                <adec:decorative xmlns:adec="http://schemas.microsoft.com/office/drawing/2017/decorative" val="1"/>
              </a:ext>
            </a:extLst>
          </p:cNvPr>
          <p:cNvGrpSpPr/>
          <p:nvPr/>
        </p:nvGrpSpPr>
        <p:grpSpPr>
          <a:xfrm>
            <a:off x="3965138" y="5605321"/>
            <a:ext cx="3207367" cy="258400"/>
            <a:chOff x="3965138" y="3308691"/>
            <a:chExt cx="3207367" cy="258400"/>
          </a:xfrm>
        </p:grpSpPr>
        <p:cxnSp>
          <p:nvCxnSpPr>
            <p:cNvPr id="14" name="Gerader Verbinder 13">
              <a:extLst>
                <a:ext uri="{FF2B5EF4-FFF2-40B4-BE49-F238E27FC236}">
                  <a16:creationId xmlns:a16="http://schemas.microsoft.com/office/drawing/2014/main" id="{B8073438-BECC-3C68-48AD-E4A34735CE4A}"/>
                </a:ext>
              </a:extLst>
            </p:cNvPr>
            <p:cNvCxnSpPr>
              <a:cxnSpLocks/>
            </p:cNvCxnSpPr>
            <p:nvPr/>
          </p:nvCxnSpPr>
          <p:spPr bwMode="auto">
            <a:xfrm>
              <a:off x="3965138" y="3440116"/>
              <a:ext cx="3207367" cy="0"/>
            </a:xfrm>
            <a:prstGeom prst="line">
              <a:avLst/>
            </a:prstGeom>
            <a:solidFill>
              <a:schemeClr val="accent1"/>
            </a:solidFill>
            <a:ln w="12700" cap="flat" cmpd="sng" algn="ctr">
              <a:solidFill>
                <a:srgbClr val="177E91"/>
              </a:solidFill>
              <a:prstDash val="solid"/>
              <a:round/>
              <a:headEnd type="none" w="med" len="med"/>
              <a:tailEnd type="none"/>
            </a:ln>
            <a:effectLst/>
          </p:spPr>
        </p:cxnSp>
        <p:sp>
          <p:nvSpPr>
            <p:cNvPr id="15" name="Ellipse 14">
              <a:extLst>
                <a:ext uri="{FF2B5EF4-FFF2-40B4-BE49-F238E27FC236}">
                  <a16:creationId xmlns:a16="http://schemas.microsoft.com/office/drawing/2014/main" id="{F0C9D0F8-FE4D-4AB2-1188-9F82F3B23891}"/>
                </a:ext>
              </a:extLst>
            </p:cNvPr>
            <p:cNvSpPr/>
            <p:nvPr/>
          </p:nvSpPr>
          <p:spPr>
            <a:xfrm>
              <a:off x="5439621" y="3308691"/>
              <a:ext cx="258400" cy="258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pic>
          <p:nvPicPr>
            <p:cNvPr id="16" name="Picture 2" descr="A blue circle with a letter i in it&#10;&#10;Description automatically generated">
              <a:extLst>
                <a:ext uri="{FF2B5EF4-FFF2-40B4-BE49-F238E27FC236}">
                  <a16:creationId xmlns:a16="http://schemas.microsoft.com/office/drawing/2014/main" id="{B81CFD30-724D-A98B-240B-2204BB537AFA}"/>
                </a:ext>
              </a:extLst>
            </p:cNvPr>
            <p:cNvPicPr>
              <a:picLocks noChangeAspect="1"/>
            </p:cNvPicPr>
            <p:nvPr/>
          </p:nvPicPr>
          <p:blipFill>
            <a:blip r:embed="rId8"/>
            <a:stretch>
              <a:fillRect/>
            </a:stretch>
          </p:blipFill>
          <p:spPr>
            <a:xfrm>
              <a:off x="5441187" y="3308962"/>
              <a:ext cx="256834" cy="256834"/>
            </a:xfrm>
            <a:prstGeom prst="rect">
              <a:avLst/>
            </a:prstGeom>
          </p:spPr>
        </p:pic>
      </p:grpSp>
      <p:grpSp>
        <p:nvGrpSpPr>
          <p:cNvPr id="7" name="Gruppieren 6">
            <a:extLst>
              <a:ext uri="{FF2B5EF4-FFF2-40B4-BE49-F238E27FC236}">
                <a16:creationId xmlns:a16="http://schemas.microsoft.com/office/drawing/2014/main" id="{716ED26A-5A10-60D9-CF28-80FC26148261}"/>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7" name="Rechteck 16">
              <a:extLst>
                <a:ext uri="{FF2B5EF4-FFF2-40B4-BE49-F238E27FC236}">
                  <a16:creationId xmlns:a16="http://schemas.microsoft.com/office/drawing/2014/main" id="{6ECDAD31-3BF0-3495-6B24-54769C68E8C2}"/>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8" name="Gerader Verbinder 17">
              <a:extLst>
                <a:ext uri="{FF2B5EF4-FFF2-40B4-BE49-F238E27FC236}">
                  <a16:creationId xmlns:a16="http://schemas.microsoft.com/office/drawing/2014/main" id="{DBECBBE4-FCF1-0D91-96E4-8A33FA2D724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9" name="Gerader Verbinder 18">
              <a:extLst>
                <a:ext uri="{FF2B5EF4-FFF2-40B4-BE49-F238E27FC236}">
                  <a16:creationId xmlns:a16="http://schemas.microsoft.com/office/drawing/2014/main" id="{4AA96E9C-526D-4178-59E9-5D212FD913B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441893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sz="3600" b="1" dirty="0">
                <a:solidFill>
                  <a:schemeClr val="accent4">
                    <a:alpha val="0"/>
                  </a:schemeClr>
                </a:solidFill>
                <a:latin typeface="Inria Sans" pitchFamily="2" charset="0"/>
              </a:rPr>
              <a:t>Hintergrundinformationen 2</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11</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a:noFill/>
          <a:ln>
            <a:noFill/>
          </a:ln>
        </p:spPr>
        <p:txBody>
          <a:bodyPr vert="horz" wrap="square" lIns="0" tIns="0" rIns="0" bIns="0" numCol="2" spcCol="360000" anchor="t" anchorCtr="0" compatLnSpc="1">
            <a:prstTxWarp prst="textNoShape">
              <a:avLst/>
            </a:prstTxWarp>
          </a:bodyPr>
          <a:lstStyle/>
          <a:p>
            <a:pPr marL="360363" indent="0">
              <a:lnSpc>
                <a:spcPct val="100000"/>
              </a:lnSpc>
              <a:spcAft>
                <a:spcPts val="1200"/>
              </a:spcAft>
            </a:pPr>
            <a:r>
              <a:rPr lang="de-DE" sz="1200" b="1" dirty="0">
                <a:solidFill>
                  <a:schemeClr val="accent1"/>
                </a:solidFill>
                <a:latin typeface="Inria Sans" pitchFamily="2" charset="0"/>
              </a:rPr>
              <a:t>Der ökologische Fußabdruck </a:t>
            </a:r>
          </a:p>
          <a:p>
            <a:pPr>
              <a:lnSpc>
                <a:spcPct val="100000"/>
              </a:lnSpc>
            </a:pPr>
            <a:r>
              <a:rPr lang="de-DE" sz="1000" dirty="0">
                <a:latin typeface="Inria Sans" pitchFamily="2" charset="0"/>
              </a:rPr>
              <a:t>Beim Konzept des CO</a:t>
            </a:r>
            <a:r>
              <a:rPr lang="de-DE" sz="1000" baseline="-25000" dirty="0">
                <a:latin typeface="Inria Sans" pitchFamily="2" charset="0"/>
              </a:rPr>
              <a:t>2</a:t>
            </a:r>
            <a:r>
              <a:rPr lang="de-DE" sz="1000" dirty="0">
                <a:latin typeface="Inria Sans" pitchFamily="2" charset="0"/>
              </a:rPr>
              <a:t>-Fußabdrucks werden </a:t>
            </a:r>
            <a:r>
              <a:rPr lang="de-DE" sz="1000" b="1" dirty="0">
                <a:latin typeface="Inria Sans" pitchFamily="2" charset="0"/>
              </a:rPr>
              <a:t>alle durch menschliches Verhalten verursachten Treibhausgase erfasst </a:t>
            </a:r>
            <a:r>
              <a:rPr lang="de-DE" sz="1000" dirty="0">
                <a:latin typeface="Inria Sans" pitchFamily="2" charset="0"/>
              </a:rPr>
              <a:t>und den Menschen gemäß ihrer Konsummuster zugewiesen. Der deutsche Durchschnitt lag 2025 bei </a:t>
            </a:r>
            <a:r>
              <a:rPr lang="de-DE" sz="1000" b="1" dirty="0">
                <a:latin typeface="Inria Sans" pitchFamily="2" charset="0"/>
              </a:rPr>
              <a:t>rund 10 Tonnen CO</a:t>
            </a:r>
            <a:r>
              <a:rPr lang="de-DE" sz="1000" b="1" baseline="-25000" dirty="0">
                <a:latin typeface="Inria Sans" pitchFamily="2" charset="0"/>
              </a:rPr>
              <a:t>2</a:t>
            </a:r>
            <a:r>
              <a:rPr lang="de-DE" sz="1000" b="1" dirty="0">
                <a:latin typeface="Inria Sans" pitchFamily="2" charset="0"/>
              </a:rPr>
              <a:t>e pro Kopf und Jahr</a:t>
            </a:r>
            <a:r>
              <a:rPr lang="de-DE" sz="1000" dirty="0">
                <a:latin typeface="Inria Sans" pitchFamily="2" charset="0"/>
              </a:rPr>
              <a:t>. In diesem Wert sind auch Emissionen enthalten, die im Ausland z.B. bei der Produktion von Gütern oder durch internationale Flugreisen entstehen. Nicht enthalten sind hingegen Emissionen von exportierten Gütern. Diese verbrauchsorientierte Perspektive nach dem sogenannten Inländerprinzip unterscheidet sich von einer Bilanzierung nach dem </a:t>
            </a:r>
            <a:r>
              <a:rPr lang="de-DE" sz="1000" b="1" dirty="0">
                <a:latin typeface="Inria Sans" pitchFamily="2" charset="0"/>
              </a:rPr>
              <a:t>Territorialprinzip</a:t>
            </a:r>
            <a:r>
              <a:rPr lang="de-DE" sz="1000" dirty="0">
                <a:latin typeface="Inria Sans" pitchFamily="2" charset="0"/>
              </a:rPr>
              <a:t>, dass der nationalen Treibhausgasberichterstattung und der internationalen Klimapolitik zugrunde liegt. Nach dem Territorialprinzip werden einzelnen Ländern grundsätzlich alle Emissionen zugeordnet, die innerhalb ihrer nationalen Grenzen, aber keine Emissionen, die außerhalb ihrer Grenzen entstehen. Der CO</a:t>
            </a:r>
            <a:r>
              <a:rPr lang="de-DE" sz="1000" baseline="-25000" dirty="0">
                <a:latin typeface="Inria Sans" pitchFamily="2" charset="0"/>
              </a:rPr>
              <a:t>2</a:t>
            </a:r>
            <a:r>
              <a:rPr lang="de-DE" sz="1000" dirty="0">
                <a:latin typeface="Inria Sans" pitchFamily="2" charset="0"/>
              </a:rPr>
              <a:t>-Fußabdruck lässt sich in </a:t>
            </a:r>
            <a:r>
              <a:rPr lang="de-DE" sz="1000" b="1" dirty="0">
                <a:latin typeface="Inria Sans" pitchFamily="2" charset="0"/>
              </a:rPr>
              <a:t>verschiedene Lebensbereiche </a:t>
            </a:r>
            <a:r>
              <a:rPr lang="de-DE" sz="1000" dirty="0">
                <a:latin typeface="Inria Sans" pitchFamily="2" charset="0"/>
              </a:rPr>
              <a:t>aufteilen. Diese haben einen unterschiedlich großen Anteil an den Gesamtemissionen. Das Konsumfeld Ernährung ist z.B. für 15 %, der Bereich Wohnen für 23 % der Treibhausgasemissionen verantwortlich. Wichtig ist an dieser Stelle der Hinweis, dass die Zuweisung aller Emissionen auf einzelne Menschen ein Konzept ist, um den Zusammenhang zwischen Konsum und Treibhausgasemissionen zu verstehen und entsprechende zentrale Handlungshebel zu identifizieren. Damit ist aber </a:t>
            </a:r>
            <a:r>
              <a:rPr lang="de-DE" sz="1000" b="1" dirty="0">
                <a:latin typeface="Inria Sans" pitchFamily="2" charset="0"/>
              </a:rPr>
              <a:t>keine (!) Verantwortungszuschreibung </a:t>
            </a:r>
            <a:r>
              <a:rPr lang="de-DE" sz="1000" dirty="0">
                <a:latin typeface="Inria Sans" pitchFamily="2" charset="0"/>
              </a:rPr>
              <a:t>verbunden im Sinne, dass Verbraucher*innen für alle Emissionen verantwortlich wären. Mieter*innen haben z.B. keinen Einfluss auf die Art der Heizung oder den Dämmzustand des Hauses. Trotzdem werden ihnen alle Emissionen fürs Beheizen ihrer Wohnung zugewiesen. </a:t>
            </a:r>
          </a:p>
          <a:p>
            <a:pPr>
              <a:lnSpc>
                <a:spcPct val="100000"/>
              </a:lnSpc>
            </a:pPr>
            <a:r>
              <a:rPr lang="de-DE" sz="1200" b="1" dirty="0">
                <a:latin typeface="Inria Sans" pitchFamily="2" charset="0"/>
              </a:rPr>
              <a:t>Hinweise zu einzelnen Sektoren </a:t>
            </a:r>
          </a:p>
          <a:p>
            <a:pPr>
              <a:lnSpc>
                <a:spcPct val="100000"/>
              </a:lnSpc>
            </a:pPr>
            <a:r>
              <a:rPr lang="de-DE" sz="1000" b="1" dirty="0">
                <a:latin typeface="Inria Sans" pitchFamily="2" charset="0"/>
              </a:rPr>
              <a:t>Öffentliche Emissionen: </a:t>
            </a:r>
            <a:r>
              <a:rPr lang="de-DE" sz="1000" dirty="0">
                <a:latin typeface="Inria Sans" pitchFamily="2" charset="0"/>
              </a:rPr>
              <a:t>Treibhausgasemissionen, die z.B. durch die öffentliche Verwaltung, die Organisation des Sozialwesens, durch Bildungsinstitutionen oder durch grundlegende Infrastrukturen wie die </a:t>
            </a:r>
            <a:r>
              <a:rPr lang="de-DE" sz="1000" dirty="0" err="1">
                <a:latin typeface="Inria Sans" pitchFamily="2" charset="0"/>
              </a:rPr>
              <a:t>Wasserver</a:t>
            </a:r>
            <a:r>
              <a:rPr lang="de-DE" sz="1000" dirty="0">
                <a:latin typeface="Inria Sans" pitchFamily="2" charset="0"/>
              </a:rPr>
              <a:t>- und Abfallentsorgung entstehen, können durch individuelles Handeln nicht beeinflusst werden. Sie werden deshalb im CO</a:t>
            </a:r>
            <a:r>
              <a:rPr lang="de-DE" sz="1000" baseline="-25000" dirty="0">
                <a:latin typeface="Inria Sans" pitchFamily="2" charset="0"/>
              </a:rPr>
              <a:t>2</a:t>
            </a:r>
            <a:r>
              <a:rPr lang="de-DE" sz="1000" dirty="0">
                <a:latin typeface="Inria Sans" pitchFamily="2" charset="0"/>
              </a:rPr>
              <a:t>-Rechner allen Bürger*innen mit einem gleichen Anteil zugerechnet. </a:t>
            </a:r>
          </a:p>
          <a:p>
            <a:pPr>
              <a:lnSpc>
                <a:spcPct val="100000"/>
              </a:lnSpc>
            </a:pPr>
            <a:r>
              <a:rPr lang="de-DE" sz="1000" b="1" dirty="0">
                <a:latin typeface="Inria Sans" pitchFamily="2" charset="0"/>
              </a:rPr>
              <a:t>Sonstiger Konsum: </a:t>
            </a:r>
            <a:r>
              <a:rPr lang="de-DE" sz="1000" dirty="0">
                <a:latin typeface="Inria Sans" pitchFamily="2" charset="0"/>
              </a:rPr>
              <a:t>Diese Kategorie ist eine Restkategorie, d.h. hier finden sich alle Emissionen, die nicht zu den anderen Kategorien passen. Der Sonstige Konsum ist durch eine Vielzahl von oft kleinteiligen Konsumbereichen gekennzeichnet, die sich nur schwer mit vertretbarem Aufwand erfassen lassen. Darunter fallen Ausgaben für Bekleidung, Schuhe, Möbel, Haushaltsgeräte und Elektronik, aber auch für Dienstleistungen für Freizeit- und Urlaubsaktivitäten, Gesundheit und Bildung. Zusätzlich gibt es einen hohen Anteil an Emissionen, die statistisch nicht eindeutig einzelnen Konsumbereichen zuzuordnen sind, durchaus aber indirekt mit der Höhe des Konsumniveaus zusammenhängen. Dies betrifft z.B. Emissionen durch die Herstellung von Maschinen und Gewerbeimmobilien. Eine erste Schätzung der Konsumausgaben und der damit verbundenen Emissionen erfolgt im CO</a:t>
            </a:r>
            <a:r>
              <a:rPr lang="de-DE" sz="1000" baseline="-25000" dirty="0">
                <a:latin typeface="Inria Sans" pitchFamily="2" charset="0"/>
              </a:rPr>
              <a:t>2</a:t>
            </a:r>
            <a:r>
              <a:rPr lang="de-DE" sz="1000" dirty="0">
                <a:latin typeface="Inria Sans" pitchFamily="2" charset="0"/>
              </a:rPr>
              <a:t>-Rechner über das verfügbare Nettohaushaltseinkommen. Mit weiteren Detailfragen wird diese Schätzung dann nach und nach spezifiziert.</a:t>
            </a:r>
          </a:p>
          <a:p>
            <a:pPr>
              <a:lnSpc>
                <a:spcPct val="100000"/>
              </a:lnSpc>
            </a:pPr>
            <a:endParaRPr lang="de-DE" sz="1000" dirty="0">
              <a:latin typeface="Inria Sans" pitchFamily="2" charset="0"/>
            </a:endParaRPr>
          </a:p>
          <a:p>
            <a:pPr marL="360363" indent="0">
              <a:lnSpc>
                <a:spcPct val="100000"/>
              </a:lnSpc>
              <a:spcAft>
                <a:spcPts val="1200"/>
              </a:spcAft>
            </a:pPr>
            <a:r>
              <a:rPr lang="de-DE" sz="1200" b="1" dirty="0">
                <a:solidFill>
                  <a:schemeClr val="accent1"/>
                </a:solidFill>
                <a:latin typeface="Inria Sans" pitchFamily="2" charset="0"/>
              </a:rPr>
              <a:t>Die Big Points des nachhaltigen Konsums</a:t>
            </a:r>
          </a:p>
          <a:p>
            <a:pPr>
              <a:lnSpc>
                <a:spcPct val="100000"/>
              </a:lnSpc>
            </a:pPr>
            <a:r>
              <a:rPr lang="de-DE" sz="1000" dirty="0">
                <a:latin typeface="Inria Sans" pitchFamily="2" charset="0"/>
              </a:rPr>
              <a:t>„Big Points“ des nachhaltigen Konsums sind Maßnahmen, die eine besonders große Einsparung an Treibhausgasen ermöglichen. So gibt es etliche individuell umsetzbare Maßnahmen, die 200 kg CO</a:t>
            </a:r>
            <a:r>
              <a:rPr lang="de-DE" sz="1000" baseline="-25000" dirty="0">
                <a:latin typeface="Inria Sans" pitchFamily="2" charset="0"/>
              </a:rPr>
              <a:t>2</a:t>
            </a:r>
            <a:r>
              <a:rPr lang="de-DE" sz="1000" dirty="0">
                <a:latin typeface="Inria Sans" pitchFamily="2" charset="0"/>
              </a:rPr>
              <a:t> und mehr an Einsparung ermöglichen. Mit wenigen Big Points können wir deshalb tonnenweise CO</a:t>
            </a:r>
            <a:r>
              <a:rPr lang="de-DE" sz="1000" baseline="-25000" dirty="0">
                <a:latin typeface="Inria Sans" pitchFamily="2" charset="0"/>
              </a:rPr>
              <a:t>2</a:t>
            </a:r>
            <a:r>
              <a:rPr lang="de-DE" sz="1000" dirty="0">
                <a:latin typeface="Inria Sans" pitchFamily="2" charset="0"/>
              </a:rPr>
              <a:t> vermeiden - und das häufig sogar mit geringem Aufwand. </a:t>
            </a:r>
          </a:p>
          <a:p>
            <a:pPr>
              <a:lnSpc>
                <a:spcPct val="100000"/>
              </a:lnSpc>
            </a:pPr>
            <a:r>
              <a:rPr lang="de-DE" sz="1000" dirty="0">
                <a:latin typeface="Inria Sans" pitchFamily="2" charset="0"/>
              </a:rPr>
              <a:t>Auf der anderen Seite gibt es viele in Ratgebern genannte Maßnahmen (z.B. E-Mails nicht ausdrucken), die nur einige Gramm oder wenige Kilogramm an CO</a:t>
            </a:r>
            <a:r>
              <a:rPr lang="de-DE" sz="1000" baseline="-25000" dirty="0">
                <a:latin typeface="Inria Sans" pitchFamily="2" charset="0"/>
              </a:rPr>
              <a:t>2</a:t>
            </a:r>
            <a:r>
              <a:rPr lang="de-DE" sz="1000" dirty="0">
                <a:latin typeface="Inria Sans" pitchFamily="2" charset="0"/>
              </a:rPr>
              <a:t> einsparen können. Manchmal werden sie deshalb „Peanuts“ genannt. Als Orientierung können darunter Maßnahmen verstanden werden, die weniger als (&lt; 20 kg CO</a:t>
            </a:r>
            <a:r>
              <a:rPr lang="de-DE" sz="1000" baseline="-25000" dirty="0">
                <a:latin typeface="Inria Sans" pitchFamily="2" charset="0"/>
              </a:rPr>
              <a:t>2</a:t>
            </a:r>
            <a:r>
              <a:rPr lang="de-DE" sz="1000" dirty="0">
                <a:latin typeface="Inria Sans" pitchFamily="2" charset="0"/>
              </a:rPr>
              <a:t>e / Jahr) einsparen. Big Points machen kleine Maßnahmen nicht überflüssig. Da wir aber nicht alle Handlungen (sofort) umsetzen können, geht das Spiel „Die Klimawaage“ genau dieser Frage auf den Grund, was denn besonders wirksame Handlungen sind. </a:t>
            </a:r>
            <a:r>
              <a:rPr lang="de-DE" sz="1000" b="1" dirty="0">
                <a:latin typeface="Inria Sans" pitchFamily="2" charset="0"/>
              </a:rPr>
              <a:t>„Was ist Dein nächster Big Point?“ </a:t>
            </a:r>
            <a:r>
              <a:rPr lang="de-DE" sz="1000" dirty="0">
                <a:latin typeface="Inria Sans" pitchFamily="2" charset="0"/>
              </a:rPr>
              <a:t>lautet die Leitfrage. Big Points sind demnach ein wichtiges Konzept zur Priorisierung von Maßnahmen bei begrenzt verfügbaren Ressourcen (Zeit, Aufmerksamkeit, Geld) und helfen, persönliche Anstrengungen beim Klimaschutz wirkungsvoller zu machen.</a:t>
            </a: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Hintergrundinformationen</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6" name="Gruppieren 5">
            <a:extLst>
              <a:ext uri="{FF2B5EF4-FFF2-40B4-BE49-F238E27FC236}">
                <a16:creationId xmlns:a16="http://schemas.microsoft.com/office/drawing/2014/main" id="{FFF8BCD5-E2B2-A285-04D2-49E4BA15BC3D}"/>
              </a:ext>
              <a:ext uri="{C183D7F6-B498-43B3-948B-1728B52AA6E4}">
                <adec:decorative xmlns:adec="http://schemas.microsoft.com/office/drawing/2017/decorative" val="1"/>
              </a:ext>
            </a:extLst>
          </p:cNvPr>
          <p:cNvGrpSpPr/>
          <p:nvPr/>
        </p:nvGrpSpPr>
        <p:grpSpPr>
          <a:xfrm>
            <a:off x="386837" y="933146"/>
            <a:ext cx="288000" cy="288000"/>
            <a:chOff x="-3787818" y="791033"/>
            <a:chExt cx="2724236" cy="2724236"/>
          </a:xfrm>
        </p:grpSpPr>
        <p:sp>
          <p:nvSpPr>
            <p:cNvPr id="7" name="Ellipse 6">
              <a:extLst>
                <a:ext uri="{FF2B5EF4-FFF2-40B4-BE49-F238E27FC236}">
                  <a16:creationId xmlns:a16="http://schemas.microsoft.com/office/drawing/2014/main" id="{53A51A47-3746-AB1F-0960-44AEB579D3B8}"/>
                </a:ext>
              </a:extLst>
            </p:cNvPr>
            <p:cNvSpPr/>
            <p:nvPr/>
          </p:nvSpPr>
          <p:spPr>
            <a:xfrm>
              <a:off x="-3787818" y="791033"/>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8" name="Picture 5">
              <a:extLst>
                <a:ext uri="{FF2B5EF4-FFF2-40B4-BE49-F238E27FC236}">
                  <a16:creationId xmlns:a16="http://schemas.microsoft.com/office/drawing/2014/main" id="{344A24FF-7B5C-FFE1-4F37-386C32DE9A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uppieren 12">
            <a:extLst>
              <a:ext uri="{FF2B5EF4-FFF2-40B4-BE49-F238E27FC236}">
                <a16:creationId xmlns:a16="http://schemas.microsoft.com/office/drawing/2014/main" id="{F497FBD3-96AB-F5AE-0532-3869B8A3F9A5}"/>
              </a:ext>
              <a:ext uri="{C183D7F6-B498-43B3-948B-1728B52AA6E4}">
                <adec:decorative xmlns:adec="http://schemas.microsoft.com/office/drawing/2017/decorative" val="1"/>
              </a:ext>
            </a:extLst>
          </p:cNvPr>
          <p:cNvGrpSpPr/>
          <p:nvPr/>
        </p:nvGrpSpPr>
        <p:grpSpPr>
          <a:xfrm>
            <a:off x="3957175" y="2763248"/>
            <a:ext cx="288000" cy="288000"/>
            <a:chOff x="3957175" y="2763248"/>
            <a:chExt cx="288000" cy="288000"/>
          </a:xfrm>
        </p:grpSpPr>
        <p:sp>
          <p:nvSpPr>
            <p:cNvPr id="10" name="Ellipse 9">
              <a:extLst>
                <a:ext uri="{FF2B5EF4-FFF2-40B4-BE49-F238E27FC236}">
                  <a16:creationId xmlns:a16="http://schemas.microsoft.com/office/drawing/2014/main" id="{B9F7E035-C88A-08F1-B108-6F93CF6E76A5}"/>
                </a:ext>
              </a:extLst>
            </p:cNvPr>
            <p:cNvSpPr/>
            <p:nvPr/>
          </p:nvSpPr>
          <p:spPr>
            <a:xfrm>
              <a:off x="3957175" y="2763248"/>
              <a:ext cx="288000" cy="2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lipse 11">
              <a:extLst>
                <a:ext uri="{FF2B5EF4-FFF2-40B4-BE49-F238E27FC236}">
                  <a16:creationId xmlns:a16="http://schemas.microsoft.com/office/drawing/2014/main" id="{529E9750-7C2A-53C1-6898-A9FA6227E6BF}"/>
                </a:ext>
              </a:extLst>
            </p:cNvPr>
            <p:cNvSpPr/>
            <p:nvPr/>
          </p:nvSpPr>
          <p:spPr>
            <a:xfrm>
              <a:off x="4022637" y="2828710"/>
              <a:ext cx="157075" cy="157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grpSp>
      <p:grpSp>
        <p:nvGrpSpPr>
          <p:cNvPr id="16" name="Gruppieren 15">
            <a:extLst>
              <a:ext uri="{FF2B5EF4-FFF2-40B4-BE49-F238E27FC236}">
                <a16:creationId xmlns:a16="http://schemas.microsoft.com/office/drawing/2014/main" id="{63A01541-12B2-9E06-A3B1-E3319BE8F78B}"/>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7" name="Rechteck 16">
              <a:extLst>
                <a:ext uri="{FF2B5EF4-FFF2-40B4-BE49-F238E27FC236}">
                  <a16:creationId xmlns:a16="http://schemas.microsoft.com/office/drawing/2014/main" id="{10F5CA9E-4A5E-C2E3-4BDD-511963EAD055}"/>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8" name="Gerader Verbinder 17">
              <a:extLst>
                <a:ext uri="{FF2B5EF4-FFF2-40B4-BE49-F238E27FC236}">
                  <a16:creationId xmlns:a16="http://schemas.microsoft.com/office/drawing/2014/main" id="{5FAF1CA7-3BC9-2D1A-678C-4A327F26499C}"/>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9" name="Gerader Verbinder 18">
              <a:extLst>
                <a:ext uri="{FF2B5EF4-FFF2-40B4-BE49-F238E27FC236}">
                  <a16:creationId xmlns:a16="http://schemas.microsoft.com/office/drawing/2014/main" id="{5A755999-2DC5-6C52-760E-A838F4C5B4B5}"/>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2453776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sz="3600" b="1" dirty="0">
                <a:solidFill>
                  <a:schemeClr val="accent4">
                    <a:alpha val="0"/>
                  </a:schemeClr>
                </a:solidFill>
                <a:latin typeface="Inria Sans" pitchFamily="2" charset="0"/>
              </a:rPr>
              <a:t>Hintergrundinformationen 3</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12</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a:noFill/>
          <a:ln>
            <a:noFill/>
          </a:ln>
        </p:spPr>
        <p:txBody>
          <a:bodyPr vert="horz" wrap="square" lIns="0" tIns="0" rIns="0" bIns="0" numCol="2" spcCol="360000" anchor="t" anchorCtr="0" compatLnSpc="1">
            <a:prstTxWarp prst="textNoShape">
              <a:avLst/>
            </a:prstTxWarp>
          </a:bodyPr>
          <a:lstStyle/>
          <a:p>
            <a:pPr marL="360363" indent="0">
              <a:lnSpc>
                <a:spcPct val="100000"/>
              </a:lnSpc>
            </a:pPr>
            <a:r>
              <a:rPr lang="de-DE" sz="1200" b="1" dirty="0">
                <a:solidFill>
                  <a:schemeClr val="accent1"/>
                </a:solidFill>
                <a:latin typeface="Inria Sans" pitchFamily="2" charset="0"/>
              </a:rPr>
              <a:t>Der</a:t>
            </a:r>
            <a:r>
              <a:rPr lang="de-DE" sz="1200" b="1" dirty="0">
                <a:latin typeface="Inria Sans" pitchFamily="2" charset="0"/>
              </a:rPr>
              <a:t> </a:t>
            </a:r>
            <a:r>
              <a:rPr lang="de-DE" sz="1200" b="1" dirty="0">
                <a:solidFill>
                  <a:schemeClr val="accent1"/>
                </a:solidFill>
                <a:latin typeface="Inria Sans" pitchFamily="2" charset="0"/>
              </a:rPr>
              <a:t>Handabdruck</a:t>
            </a:r>
          </a:p>
          <a:p>
            <a:pPr>
              <a:lnSpc>
                <a:spcPct val="100000"/>
              </a:lnSpc>
            </a:pPr>
            <a:r>
              <a:rPr lang="de-DE" sz="1000" dirty="0">
                <a:latin typeface="Inria Sans" pitchFamily="2" charset="0"/>
              </a:rPr>
              <a:t>Der persönliche CO</a:t>
            </a:r>
            <a:r>
              <a:rPr lang="de-DE" sz="1000" baseline="-25000" dirty="0">
                <a:latin typeface="Inria Sans" pitchFamily="2" charset="0"/>
              </a:rPr>
              <a:t>2</a:t>
            </a:r>
            <a:r>
              <a:rPr lang="de-DE" sz="1000" dirty="0">
                <a:latin typeface="Inria Sans" pitchFamily="2" charset="0"/>
              </a:rPr>
              <a:t>-Handabdruck umfasst alle </a:t>
            </a:r>
            <a:r>
              <a:rPr lang="de-DE" sz="1000" b="1" dirty="0">
                <a:latin typeface="Inria Sans" pitchFamily="2" charset="0"/>
              </a:rPr>
              <a:t>„CO</a:t>
            </a:r>
            <a:r>
              <a:rPr lang="de-DE" sz="1000" b="1" baseline="-25000" dirty="0">
                <a:latin typeface="Inria Sans" pitchFamily="2" charset="0"/>
              </a:rPr>
              <a:t>2</a:t>
            </a:r>
            <a:r>
              <a:rPr lang="de-DE" sz="1000" b="1" dirty="0">
                <a:latin typeface="Inria Sans" pitchFamily="2" charset="0"/>
              </a:rPr>
              <a:t>-Einsparungen mit und bei anderen“</a:t>
            </a:r>
            <a:r>
              <a:rPr lang="de-DE" sz="1000" dirty="0">
                <a:latin typeface="Inria Sans" pitchFamily="2" charset="0"/>
              </a:rPr>
              <a:t>, die ich durch mein Tun anstoße. Hierdurch reduziere ich demnach nicht meinen, wohl aber den CO</a:t>
            </a:r>
            <a:r>
              <a:rPr lang="de-DE" sz="1000" baseline="-25000" dirty="0">
                <a:latin typeface="Inria Sans" pitchFamily="2" charset="0"/>
              </a:rPr>
              <a:t>2</a:t>
            </a:r>
            <a:r>
              <a:rPr lang="de-DE" sz="1000" dirty="0">
                <a:latin typeface="Inria Sans" pitchFamily="2" charset="0"/>
              </a:rPr>
              <a:t>-Fußabdruck anderer Menschen. Damit ist er eine wichtige konzeptionelle </a:t>
            </a:r>
            <a:r>
              <a:rPr lang="de-DE" sz="1000" b="1" dirty="0">
                <a:latin typeface="Inria Sans" pitchFamily="2" charset="0"/>
              </a:rPr>
              <a:t>Ergänzung</a:t>
            </a:r>
            <a:r>
              <a:rPr lang="de-DE" sz="1000" dirty="0">
                <a:latin typeface="Inria Sans" pitchFamily="2" charset="0"/>
              </a:rPr>
              <a:t> zum persönlichen CO</a:t>
            </a:r>
            <a:r>
              <a:rPr lang="de-DE" sz="1000" baseline="-25000" dirty="0">
                <a:latin typeface="Inria Sans" pitchFamily="2" charset="0"/>
              </a:rPr>
              <a:t>2</a:t>
            </a:r>
            <a:r>
              <a:rPr lang="de-DE" sz="1000" dirty="0">
                <a:latin typeface="Inria Sans" pitchFamily="2" charset="0"/>
              </a:rPr>
              <a:t>-Fußabdruck, der nur die „CO</a:t>
            </a:r>
            <a:r>
              <a:rPr lang="de-DE" sz="1000" baseline="-25000" dirty="0">
                <a:latin typeface="Inria Sans" pitchFamily="2" charset="0"/>
              </a:rPr>
              <a:t>2</a:t>
            </a:r>
            <a:r>
              <a:rPr lang="de-DE" sz="1000" dirty="0">
                <a:latin typeface="Inria Sans" pitchFamily="2" charset="0"/>
              </a:rPr>
              <a:t>-Einsparungen bei sich selbst“ im Blick hat. Das beginnt bei Maßnahmen, die automatisch die Emissionen mehrerer Menschen verkleinern. Sparduschkopf und Balkonkraftwerk sparen Energie und CO</a:t>
            </a:r>
            <a:r>
              <a:rPr lang="de-DE" sz="1000" baseline="-25000" dirty="0">
                <a:latin typeface="Inria Sans" pitchFamily="2" charset="0"/>
              </a:rPr>
              <a:t>2</a:t>
            </a:r>
            <a:r>
              <a:rPr lang="de-DE" sz="1000" dirty="0">
                <a:latin typeface="Inria Sans" pitchFamily="2" charset="0"/>
              </a:rPr>
              <a:t> für alle Haushaltsmitbewohner*innen. Mein persönlicher CO</a:t>
            </a:r>
            <a:r>
              <a:rPr lang="de-DE" sz="1000" baseline="-25000" dirty="0">
                <a:latin typeface="Inria Sans" pitchFamily="2" charset="0"/>
              </a:rPr>
              <a:t>2</a:t>
            </a:r>
            <a:r>
              <a:rPr lang="de-DE" sz="1000" dirty="0">
                <a:latin typeface="Inria Sans" pitchFamily="2" charset="0"/>
              </a:rPr>
              <a:t>-Fußabdruck mindert sich aber nur entsprechend meines Wohnanteils, selbst wenn ich der Hauptinitiator der Maßnahme war. Der CO</a:t>
            </a:r>
            <a:r>
              <a:rPr lang="de-DE" sz="1000" baseline="-25000" dirty="0">
                <a:latin typeface="Inria Sans" pitchFamily="2" charset="0"/>
              </a:rPr>
              <a:t>2</a:t>
            </a:r>
            <a:r>
              <a:rPr lang="de-DE" sz="1000" dirty="0">
                <a:latin typeface="Inria Sans" pitchFamily="2" charset="0"/>
              </a:rPr>
              <a:t>-Fußabdruck unterschätzt damit meinen Beitrag zum Klimaschutz und lässt die Maßnahme kleiner erscheinen, als sie ist. Andere individuelle Handlungshebel wie klimafreundliche Geldanlage oder Spenden haben gar keinen Einfluss auf meine persönlichen Emissionen und können trotzdem eine hohe Klimawirkung haben. Klimaschutzengagement wie das Gespräch im Freundeskreis, Initiativen am Arbeitsplatz (z. B. für betriebliches Carsharing oder für ein Energiemanagementsystem) kann methodisch im CO</a:t>
            </a:r>
            <a:r>
              <a:rPr lang="de-DE" sz="1000" baseline="-25000" dirty="0">
                <a:latin typeface="Inria Sans" pitchFamily="2" charset="0"/>
              </a:rPr>
              <a:t>2</a:t>
            </a:r>
            <a:r>
              <a:rPr lang="de-DE" sz="1000" dirty="0">
                <a:latin typeface="Inria Sans" pitchFamily="2" charset="0"/>
              </a:rPr>
              <a:t>-Fußabdruck ebenfalls nicht abgebildet werden, obwohl sein Einsparpotenzial schnell über die Höhe des eigenen Fußabdrucks hinausgehen kann. Das gilt schließlich auch für zivilgesellschaftliches Engagement. Die Klimawirkung lässt sich i.d.R. weder beziffern noch auf die vielen beteiligten Menschen „aufteilen“. </a:t>
            </a:r>
          </a:p>
          <a:p>
            <a:pPr>
              <a:lnSpc>
                <a:spcPct val="100000"/>
              </a:lnSpc>
            </a:pPr>
            <a:r>
              <a:rPr lang="de-DE" sz="1000" dirty="0">
                <a:latin typeface="Inria Sans" pitchFamily="2" charset="0"/>
              </a:rPr>
              <a:t>Der Handabdruck lenkt damit den Blick auf die </a:t>
            </a:r>
            <a:r>
              <a:rPr lang="de-DE" sz="1000" b="1" dirty="0">
                <a:latin typeface="Inria Sans" pitchFamily="2" charset="0"/>
              </a:rPr>
              <a:t>positive gesellschaftliche Wirkung </a:t>
            </a:r>
            <a:r>
              <a:rPr lang="de-DE" sz="1000" dirty="0">
                <a:latin typeface="Inria Sans" pitchFamily="2" charset="0"/>
              </a:rPr>
              <a:t>unseres Handelns. </a:t>
            </a:r>
          </a:p>
          <a:p>
            <a:pPr>
              <a:lnSpc>
                <a:spcPct val="100000"/>
              </a:lnSpc>
            </a:pPr>
            <a:r>
              <a:rPr lang="de-DE" sz="1000" dirty="0">
                <a:latin typeface="Inria Sans" pitchFamily="2" charset="0"/>
              </a:rPr>
              <a:t>Wie kann ich dazu beitragen, dass auch andere sich nachhaltig verhalten und dass gesellschaftliche Strukturen nachhaltiges Verhalten besser fördern? Wie kann ich mich (politisch) engagieren und den Wandel zu einer nachhaltigen Gesellschaft aktiv mitgestalten? </a:t>
            </a:r>
          </a:p>
          <a:p>
            <a:pPr>
              <a:lnSpc>
                <a:spcPct val="100000"/>
              </a:lnSpc>
            </a:pPr>
            <a:r>
              <a:rPr lang="de-DE" sz="1000" dirty="0">
                <a:latin typeface="Inria Sans" pitchFamily="2" charset="0"/>
              </a:rPr>
              <a:t>Der Handabdruck regt dazu an, </a:t>
            </a:r>
            <a:r>
              <a:rPr lang="de-DE" sz="1000" b="1" dirty="0">
                <a:latin typeface="Inria Sans" pitchFamily="2" charset="0"/>
              </a:rPr>
              <a:t>gemeinsam tätig </a:t>
            </a:r>
            <a:r>
              <a:rPr lang="de-DE" sz="1000" dirty="0">
                <a:latin typeface="Inria Sans" pitchFamily="2" charset="0"/>
              </a:rPr>
              <a:t>zu werden. Dadurch können langfristig und für viele andere Menschen sehr viele Emissionen eingespart werden. Das eigene Handeln fühlt sich dann noch wirkungsvoller an. Im Konzept des Handabdrucks spiegeln sich die unterschiedlichen Rollen, die wir innehaben. Wir sind nicht nur Verbraucher*innen, sondern immer auch Bürger*innen und Mitarbeiter*innen in Organisationen. </a:t>
            </a:r>
          </a:p>
          <a:p>
            <a:pPr>
              <a:lnSpc>
                <a:spcPct val="95000"/>
              </a:lnSpc>
            </a:pPr>
            <a:endParaRPr lang="de-DE" sz="1000" b="1" dirty="0">
              <a:latin typeface="Inria Sans" pitchFamily="2" charset="0"/>
            </a:endParaRPr>
          </a:p>
          <a:p>
            <a:pPr>
              <a:lnSpc>
                <a:spcPct val="95000"/>
              </a:lnSpc>
            </a:pPr>
            <a:r>
              <a:rPr lang="de-DE" sz="1000" b="1" dirty="0">
                <a:latin typeface="Inria Sans" pitchFamily="2" charset="0"/>
              </a:rPr>
              <a:t>Zum Weiterlesen und Quellen:</a:t>
            </a:r>
          </a:p>
          <a:p>
            <a:pPr marL="90488" indent="-90488">
              <a:lnSpc>
                <a:spcPct val="95000"/>
              </a:lnSpc>
              <a:buClr>
                <a:schemeClr val="accent4"/>
              </a:buClr>
              <a:buFont typeface="Arial" panose="020B0604020202020204" pitchFamily="34" charset="0"/>
              <a:buChar char="•"/>
            </a:pPr>
            <a:r>
              <a:rPr lang="de-DE" sz="1000" dirty="0">
                <a:latin typeface="Inria Sans" pitchFamily="2" charset="0"/>
              </a:rPr>
              <a:t>Der Fußabdruck in Deutschland - Umweltbundesamt: </a:t>
            </a:r>
            <a:r>
              <a:rPr lang="de-DE" sz="1000" dirty="0">
                <a:latin typeface="Inria Sans" pitchFamily="2" charset="0"/>
                <a:hlinkClick r:id="rId2"/>
              </a:rPr>
              <a:t>https://www.umweltbundesamt.de/themen/wirtschaft-konsum/konsum-umwelt-zentrale-handlungsfelder#bedarfsfelder</a:t>
            </a:r>
            <a:r>
              <a:rPr lang="de-DE" sz="1000" dirty="0">
                <a:latin typeface="Inria Sans" pitchFamily="2" charset="0"/>
              </a:rPr>
              <a:t> </a:t>
            </a:r>
          </a:p>
          <a:p>
            <a:pPr marL="90488" indent="-90488">
              <a:lnSpc>
                <a:spcPct val="95000"/>
              </a:lnSpc>
              <a:buClr>
                <a:schemeClr val="accent4"/>
              </a:buClr>
              <a:buFont typeface="Arial" panose="020B0604020202020204" pitchFamily="34" charset="0"/>
              <a:buChar char="•"/>
            </a:pPr>
            <a:endParaRPr lang="de-DE" sz="1000" dirty="0">
              <a:latin typeface="Inria Sans" pitchFamily="2" charset="0"/>
            </a:endParaRPr>
          </a:p>
          <a:p>
            <a:pPr marL="90488" indent="-90488">
              <a:lnSpc>
                <a:spcPct val="95000"/>
              </a:lnSpc>
              <a:buClr>
                <a:schemeClr val="accent4"/>
              </a:buClr>
              <a:buFont typeface="Arial" panose="020B0604020202020204" pitchFamily="34" charset="0"/>
              <a:buChar char="•"/>
            </a:pPr>
            <a:r>
              <a:rPr lang="de-DE" sz="1000" dirty="0">
                <a:latin typeface="Inria Sans" pitchFamily="2" charset="0"/>
              </a:rPr>
              <a:t>Aktuelle Entwicklungen zu Treibhausgasemissionen in Deutschland (mit Grafiken): </a:t>
            </a:r>
            <a:r>
              <a:rPr lang="de-DE" sz="1000" dirty="0">
                <a:latin typeface="Inria Sans" pitchFamily="2" charset="0"/>
                <a:hlinkClick r:id="rId3"/>
              </a:rPr>
              <a:t>https://www.umweltbundesamt.de/themen/klima-energie/klimaschutz-energiepolitik-in-deutschland/szenarien-projektionen/treibhausgas-projektionen/aktuelle-treibhausgas-projektionen#2025</a:t>
            </a:r>
            <a:r>
              <a:rPr lang="de-DE" sz="1000" dirty="0">
                <a:latin typeface="Inria Sans" pitchFamily="2" charset="0"/>
              </a:rPr>
              <a:t> </a:t>
            </a:r>
          </a:p>
          <a:p>
            <a:pPr marL="90488" indent="-90488">
              <a:lnSpc>
                <a:spcPct val="95000"/>
              </a:lnSpc>
              <a:buClr>
                <a:schemeClr val="accent4"/>
              </a:buClr>
              <a:buFont typeface="Arial" panose="020B0604020202020204" pitchFamily="34" charset="0"/>
              <a:buChar char="•"/>
            </a:pPr>
            <a:r>
              <a:rPr lang="de-DE" sz="1000" dirty="0">
                <a:latin typeface="Inria Sans" pitchFamily="2" charset="0"/>
              </a:rPr>
              <a:t>Handabdruck mit Video - Denkwerkstatt Konsum (Umweltbundesamt): </a:t>
            </a:r>
            <a:r>
              <a:rPr lang="de-DE" sz="1000" dirty="0">
                <a:latin typeface="Inria Sans" pitchFamily="2" charset="0"/>
                <a:hlinkClick r:id="rId4"/>
              </a:rPr>
              <a:t>https://denkwerkstatt-konsum.umweltbundesamt.de/gemeinschaft#handprint</a:t>
            </a:r>
            <a:r>
              <a:rPr lang="de-DE" sz="1000" dirty="0">
                <a:latin typeface="Inria Sans" pitchFamily="2" charset="0"/>
              </a:rPr>
              <a:t> </a:t>
            </a:r>
          </a:p>
          <a:p>
            <a:pPr marL="90488" indent="-90488">
              <a:lnSpc>
                <a:spcPct val="95000"/>
              </a:lnSpc>
              <a:buClr>
                <a:schemeClr val="accent4"/>
              </a:buClr>
              <a:buFont typeface="Arial" panose="020B0604020202020204" pitchFamily="34" charset="0"/>
              <a:buChar char="•"/>
            </a:pPr>
            <a:r>
              <a:rPr lang="de-DE" sz="1000" dirty="0">
                <a:latin typeface="Inria Sans" pitchFamily="2" charset="0"/>
              </a:rPr>
              <a:t>Erklärvideo Big Points - Umweltbundesamt: </a:t>
            </a:r>
            <a:r>
              <a:rPr lang="de-DE" sz="1000" dirty="0">
                <a:latin typeface="Inria Sans" pitchFamily="2" charset="0"/>
                <a:hlinkClick r:id="rId5"/>
              </a:rPr>
              <a:t>https://denkwerkstatt-konsum.umweltbundesamt.de/wirkung#big-points</a:t>
            </a:r>
            <a:r>
              <a:rPr lang="de-DE" sz="1000" dirty="0">
                <a:latin typeface="Inria Sans" pitchFamily="2" charset="0"/>
              </a:rPr>
              <a:t> </a:t>
            </a:r>
          </a:p>
          <a:p>
            <a:pPr marL="90488" indent="-90488">
              <a:lnSpc>
                <a:spcPct val="95000"/>
              </a:lnSpc>
              <a:buClr>
                <a:schemeClr val="accent4"/>
              </a:buClr>
              <a:buFont typeface="Arial" panose="020B0604020202020204" pitchFamily="34" charset="0"/>
              <a:buChar char="•"/>
            </a:pPr>
            <a:r>
              <a:rPr lang="de-DE" sz="1000" dirty="0">
                <a:latin typeface="Inria Sans" pitchFamily="2" charset="0"/>
              </a:rPr>
              <a:t>UBA-Factsheet </a:t>
            </a:r>
            <a:r>
              <a:rPr lang="de-DE" sz="1000" dirty="0">
                <a:latin typeface="Inria Sans" pitchFamily="2" charset="0"/>
                <a:hlinkClick r:id="rId6"/>
              </a:rPr>
              <a:t>„Nachhaltiger Konsum &amp; klimaneutral leben“</a:t>
            </a:r>
            <a:endParaRPr lang="de-DE" sz="1000" dirty="0">
              <a:latin typeface="Inria Sans" pitchFamily="2" charset="0"/>
            </a:endParaRPr>
          </a:p>
          <a:p>
            <a:pPr marL="90488" indent="-90488">
              <a:lnSpc>
                <a:spcPct val="95000"/>
              </a:lnSpc>
              <a:buClr>
                <a:schemeClr val="accent4"/>
              </a:buClr>
              <a:buFont typeface="Arial" panose="020B0604020202020204" pitchFamily="34" charset="0"/>
              <a:buChar char="•"/>
            </a:pPr>
            <a:r>
              <a:rPr lang="de-DE" sz="1000" dirty="0">
                <a:latin typeface="Inria Sans" pitchFamily="2" charset="0"/>
              </a:rPr>
              <a:t>Germanwatch: </a:t>
            </a:r>
            <a:r>
              <a:rPr lang="de-DE" sz="1000" dirty="0">
                <a:latin typeface="Inria Sans" pitchFamily="2" charset="0"/>
                <a:hlinkClick r:id="rId7"/>
              </a:rPr>
              <a:t>https://www.handprint-hub.de/was-ist-der-handabdruck</a:t>
            </a:r>
            <a:endParaRPr lang="de-DE" sz="1000" dirty="0">
              <a:latin typeface="Inria Sans" pitchFamily="2" charset="0"/>
            </a:endParaRPr>
          </a:p>
          <a:p>
            <a:pPr>
              <a:lnSpc>
                <a:spcPct val="95000"/>
              </a:lnSpc>
            </a:pPr>
            <a:br>
              <a:rPr lang="de-DE" sz="1000" dirty="0">
                <a:latin typeface="Inria Sans" pitchFamily="2" charset="0"/>
              </a:rPr>
            </a:br>
            <a:endParaRPr lang="de-DE" sz="1000" dirty="0">
              <a:latin typeface="Inria Sans" pitchFamily="2"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400" b="1" i="0" u="none" strike="noStrike" kern="0" cap="none" spc="0" normalizeH="0" baseline="0" noProof="0" dirty="0">
                <a:ln>
                  <a:noFill/>
                </a:ln>
                <a:solidFill>
                  <a:srgbClr val="007987"/>
                </a:solidFill>
                <a:effectLst/>
                <a:uLnTx/>
                <a:uFillTx/>
                <a:latin typeface="Inria Sans" pitchFamily="2" charset="0"/>
                <a:ea typeface="ＭＳ Ｐゴシック" charset="0"/>
              </a:rPr>
              <a:t>M2 – Nachhaltigen Konsum fördern: Politische Instrumente anwenden </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Alltagshandlungen in der Klimawaage richten den Blick auf individuelle Spielräume, den Fußabdruck zu senken und den Handabdruck zu vergrößern. Als Individuum sind unsere Möglichkeiten jedoch von politischen Rahmenbedingungen und Angeboten abhängig. M2 ergänzt die Perspektive und nimmt Politik und Wirtschaft unter die Lupe. </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Um die Klimaziele zu erreichen, gibt es verschiedene politische Instrumente, die eingesetzt werden können. Diese lassen sich grob in „harte“ und „weiche“ Instrumente unterteilen.</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„Harte“ Instrumente erreichen gewünschte Veränderungen i.d.R. schneller und verbindlicher. Sie erfordern einen größeren administrativen Aufwand, Sanktions- und Kontrollmaßnahmen sowie größere gesellschaftliche Akzeptanz. „Weiche“ Instrumente können genau diese Akzeptanz schaffen und langfristig das Bewusstsein verändern. Sie lassen sich i.d.R. schneller umsetzen und sind aufgrund ihrer geringeren Verbindlichkeit politisch eher weniger strittig. Oft wirken die Instrumente am besten im Zusammenspiel, als Instrumentenbündel: z. B. eine CO₂-Steuer („hart“) kombiniert mit Aufklärungskampagnen („weich“). </a:t>
            </a:r>
            <a:endParaRPr lang="de-DE" sz="1200" b="1" dirty="0">
              <a:latin typeface="Inria Sans" pitchFamily="2" charset="0"/>
            </a:endParaRPr>
          </a:p>
          <a:p>
            <a:pPr>
              <a:lnSpc>
                <a:spcPct val="95000"/>
              </a:lnSpc>
            </a:pPr>
            <a:endParaRPr lang="de-DE" sz="1000"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Hintergrundinformationen</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9" name="Gruppieren 8">
            <a:extLst>
              <a:ext uri="{FF2B5EF4-FFF2-40B4-BE49-F238E27FC236}">
                <a16:creationId xmlns:a16="http://schemas.microsoft.com/office/drawing/2014/main" id="{421BC071-5B94-2119-E3E3-26AE7038DC85}"/>
              </a:ext>
              <a:ext uri="{C183D7F6-B498-43B3-948B-1728B52AA6E4}">
                <adec:decorative xmlns:adec="http://schemas.microsoft.com/office/drawing/2017/decorative" val="1"/>
              </a:ext>
            </a:extLst>
          </p:cNvPr>
          <p:cNvGrpSpPr/>
          <p:nvPr/>
        </p:nvGrpSpPr>
        <p:grpSpPr>
          <a:xfrm>
            <a:off x="386837" y="931207"/>
            <a:ext cx="288000" cy="288000"/>
            <a:chOff x="-3787818" y="5291388"/>
            <a:chExt cx="2724236" cy="2724236"/>
          </a:xfrm>
        </p:grpSpPr>
        <p:sp>
          <p:nvSpPr>
            <p:cNvPr id="10" name="Ellipse 9">
              <a:extLst>
                <a:ext uri="{FF2B5EF4-FFF2-40B4-BE49-F238E27FC236}">
                  <a16:creationId xmlns:a16="http://schemas.microsoft.com/office/drawing/2014/main" id="{91C9C343-5F20-4478-DC0D-57DDD629DA45}"/>
                </a:ext>
              </a:extLst>
            </p:cNvPr>
            <p:cNvSpPr/>
            <p:nvPr/>
          </p:nvSpPr>
          <p:spPr>
            <a:xfrm>
              <a:off x="-3787818" y="5291388"/>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1" name="Picture 10">
              <a:extLst>
                <a:ext uri="{FF2B5EF4-FFF2-40B4-BE49-F238E27FC236}">
                  <a16:creationId xmlns:a16="http://schemas.microsoft.com/office/drawing/2014/main" id="{ACAB25C3-2DBA-BD5E-4C4A-6305978FA4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uppieren 12">
            <a:extLst>
              <a:ext uri="{FF2B5EF4-FFF2-40B4-BE49-F238E27FC236}">
                <a16:creationId xmlns:a16="http://schemas.microsoft.com/office/drawing/2014/main" id="{E9CF7244-EC47-8E3C-81BE-DAACB0676869}"/>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4" name="Rechteck 13">
              <a:extLst>
                <a:ext uri="{FF2B5EF4-FFF2-40B4-BE49-F238E27FC236}">
                  <a16:creationId xmlns:a16="http://schemas.microsoft.com/office/drawing/2014/main" id="{81C0B3BE-25C0-D83C-8134-2A59239FC199}"/>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6" name="Gerader Verbinder 15">
              <a:extLst>
                <a:ext uri="{FF2B5EF4-FFF2-40B4-BE49-F238E27FC236}">
                  <a16:creationId xmlns:a16="http://schemas.microsoft.com/office/drawing/2014/main" id="{7DFECEDA-5433-73C9-E0C1-D12048A8CD34}"/>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7" name="Gerader Verbinder 16">
              <a:extLst>
                <a:ext uri="{FF2B5EF4-FFF2-40B4-BE49-F238E27FC236}">
                  <a16:creationId xmlns:a16="http://schemas.microsoft.com/office/drawing/2014/main" id="{A3D6CB82-A31D-36AF-F615-B8BA7046EDC4}"/>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604925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sz="3600" b="1" dirty="0">
                <a:solidFill>
                  <a:schemeClr val="accent4">
                    <a:alpha val="0"/>
                  </a:schemeClr>
                </a:solidFill>
                <a:latin typeface="Inria Sans" pitchFamily="2" charset="0"/>
              </a:rPr>
              <a:t>Hintergrundinformationen 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13</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a:xfrm>
            <a:off x="386837" y="4362026"/>
            <a:ext cx="6786000" cy="5218390"/>
          </a:xfrm>
          <a:noFill/>
          <a:ln>
            <a:noFill/>
          </a:ln>
        </p:spPr>
        <p:txBody>
          <a:bodyPr vert="horz" wrap="square" lIns="0" tIns="0" rIns="0" bIns="0" numCol="2" spcCol="360000" anchor="t" anchorCtr="0" compatLnSpc="1">
            <a:prstTxWarp prst="textNoShape">
              <a:avLst/>
            </a:prstTxWarp>
          </a:bodyPr>
          <a:lstStyle/>
          <a:p>
            <a:pPr lvl="0">
              <a:lnSpc>
                <a:spcPct val="100000"/>
              </a:lnSpc>
              <a:defRPr/>
            </a:pPr>
            <a:r>
              <a:rPr lang="de-DE" sz="1200" b="1" dirty="0">
                <a:latin typeface="Inria Sans" pitchFamily="2" charset="0"/>
              </a:rPr>
              <a:t>Harte Instrumente</a:t>
            </a:r>
          </a:p>
          <a:p>
            <a:pPr marL="90488" marR="0" lvl="0" indent="-90488"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Ordnungspolitische Instrumente: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Gesetze, Verbote oder Gebote, die ein bestimmtes Verhalten vorschreiben oder untersagen; Produktstandards. </a:t>
            </a:r>
          </a:p>
          <a:p>
            <a:pPr marL="269875" lvl="0" indent="-179388">
              <a:lnSpc>
                <a:spcPct val="95000"/>
              </a:lnSpc>
              <a:buClr>
                <a:schemeClr val="accent4"/>
              </a:buClr>
              <a:buFont typeface="Wingdings" panose="05000000000000000000" pitchFamily="2" charset="2"/>
              <a:buChar char="à"/>
              <a:defRPr/>
            </a:pPr>
            <a:r>
              <a:rPr lang="de-DE" sz="1000" dirty="0">
                <a:solidFill>
                  <a:srgbClr val="000000"/>
                </a:solidFill>
                <a:latin typeface="Inria Sans" pitchFamily="2" charset="0"/>
              </a:rPr>
              <a:t>Beispiele: Plastiktütenverbot, Verbot der Neuinstallation von Ölheizungen, Kohleausstieg</a:t>
            </a:r>
          </a:p>
          <a:p>
            <a:pPr marL="90488" marR="0" lvl="0" indent="-90488"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Wirtschaftspolitische Instrumente: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Finanzielle Anreize oder Belastungen, die nachhaltiges Handeln attraktiver oder nicht-nachhaltiges Handeln teurer machen, z.B. Steuern, Abgaben oder Subventionen.</a:t>
            </a:r>
          </a:p>
          <a:p>
            <a:pPr marL="269875" indent="-179388">
              <a:lnSpc>
                <a:spcPct val="95000"/>
              </a:lnSpc>
              <a:buClr>
                <a:schemeClr val="accent4"/>
              </a:buClr>
              <a:buFont typeface="Wingdings" panose="05000000000000000000" pitchFamily="2" charset="2"/>
              <a:buChar char="à"/>
              <a:defRPr/>
            </a:pPr>
            <a:r>
              <a:rPr lang="de-DE" sz="1000" dirty="0">
                <a:solidFill>
                  <a:srgbClr val="000000"/>
                </a:solidFill>
                <a:latin typeface="Inria Sans" pitchFamily="2" charset="0"/>
              </a:rPr>
              <a:t>Beispiele: CO</a:t>
            </a:r>
            <a:r>
              <a:rPr lang="de-DE" sz="1000" baseline="-25000" dirty="0">
                <a:solidFill>
                  <a:srgbClr val="000000"/>
                </a:solidFill>
                <a:latin typeface="Inria Sans" pitchFamily="2" charset="0"/>
              </a:rPr>
              <a:t>2</a:t>
            </a:r>
            <a:r>
              <a:rPr lang="de-DE" sz="1000" dirty="0">
                <a:solidFill>
                  <a:srgbClr val="000000"/>
                </a:solidFill>
                <a:latin typeface="Inria Sans" pitchFamily="2" charset="0"/>
              </a:rPr>
              <a:t>-Steuer, Förderprämien für den Kauf von E-Autos</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200" b="1" i="0" u="none" strike="noStrike" kern="0" cap="none" spc="0" normalizeH="0" baseline="0" noProof="0" dirty="0">
                <a:ln>
                  <a:noFill/>
                </a:ln>
                <a:solidFill>
                  <a:srgbClr val="000000"/>
                </a:solidFill>
                <a:effectLst/>
                <a:uLnTx/>
                <a:uFillTx/>
                <a:latin typeface="Inria Sans" pitchFamily="2" charset="0"/>
                <a:ea typeface="ＭＳ Ｐゴシック" charset="0"/>
              </a:rPr>
              <a:t>Weiche Instrumente</a:t>
            </a:r>
          </a:p>
          <a:p>
            <a:pPr marL="90488" indent="-90488">
              <a:lnSpc>
                <a:spcPct val="95000"/>
              </a:lnSpc>
              <a:buClr>
                <a:schemeClr val="accent4"/>
              </a:buClr>
              <a:buFont typeface="Arial" panose="020B0604020202020204" pitchFamily="34" charset="0"/>
              <a:buChar char="•"/>
              <a:defRPr/>
            </a:pPr>
            <a:r>
              <a:rPr lang="de-DE" sz="1000" b="1" dirty="0">
                <a:solidFill>
                  <a:srgbClr val="000000"/>
                </a:solidFill>
                <a:latin typeface="Inria Sans" pitchFamily="2" charset="0"/>
              </a:rPr>
              <a:t>Kooperative Instrumente: </a:t>
            </a:r>
            <a:r>
              <a:rPr lang="de-DE" sz="1000" dirty="0">
                <a:solidFill>
                  <a:srgbClr val="000000"/>
                </a:solidFill>
                <a:latin typeface="Inria Sans" pitchFamily="2" charset="0"/>
              </a:rPr>
              <a:t>Freiwillige Absprachen zwischen Unternehmen, Politik und NGOs, um gemeinsame Ziele zu erreichen. </a:t>
            </a:r>
          </a:p>
          <a:p>
            <a:pPr marL="269875" indent="-179388">
              <a:lnSpc>
                <a:spcPct val="95000"/>
              </a:lnSpc>
              <a:buClr>
                <a:schemeClr val="accent4"/>
              </a:buClr>
              <a:buFont typeface="Wingdings" panose="05000000000000000000" pitchFamily="2" charset="2"/>
              <a:buChar char="à"/>
              <a:defRPr/>
            </a:pPr>
            <a:r>
              <a:rPr lang="de-DE" sz="1000" dirty="0">
                <a:solidFill>
                  <a:srgbClr val="000000"/>
                </a:solidFill>
                <a:latin typeface="Inria Sans" pitchFamily="2" charset="0"/>
              </a:rPr>
              <a:t>Beispiele: Textilbündnis für nachhaltige Mode, Runde Tische</a:t>
            </a:r>
          </a:p>
          <a:p>
            <a:pPr marL="90488" indent="-90488">
              <a:lnSpc>
                <a:spcPct val="95000"/>
              </a:lnSpc>
              <a:buClr>
                <a:schemeClr val="accent4"/>
              </a:buClr>
              <a:buFont typeface="Arial" panose="020B0604020202020204" pitchFamily="34" charset="0"/>
              <a:buChar char="•"/>
              <a:defRPr/>
            </a:pPr>
            <a:r>
              <a:rPr lang="de-DE" sz="1000" b="1" dirty="0">
                <a:solidFill>
                  <a:srgbClr val="000000"/>
                </a:solidFill>
                <a:latin typeface="Inria Sans" pitchFamily="2" charset="0"/>
              </a:rPr>
              <a:t>Bereitstellung von technischen Mitteln und Infrastruktur: </a:t>
            </a:r>
            <a:r>
              <a:rPr lang="de-DE" sz="1000" dirty="0">
                <a:solidFill>
                  <a:srgbClr val="000000"/>
                </a:solidFill>
                <a:latin typeface="Inria Sans" pitchFamily="2" charset="0"/>
              </a:rPr>
              <a:t>Technische Lösungen oder Infrastruktur, die nachhaltiges Handeln erleichtern. </a:t>
            </a:r>
          </a:p>
          <a:p>
            <a:pPr marL="269875" indent="-179388">
              <a:lnSpc>
                <a:spcPct val="95000"/>
              </a:lnSpc>
              <a:buClr>
                <a:schemeClr val="accent4"/>
              </a:buClr>
              <a:buFont typeface="Wingdings" panose="05000000000000000000" pitchFamily="2" charset="2"/>
              <a:buChar char="à"/>
              <a:defRPr/>
            </a:pPr>
            <a:r>
              <a:rPr lang="de-DE" sz="1000" dirty="0">
                <a:solidFill>
                  <a:srgbClr val="000000"/>
                </a:solidFill>
                <a:latin typeface="Inria Sans" pitchFamily="2" charset="0"/>
              </a:rPr>
              <a:t>Beispiele: Fahrradwege, Ladestationen für E-Autos, Container zur Textilentsorgung</a:t>
            </a:r>
          </a:p>
          <a:p>
            <a:pPr marL="90488" indent="-90488">
              <a:lnSpc>
                <a:spcPct val="95000"/>
              </a:lnSpc>
              <a:buClr>
                <a:schemeClr val="accent4"/>
              </a:buClr>
              <a:buFont typeface="Arial" panose="020B0604020202020204" pitchFamily="34" charset="0"/>
              <a:buChar char="•"/>
              <a:defRPr/>
            </a:pPr>
            <a:r>
              <a:rPr lang="de-DE" sz="1000" b="1" dirty="0">
                <a:solidFill>
                  <a:srgbClr val="000000"/>
                </a:solidFill>
                <a:latin typeface="Inria Sans" pitchFamily="2" charset="0"/>
              </a:rPr>
              <a:t>Nudges: Anreize: </a:t>
            </a:r>
            <a:r>
              <a:rPr lang="de-DE" sz="1000" dirty="0">
                <a:solidFill>
                  <a:srgbClr val="000000"/>
                </a:solidFill>
                <a:latin typeface="Inria Sans" pitchFamily="2" charset="0"/>
              </a:rPr>
              <a:t>Kleine Veränderungen („Stupser“) in der Umgebung oder bei Entscheidungsprozessen, die nachhaltiges Verhalten fördern – ohne Verbote oder Gebote. </a:t>
            </a:r>
          </a:p>
          <a:p>
            <a:pPr marL="269875" indent="-179388">
              <a:lnSpc>
                <a:spcPct val="95000"/>
              </a:lnSpc>
              <a:buClr>
                <a:schemeClr val="accent4"/>
              </a:buClr>
              <a:buFont typeface="Wingdings" panose="05000000000000000000" pitchFamily="2" charset="2"/>
              <a:buChar char="à"/>
              <a:defRPr/>
            </a:pPr>
            <a:r>
              <a:rPr lang="de-DE" sz="1000" dirty="0">
                <a:solidFill>
                  <a:srgbClr val="000000"/>
                </a:solidFill>
                <a:latin typeface="Inria Sans" pitchFamily="2" charset="0"/>
              </a:rPr>
              <a:t>Beispiele: Voreinstellungen von Druckern „doppelseitiger Druck“, Platzierung von vegetarischen Gerichten an erster Stelle in Kantinen</a:t>
            </a: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269875" indent="-179388">
              <a:lnSpc>
                <a:spcPct val="95000"/>
              </a:lnSpc>
              <a:buClr>
                <a:schemeClr val="accent4"/>
              </a:buClr>
              <a:buFont typeface="Wingdings" panose="05000000000000000000" pitchFamily="2" charset="2"/>
              <a:buChar char="à"/>
              <a:defRPr/>
            </a:pPr>
            <a:endParaRPr lang="de-DE" sz="1000" dirty="0">
              <a:solidFill>
                <a:srgbClr val="000000"/>
              </a:solidFill>
              <a:latin typeface="Inria Sans" pitchFamily="2" charset="0"/>
            </a:endParaRPr>
          </a:p>
          <a:p>
            <a:pPr marL="90487" indent="0">
              <a:lnSpc>
                <a:spcPct val="95000"/>
              </a:lnSpc>
              <a:buClr>
                <a:schemeClr val="accent4"/>
              </a:buClr>
              <a:defRPr/>
            </a:pPr>
            <a:endParaRPr lang="de-DE" sz="1000" dirty="0">
              <a:solidFill>
                <a:srgbClr val="000000"/>
              </a:solidFill>
              <a:latin typeface="Inria Sans" pitchFamily="2" charset="0"/>
            </a:endParaRPr>
          </a:p>
          <a:p>
            <a:pPr marL="90488" indent="-90488">
              <a:lnSpc>
                <a:spcPct val="95000"/>
              </a:lnSpc>
              <a:buClr>
                <a:schemeClr val="accent4"/>
              </a:buClr>
              <a:buFont typeface="Arial" panose="020B0604020202020204" pitchFamily="34" charset="0"/>
              <a:buChar char="•"/>
              <a:defRPr/>
            </a:pPr>
            <a:r>
              <a:rPr lang="de-DE" sz="1000" b="1" dirty="0">
                <a:solidFill>
                  <a:srgbClr val="000000"/>
                </a:solidFill>
                <a:latin typeface="Inria Sans" pitchFamily="2" charset="0"/>
              </a:rPr>
              <a:t>Kommunikative Instrumente: </a:t>
            </a:r>
            <a:r>
              <a:rPr lang="de-DE" sz="1000" dirty="0">
                <a:solidFill>
                  <a:srgbClr val="000000"/>
                </a:solidFill>
                <a:latin typeface="Inria Sans" pitchFamily="2" charset="0"/>
              </a:rPr>
              <a:t>Informationen, Kampagnen oder Bildung, die über Nachhaltigkeit aufklären und das Bewusstsein schärfen. </a:t>
            </a:r>
          </a:p>
          <a:p>
            <a:pPr marL="269875" indent="-179388">
              <a:lnSpc>
                <a:spcPct val="95000"/>
              </a:lnSpc>
              <a:buClr>
                <a:schemeClr val="accent4"/>
              </a:buClr>
              <a:buFont typeface="Wingdings" panose="05000000000000000000" pitchFamily="2" charset="2"/>
              <a:buChar char="à"/>
              <a:defRPr/>
            </a:pPr>
            <a:r>
              <a:rPr lang="de-DE" sz="1000" dirty="0">
                <a:solidFill>
                  <a:srgbClr val="000000"/>
                </a:solidFill>
                <a:latin typeface="Inria Sans" pitchFamily="2" charset="0"/>
              </a:rPr>
              <a:t>Beispiele: Aufklärungskampagne über Umweltauswirkungen von Kleidung, Energieberatung für Haushalte, Informationskampagne zu Vorteilen von Elektromobilität</a:t>
            </a: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200" b="1" i="0" u="none" strike="noStrike" kern="0" cap="none" spc="0" normalizeH="0" baseline="0" noProof="0" dirty="0">
                <a:ln>
                  <a:noFill/>
                </a:ln>
                <a:solidFill>
                  <a:srgbClr val="000000"/>
                </a:solidFill>
                <a:effectLst/>
                <a:uLnTx/>
                <a:uFillTx/>
                <a:latin typeface="Inria Sans" pitchFamily="2" charset="0"/>
                <a:ea typeface="ＭＳ Ｐゴシック" charset="0"/>
              </a:rPr>
              <a:t>Zum Weiterlesen und Quellen: </a:t>
            </a:r>
          </a:p>
          <a:p>
            <a:pPr marL="90488" indent="-90488">
              <a:lnSpc>
                <a:spcPct val="95000"/>
              </a:lnSpc>
              <a:buClr>
                <a:schemeClr val="accent4"/>
              </a:buClr>
              <a:buFont typeface="Arial" panose="020B0604020202020204" pitchFamily="34" charset="0"/>
              <a:buChar char="•"/>
              <a:defRPr/>
            </a:pPr>
            <a:r>
              <a:rPr lang="de-DE" sz="1000" dirty="0">
                <a:solidFill>
                  <a:srgbClr val="000000"/>
                </a:solidFill>
                <a:latin typeface="Inria Sans" pitchFamily="2" charset="0"/>
              </a:rPr>
              <a:t>Quelle Abb. E</a:t>
            </a:r>
            <a:r>
              <a:rPr lang="de-DE" sz="1000" kern="0" dirty="0">
                <a:solidFill>
                  <a:schemeClr val="tx1"/>
                </a:solidFill>
                <a:latin typeface="Inria Sans" pitchFamily="2" charset="0"/>
              </a:rPr>
              <a:t>igene Darstellung nach Wolff et al (2020) &amp; The </a:t>
            </a:r>
            <a:r>
              <a:rPr lang="de-DE" sz="1000" kern="0" dirty="0" err="1">
                <a:solidFill>
                  <a:schemeClr val="tx1"/>
                </a:solidFill>
                <a:latin typeface="Inria Sans" pitchFamily="2" charset="0"/>
              </a:rPr>
              <a:t>Nuffield</a:t>
            </a:r>
            <a:r>
              <a:rPr lang="de-DE" sz="1000" kern="0" dirty="0">
                <a:solidFill>
                  <a:schemeClr val="tx1"/>
                </a:solidFill>
                <a:latin typeface="Inria Sans" pitchFamily="2" charset="0"/>
              </a:rPr>
              <a:t> Council on </a:t>
            </a:r>
            <a:r>
              <a:rPr lang="de-DE" sz="1000" kern="0" dirty="0" err="1">
                <a:solidFill>
                  <a:schemeClr val="tx1"/>
                </a:solidFill>
                <a:latin typeface="Inria Sans" pitchFamily="2" charset="0"/>
              </a:rPr>
              <a:t>Bioethics</a:t>
            </a:r>
            <a:r>
              <a:rPr lang="de-DE" sz="1000" kern="0" dirty="0">
                <a:solidFill>
                  <a:schemeClr val="tx1"/>
                </a:solidFill>
                <a:latin typeface="Inria Sans" pitchFamily="2" charset="0"/>
              </a:rPr>
              <a:t> (2007)</a:t>
            </a:r>
            <a:endParaRPr lang="de-DE" sz="1000" dirty="0">
              <a:solidFill>
                <a:srgbClr val="000000"/>
              </a:solidFill>
              <a:latin typeface="Inria Sans" pitchFamily="2" charset="0"/>
            </a:endParaRPr>
          </a:p>
          <a:p>
            <a:pPr marL="90488" indent="-90488">
              <a:lnSpc>
                <a:spcPct val="95000"/>
              </a:lnSpc>
              <a:buClr>
                <a:schemeClr val="accent4"/>
              </a:buClr>
              <a:buFont typeface="Arial" panose="020B0604020202020204" pitchFamily="34" charset="0"/>
              <a:buChar char="•"/>
              <a:defRPr/>
            </a:pPr>
            <a:r>
              <a:rPr lang="de-DE" sz="1000" dirty="0">
                <a:solidFill>
                  <a:srgbClr val="000000"/>
                </a:solidFill>
                <a:latin typeface="Inria Sans" pitchFamily="2" charset="0"/>
              </a:rPr>
              <a:t>UBA (2020): Instrumente für nachhaltigen Konsum</a:t>
            </a:r>
            <a:r>
              <a:rPr lang="de-DE" sz="1000" i="1" dirty="0">
                <a:solidFill>
                  <a:srgbClr val="000000"/>
                </a:solidFill>
                <a:latin typeface="Inria Sans" pitchFamily="2" charset="0"/>
              </a:rPr>
              <a:t>. </a:t>
            </a:r>
            <a:r>
              <a:rPr lang="de-DE" sz="1000" i="1" dirty="0" err="1">
                <a:solidFill>
                  <a:srgbClr val="000000"/>
                </a:solidFill>
                <a:latin typeface="Inria Sans" pitchFamily="2" charset="0"/>
              </a:rPr>
              <a:t>Pdf</a:t>
            </a:r>
            <a:r>
              <a:rPr lang="de-DE" sz="1000" i="1" dirty="0">
                <a:solidFill>
                  <a:srgbClr val="000000"/>
                </a:solidFill>
                <a:latin typeface="Inria Sans" pitchFamily="2" charset="0"/>
              </a:rPr>
              <a:t> online verfügbar.</a:t>
            </a:r>
          </a:p>
          <a:p>
            <a:pPr marL="90488" indent="-90488">
              <a:lnSpc>
                <a:spcPct val="95000"/>
              </a:lnSpc>
              <a:buClr>
                <a:schemeClr val="accent4"/>
              </a:buClr>
              <a:buFont typeface="Arial" panose="020B0604020202020204" pitchFamily="34" charset="0"/>
              <a:buChar char="•"/>
              <a:defRPr/>
            </a:pPr>
            <a:r>
              <a:rPr lang="de-DE" sz="1000" dirty="0">
                <a:solidFill>
                  <a:srgbClr val="000000"/>
                </a:solidFill>
                <a:latin typeface="Inria Sans" pitchFamily="2" charset="0"/>
              </a:rPr>
              <a:t>Thema Politik - Denkwerkstatt Konsum: </a:t>
            </a:r>
            <a:r>
              <a:rPr lang="de-DE" sz="1000" dirty="0">
                <a:solidFill>
                  <a:srgbClr val="000000"/>
                </a:solidFill>
                <a:latin typeface="Inria Sans" pitchFamily="2" charset="0"/>
                <a:hlinkClick r:id="rId2"/>
              </a:rPr>
              <a:t>https://denkwerkstatt-konsum.umweltbundesamt.de/politik#wechselspiel</a:t>
            </a:r>
            <a:r>
              <a:rPr lang="de-DE" sz="1000" dirty="0">
                <a:solidFill>
                  <a:srgbClr val="000000"/>
                </a:solidFill>
                <a:latin typeface="Inria Sans" pitchFamily="2" charset="0"/>
              </a:rPr>
              <a:t> </a:t>
            </a:r>
          </a:p>
          <a:p>
            <a:pPr marL="90488" indent="-90488">
              <a:lnSpc>
                <a:spcPct val="95000"/>
              </a:lnSpc>
              <a:buClr>
                <a:schemeClr val="accent4"/>
              </a:buClr>
              <a:buFont typeface="Arial" panose="020B0604020202020204" pitchFamily="34" charset="0"/>
              <a:buChar char="•"/>
              <a:defRPr/>
            </a:pPr>
            <a:r>
              <a:rPr lang="de-DE" sz="1000" dirty="0" err="1">
                <a:solidFill>
                  <a:srgbClr val="000000"/>
                </a:solidFill>
                <a:latin typeface="Inria Sans" pitchFamily="2" charset="0"/>
              </a:rPr>
              <a:t>Erklärfilm</a:t>
            </a:r>
            <a:r>
              <a:rPr lang="de-DE" sz="1000" dirty="0">
                <a:solidFill>
                  <a:srgbClr val="000000"/>
                </a:solidFill>
                <a:latin typeface="Inria Sans" pitchFamily="2" charset="0"/>
              </a:rPr>
              <a:t> und </a:t>
            </a:r>
            <a:r>
              <a:rPr lang="de-DE" sz="1000" dirty="0" err="1">
                <a:solidFill>
                  <a:srgbClr val="000000"/>
                </a:solidFill>
                <a:latin typeface="Inria Sans" pitchFamily="2" charset="0"/>
              </a:rPr>
              <a:t>Powerpoint</a:t>
            </a:r>
            <a:r>
              <a:rPr lang="de-DE" sz="1000" dirty="0">
                <a:solidFill>
                  <a:srgbClr val="000000"/>
                </a:solidFill>
                <a:latin typeface="Inria Sans" pitchFamily="2" charset="0"/>
              </a:rPr>
              <a:t> Denkwerkstatt Konsum, „Politik und Verbraucher*innen“: </a:t>
            </a:r>
            <a:r>
              <a:rPr lang="de-DE" sz="1000" dirty="0">
                <a:solidFill>
                  <a:srgbClr val="000000"/>
                </a:solidFill>
                <a:latin typeface="Inria Sans" pitchFamily="2" charset="0"/>
                <a:hlinkClick r:id="rId3"/>
              </a:rPr>
              <a:t>https://denkwerkstatt-konsum.umweltbundesamt.de/bildungsmaterialien#panel-paedagoginnen-0-15plus</a:t>
            </a:r>
            <a:r>
              <a:rPr lang="de-DE" sz="1000" dirty="0">
                <a:solidFill>
                  <a:srgbClr val="000000"/>
                </a:solidFill>
                <a:latin typeface="Inria Sans" pitchFamily="2" charset="0"/>
              </a:rPr>
              <a:t> </a:t>
            </a:r>
          </a:p>
          <a:p>
            <a:pPr marL="90488" indent="-90488">
              <a:lnSpc>
                <a:spcPct val="95000"/>
              </a:lnSpc>
              <a:buClr>
                <a:schemeClr val="accent4"/>
              </a:buClr>
              <a:buFont typeface="Arial" panose="020B0604020202020204" pitchFamily="34" charset="0"/>
              <a:buChar char="•"/>
              <a:defRPr/>
            </a:pPr>
            <a:r>
              <a:rPr lang="de-DE" sz="1000" dirty="0">
                <a:solidFill>
                  <a:srgbClr val="000000"/>
                </a:solidFill>
                <a:latin typeface="Inria Sans" pitchFamily="2" charset="0"/>
              </a:rPr>
              <a:t>Umwelttipp nachhaltige Kleidung: </a:t>
            </a:r>
            <a:r>
              <a:rPr lang="de-DE" sz="1000" dirty="0">
                <a:solidFill>
                  <a:srgbClr val="000000"/>
                </a:solidFill>
                <a:latin typeface="Inria Sans" pitchFamily="2" charset="0"/>
                <a:hlinkClick r:id="rId4"/>
              </a:rPr>
              <a:t>https://www.umweltbundesamt.de/umwelttipps-fuer-den-alltag/haushalt-wohnen/bekleidung#undefined</a:t>
            </a:r>
            <a:endParaRPr lang="de-DE" sz="1000" dirty="0">
              <a:solidFill>
                <a:srgbClr val="000000"/>
              </a:solidFill>
              <a:latin typeface="Inria Sans" pitchFamily="2" charset="0"/>
            </a:endParaRPr>
          </a:p>
          <a:p>
            <a:pPr marL="90488" indent="-90488">
              <a:lnSpc>
                <a:spcPct val="95000"/>
              </a:lnSpc>
              <a:buClr>
                <a:schemeClr val="accent4"/>
              </a:buClr>
              <a:buFont typeface="Arial" panose="020B0604020202020204" pitchFamily="34" charset="0"/>
              <a:buChar char="•"/>
              <a:defRPr/>
            </a:pPr>
            <a:r>
              <a:rPr lang="de-DE" sz="1000" dirty="0">
                <a:solidFill>
                  <a:srgbClr val="000000"/>
                </a:solidFill>
                <a:latin typeface="Inria Sans" pitchFamily="2" charset="0"/>
              </a:rPr>
              <a:t>Umweltbundesamt – Themenseite nachhaltige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Kleidung: </a:t>
            </a:r>
            <a:r>
              <a:rPr kumimoji="0" lang="de-DE" sz="1000" b="0" i="0" u="none" strike="noStrike" kern="0" cap="none" spc="0" normalizeH="0" baseline="0" noProof="0" dirty="0">
                <a:ln>
                  <a:noFill/>
                </a:ln>
                <a:solidFill>
                  <a:srgbClr val="000000"/>
                </a:solidFill>
                <a:effectLst/>
                <a:uLnTx/>
                <a:uFillTx/>
                <a:latin typeface="Inria Sans" pitchFamily="2" charset="0"/>
                <a:hlinkClick r:id="rId5"/>
              </a:rPr>
              <a:t>https</a:t>
            </a:r>
            <a:r>
              <a:rPr lang="de-DE" sz="1000" dirty="0">
                <a:solidFill>
                  <a:srgbClr val="000000"/>
                </a:solidFill>
                <a:latin typeface="Inria Sans" pitchFamily="2" charset="0"/>
                <a:hlinkClick r:id="rId5"/>
              </a:rPr>
              <a:t>://www.umweltbundesamt.de/themen/nachhaltige-bekleidung-mehr-fokus-auf-eine-lange</a:t>
            </a:r>
            <a:r>
              <a:rPr lang="de-DE" sz="1000" dirty="0">
                <a:solidFill>
                  <a:srgbClr val="000000"/>
                </a:solidFill>
                <a:latin typeface="Inria Sans" pitchFamily="2" charset="0"/>
              </a:rPr>
              <a:t> </a:t>
            </a:r>
          </a:p>
          <a:p>
            <a:pPr marL="90488" indent="-90488">
              <a:lnSpc>
                <a:spcPct val="95000"/>
              </a:lnSpc>
              <a:buClr>
                <a:schemeClr val="accent4"/>
              </a:buClr>
              <a:buFont typeface="Arial" panose="020B0604020202020204" pitchFamily="34" charset="0"/>
              <a:buChar char="•"/>
              <a:defRPr/>
            </a:pPr>
            <a:r>
              <a:rPr lang="de-DE" sz="1000" dirty="0">
                <a:solidFill>
                  <a:srgbClr val="000000"/>
                </a:solidFill>
                <a:latin typeface="Inria Sans" pitchFamily="2" charset="0"/>
              </a:rPr>
              <a:t>Siegelwissen – Denkwerkstatt Konsum: </a:t>
            </a:r>
            <a:r>
              <a:rPr lang="de-DE" sz="1000" dirty="0">
                <a:solidFill>
                  <a:srgbClr val="000000"/>
                </a:solidFill>
                <a:latin typeface="Inria Sans" pitchFamily="2" charset="0"/>
                <a:hlinkClick r:id="rId6"/>
              </a:rPr>
              <a:t>https://denkwerkstatt-konsum</a:t>
            </a:r>
            <a:r>
              <a:rPr kumimoji="0" lang="de-DE" sz="1000" b="0" i="0" u="none" strike="noStrike" kern="0" cap="none" spc="0" normalizeH="0" baseline="0" noProof="0" dirty="0">
                <a:ln>
                  <a:noFill/>
                </a:ln>
                <a:solidFill>
                  <a:srgbClr val="000000"/>
                </a:solidFill>
                <a:effectLst/>
                <a:uLnTx/>
                <a:uFillTx/>
                <a:latin typeface="Inria Sans" pitchFamily="2" charset="0"/>
                <a:hlinkClick r:id="rId6"/>
              </a:rPr>
              <a:t>.umweltbundesamt.de/</a:t>
            </a:r>
            <a:r>
              <a:rPr kumimoji="0" lang="de-DE" sz="1000" b="0" i="0" u="none" strike="noStrike" kern="0" cap="none" spc="0" normalizeH="0" baseline="0" noProof="0" dirty="0" err="1">
                <a:ln>
                  <a:noFill/>
                </a:ln>
                <a:solidFill>
                  <a:srgbClr val="000000"/>
                </a:solidFill>
                <a:effectLst/>
                <a:uLnTx/>
                <a:uFillTx/>
                <a:latin typeface="Inria Sans" pitchFamily="2" charset="0"/>
                <a:hlinkClick r:id="rId6"/>
              </a:rPr>
              <a:t>orientierung#siegelwissen</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a:t>
            </a:r>
          </a:p>
          <a:p>
            <a:pPr marR="0" lvl="0" indent="0" algn="l" defTabSz="914400" rtl="0" eaLnBrk="1" fontAlgn="base" latinLnBrk="0" hangingPunct="1">
              <a:lnSpc>
                <a:spcPct val="95000"/>
              </a:lnSpc>
              <a:spcBef>
                <a:spcPts val="0"/>
              </a:spcBef>
              <a:spcAft>
                <a:spcPts val="600"/>
              </a:spcAft>
              <a:buClrTx/>
              <a:buSzTx/>
              <a:tabLst/>
              <a:defRPr/>
            </a:pPr>
            <a:endParaRPr lang="de-DE" b="1" dirty="0">
              <a:solidFill>
                <a:schemeClr val="accent1"/>
              </a:solidFill>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a:p>
            <a:pPr>
              <a:lnSpc>
                <a:spcPct val="95000"/>
              </a:lnSpc>
            </a:pPr>
            <a:endParaRPr lang="de-DE" sz="1000"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Hintergrundinformationen</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10" name="Gruppieren 9">
            <a:extLst>
              <a:ext uri="{FF2B5EF4-FFF2-40B4-BE49-F238E27FC236}">
                <a16:creationId xmlns:a16="http://schemas.microsoft.com/office/drawing/2014/main" id="{0EC366A3-C293-5CDD-1AB1-16BB05865662}"/>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1" name="Rechteck 10">
              <a:extLst>
                <a:ext uri="{FF2B5EF4-FFF2-40B4-BE49-F238E27FC236}">
                  <a16:creationId xmlns:a16="http://schemas.microsoft.com/office/drawing/2014/main" id="{D005A363-AFF3-5703-5374-D03F2DBC66E7}"/>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2" name="Gerader Verbinder 11">
              <a:extLst>
                <a:ext uri="{FF2B5EF4-FFF2-40B4-BE49-F238E27FC236}">
                  <a16:creationId xmlns:a16="http://schemas.microsoft.com/office/drawing/2014/main" id="{40BB8387-C891-4E53-BFD9-DF9AAAD7D26C}"/>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3" name="Gerader Verbinder 12">
              <a:extLst>
                <a:ext uri="{FF2B5EF4-FFF2-40B4-BE49-F238E27FC236}">
                  <a16:creationId xmlns:a16="http://schemas.microsoft.com/office/drawing/2014/main" id="{83B9C6E4-B1E5-18DC-9970-3D0A8FB410AD}"/>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pSp>
        <p:nvGrpSpPr>
          <p:cNvPr id="41" name="Gruppieren 40" descr="Werkzeugkoffer der Politik">
            <a:extLst>
              <a:ext uri="{FF2B5EF4-FFF2-40B4-BE49-F238E27FC236}">
                <a16:creationId xmlns:a16="http://schemas.microsoft.com/office/drawing/2014/main" id="{0A9142C1-9808-37C6-B631-B530F7D3D0A0}"/>
              </a:ext>
            </a:extLst>
          </p:cNvPr>
          <p:cNvGrpSpPr/>
          <p:nvPr/>
        </p:nvGrpSpPr>
        <p:grpSpPr>
          <a:xfrm>
            <a:off x="386836" y="368735"/>
            <a:ext cx="6618995" cy="3690105"/>
            <a:chOff x="3979332" y="7931947"/>
            <a:chExt cx="3052906" cy="1702002"/>
          </a:xfrm>
        </p:grpSpPr>
        <p:grpSp>
          <p:nvGrpSpPr>
            <p:cNvPr id="7" name="Gruppieren 6">
              <a:extLst>
                <a:ext uri="{FF2B5EF4-FFF2-40B4-BE49-F238E27FC236}">
                  <a16:creationId xmlns:a16="http://schemas.microsoft.com/office/drawing/2014/main" id="{3A17CCBA-0319-B92F-BAE8-3C3A1BCB237E}"/>
                </a:ext>
              </a:extLst>
            </p:cNvPr>
            <p:cNvGrpSpPr/>
            <p:nvPr/>
          </p:nvGrpSpPr>
          <p:grpSpPr>
            <a:xfrm>
              <a:off x="6746816" y="7931947"/>
              <a:ext cx="285422" cy="1701999"/>
              <a:chOff x="2846098" y="5262818"/>
              <a:chExt cx="885431" cy="4335582"/>
            </a:xfrm>
          </p:grpSpPr>
          <p:cxnSp>
            <p:nvCxnSpPr>
              <p:cNvPr id="30" name="Gerade Verbindung mit Pfeil 29">
                <a:extLst>
                  <a:ext uri="{FF2B5EF4-FFF2-40B4-BE49-F238E27FC236}">
                    <a16:creationId xmlns:a16="http://schemas.microsoft.com/office/drawing/2014/main" id="{955DF1EB-2616-D12A-0876-18238704325A}"/>
                  </a:ext>
                </a:extLst>
              </p:cNvPr>
              <p:cNvCxnSpPr>
                <a:cxnSpLocks/>
              </p:cNvCxnSpPr>
              <p:nvPr/>
            </p:nvCxnSpPr>
            <p:spPr bwMode="auto">
              <a:xfrm flipV="1">
                <a:off x="2846098" y="5262820"/>
                <a:ext cx="0" cy="4335580"/>
              </a:xfrm>
              <a:prstGeom prst="straightConnector1">
                <a:avLst/>
              </a:prstGeom>
              <a:solidFill>
                <a:schemeClr val="accent1"/>
              </a:solidFill>
              <a:ln w="19050" cap="flat" cmpd="sng" algn="ctr">
                <a:gradFill flip="none" rotWithShape="1">
                  <a:gsLst>
                    <a:gs pos="0">
                      <a:schemeClr val="accent6"/>
                    </a:gs>
                    <a:gs pos="100000">
                      <a:schemeClr val="accent4"/>
                    </a:gs>
                  </a:gsLst>
                  <a:lin ang="5400000" scaled="1"/>
                  <a:tileRect/>
                </a:gradFill>
                <a:prstDash val="solid"/>
                <a:round/>
                <a:headEnd type="none" w="med" len="med"/>
                <a:tailEnd type="triangle"/>
              </a:ln>
              <a:effectLst/>
            </p:spPr>
          </p:cxnSp>
          <p:sp>
            <p:nvSpPr>
              <p:cNvPr id="31" name="Rechteck 30">
                <a:extLst>
                  <a:ext uri="{FF2B5EF4-FFF2-40B4-BE49-F238E27FC236}">
                    <a16:creationId xmlns:a16="http://schemas.microsoft.com/office/drawing/2014/main" id="{35512711-4F88-F473-CD97-61BFCBB72072}"/>
                  </a:ext>
                </a:extLst>
              </p:cNvPr>
              <p:cNvSpPr/>
              <p:nvPr/>
            </p:nvSpPr>
            <p:spPr>
              <a:xfrm rot="16200000">
                <a:off x="1209246" y="7058013"/>
                <a:ext cx="4317478" cy="727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fontAlgn="auto">
                  <a:spcBef>
                    <a:spcPts val="0"/>
                  </a:spcBef>
                  <a:spcAft>
                    <a:spcPts val="0"/>
                  </a:spcAft>
                </a:pPr>
                <a:r>
                  <a:rPr lang="de-DE" sz="1100" i="1" dirty="0">
                    <a:solidFill>
                      <a:schemeClr val="accent4"/>
                    </a:solidFill>
                    <a:latin typeface="Inria Sans" pitchFamily="2" charset="0"/>
                  </a:rPr>
                  <a:t>Staatliche Eingriffstiefe in die Handlungsfreiheit </a:t>
                </a:r>
                <a:br>
                  <a:rPr lang="de-DE" sz="1100" i="1" dirty="0">
                    <a:solidFill>
                      <a:schemeClr val="accent4"/>
                    </a:solidFill>
                    <a:latin typeface="Inria Sans" pitchFamily="2" charset="0"/>
                  </a:rPr>
                </a:br>
                <a:r>
                  <a:rPr lang="de-DE" sz="1100" i="1" dirty="0">
                    <a:solidFill>
                      <a:schemeClr val="accent4"/>
                    </a:solidFill>
                    <a:latin typeface="Inria Sans" pitchFamily="2" charset="0"/>
                  </a:rPr>
                  <a:t>von z.B. Verbraucher*innen und Unternehmen</a:t>
                </a:r>
              </a:p>
            </p:txBody>
          </p:sp>
        </p:grpSp>
        <p:sp>
          <p:nvSpPr>
            <p:cNvPr id="8" name="Rechteck 7">
              <a:extLst>
                <a:ext uri="{FF2B5EF4-FFF2-40B4-BE49-F238E27FC236}">
                  <a16:creationId xmlns:a16="http://schemas.microsoft.com/office/drawing/2014/main" id="{DDC793DD-F657-0DC1-6AD5-A38075582117}"/>
                </a:ext>
              </a:extLst>
            </p:cNvPr>
            <p:cNvSpPr/>
            <p:nvPr/>
          </p:nvSpPr>
          <p:spPr>
            <a:xfrm>
              <a:off x="3979332" y="9105929"/>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444500"/>
              <a:r>
                <a:rPr lang="de-DE" sz="1200" b="1" dirty="0">
                  <a:solidFill>
                    <a:schemeClr val="accent1"/>
                  </a:solidFill>
                  <a:latin typeface="Inria Sans" pitchFamily="2" charset="0"/>
                </a:rPr>
                <a:t>Verhaltenswissenschaftlich fundierte Instrumente</a:t>
              </a:r>
              <a:endParaRPr lang="de-DE" sz="1200" dirty="0">
                <a:solidFill>
                  <a:schemeClr val="accent1"/>
                </a:solidFill>
                <a:latin typeface="Inria Sans" pitchFamily="2" charset="0"/>
              </a:endParaRPr>
            </a:p>
            <a:p>
              <a:pPr marL="444500"/>
              <a:r>
                <a:rPr lang="de-DE" sz="1100" dirty="0" err="1">
                  <a:solidFill>
                    <a:schemeClr val="tx1"/>
                  </a:solidFill>
                  <a:latin typeface="Inria Sans" pitchFamily="2" charset="0"/>
                </a:rPr>
                <a:t>Nudges</a:t>
              </a:r>
              <a:r>
                <a:rPr lang="de-DE" sz="1100" dirty="0">
                  <a:solidFill>
                    <a:schemeClr val="tx1"/>
                  </a:solidFill>
                  <a:latin typeface="Inria Sans" pitchFamily="2" charset="0"/>
                </a:rPr>
                <a:t>, Voreinstellungen (</a:t>
              </a:r>
              <a:r>
                <a:rPr lang="de-DE" sz="1100" dirty="0" err="1">
                  <a:solidFill>
                    <a:schemeClr val="tx1"/>
                  </a:solidFill>
                  <a:latin typeface="Inria Sans" pitchFamily="2" charset="0"/>
                </a:rPr>
                <a:t>defaults</a:t>
              </a:r>
              <a:r>
                <a:rPr lang="de-DE" sz="1100" dirty="0">
                  <a:solidFill>
                    <a:schemeClr val="tx1"/>
                  </a:solidFill>
                  <a:latin typeface="Inria Sans" pitchFamily="2" charset="0"/>
                </a:rPr>
                <a:t>), verändertes Wahlangebot</a:t>
              </a:r>
            </a:p>
          </p:txBody>
        </p:sp>
        <p:sp>
          <p:nvSpPr>
            <p:cNvPr id="6" name="Rechteck 5">
              <a:extLst>
                <a:ext uri="{FF2B5EF4-FFF2-40B4-BE49-F238E27FC236}">
                  <a16:creationId xmlns:a16="http://schemas.microsoft.com/office/drawing/2014/main" id="{327AFDE3-FF58-680A-CAEF-E3050AEBC092}"/>
                </a:ext>
              </a:extLst>
            </p:cNvPr>
            <p:cNvSpPr/>
            <p:nvPr/>
          </p:nvSpPr>
          <p:spPr>
            <a:xfrm>
              <a:off x="3979332" y="8225444"/>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444500"/>
              <a:r>
                <a:rPr lang="de-DE" sz="1200" b="1" dirty="0">
                  <a:solidFill>
                    <a:schemeClr val="accent1"/>
                  </a:solidFill>
                  <a:latin typeface="Inria Sans" pitchFamily="2" charset="0"/>
                </a:rPr>
                <a:t>Wirtschaftspolitische Instrumente</a:t>
              </a:r>
              <a:endParaRPr lang="de-DE" sz="1200" dirty="0">
                <a:solidFill>
                  <a:schemeClr val="accent1"/>
                </a:solidFill>
                <a:latin typeface="Inria Sans" pitchFamily="2" charset="0"/>
              </a:endParaRPr>
            </a:p>
            <a:p>
              <a:pPr marL="444500"/>
              <a:r>
                <a:rPr lang="de-DE" sz="1100" dirty="0">
                  <a:solidFill>
                    <a:schemeClr val="tx1"/>
                  </a:solidFill>
                  <a:latin typeface="Inria Sans" pitchFamily="2" charset="0"/>
                </a:rPr>
                <a:t>Steuern, positive Anreize (Subventionen), Vorteile</a:t>
              </a:r>
            </a:p>
          </p:txBody>
        </p:sp>
        <p:sp>
          <p:nvSpPr>
            <p:cNvPr id="18" name="Rechteck 17">
              <a:extLst>
                <a:ext uri="{FF2B5EF4-FFF2-40B4-BE49-F238E27FC236}">
                  <a16:creationId xmlns:a16="http://schemas.microsoft.com/office/drawing/2014/main" id="{F4071DE1-FB67-6B8E-A83B-16CB2F3374FF}"/>
                </a:ext>
              </a:extLst>
            </p:cNvPr>
            <p:cNvSpPr/>
            <p:nvPr/>
          </p:nvSpPr>
          <p:spPr>
            <a:xfrm>
              <a:off x="3979332" y="8518941"/>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444500"/>
              <a:r>
                <a:rPr lang="de-DE" sz="1200" b="1" dirty="0">
                  <a:solidFill>
                    <a:schemeClr val="accent1"/>
                  </a:solidFill>
                  <a:latin typeface="Inria Sans" pitchFamily="2" charset="0"/>
                </a:rPr>
                <a:t>Kooperative Instrumente</a:t>
              </a:r>
              <a:endParaRPr lang="de-DE" sz="1200" dirty="0">
                <a:solidFill>
                  <a:schemeClr val="accent1"/>
                </a:solidFill>
                <a:latin typeface="Inria Sans" pitchFamily="2" charset="0"/>
              </a:endParaRPr>
            </a:p>
            <a:p>
              <a:pPr marL="444500"/>
              <a:r>
                <a:rPr lang="de-DE" sz="1100" dirty="0">
                  <a:solidFill>
                    <a:schemeClr val="tx1"/>
                  </a:solidFill>
                  <a:latin typeface="Inria Sans" pitchFamily="2" charset="0"/>
                </a:rPr>
                <a:t>Freiwillige Selbstverpflichtungen, Vereinbarungen, Runde Tische</a:t>
              </a:r>
            </a:p>
          </p:txBody>
        </p:sp>
        <p:sp>
          <p:nvSpPr>
            <p:cNvPr id="19" name="Rechteck 18">
              <a:extLst>
                <a:ext uri="{FF2B5EF4-FFF2-40B4-BE49-F238E27FC236}">
                  <a16:creationId xmlns:a16="http://schemas.microsoft.com/office/drawing/2014/main" id="{6B3AA865-EE0F-F306-61AF-C34FFFBC5EFA}"/>
                </a:ext>
              </a:extLst>
            </p:cNvPr>
            <p:cNvSpPr/>
            <p:nvPr/>
          </p:nvSpPr>
          <p:spPr>
            <a:xfrm>
              <a:off x="3979332" y="7931950"/>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444500"/>
              <a:r>
                <a:rPr lang="de-DE" sz="1200" b="1" dirty="0">
                  <a:solidFill>
                    <a:schemeClr val="accent1"/>
                  </a:solidFill>
                  <a:latin typeface="Inria Sans" pitchFamily="2" charset="0"/>
                </a:rPr>
                <a:t>Ordnungspolitische Instrumente</a:t>
              </a:r>
            </a:p>
            <a:p>
              <a:pPr marL="444500"/>
              <a:r>
                <a:rPr lang="de-DE" sz="1100" dirty="0">
                  <a:solidFill>
                    <a:schemeClr val="tx1"/>
                  </a:solidFill>
                  <a:latin typeface="Inria Sans" pitchFamily="2" charset="0"/>
                </a:rPr>
                <a:t>Gesetze, Standards, Technologien auslaufen lassen</a:t>
              </a:r>
            </a:p>
          </p:txBody>
        </p:sp>
        <p:sp>
          <p:nvSpPr>
            <p:cNvPr id="20" name="Rechteck 19">
              <a:extLst>
                <a:ext uri="{FF2B5EF4-FFF2-40B4-BE49-F238E27FC236}">
                  <a16:creationId xmlns:a16="http://schemas.microsoft.com/office/drawing/2014/main" id="{43244F77-A41E-99B5-41D3-5F0735B28AB0}"/>
                </a:ext>
              </a:extLst>
            </p:cNvPr>
            <p:cNvSpPr/>
            <p:nvPr/>
          </p:nvSpPr>
          <p:spPr>
            <a:xfrm>
              <a:off x="3979332" y="8812435"/>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444500"/>
              <a:r>
                <a:rPr lang="de-DE" sz="1200" b="1" dirty="0">
                  <a:solidFill>
                    <a:schemeClr val="accent1"/>
                  </a:solidFill>
                  <a:latin typeface="Inria Sans" pitchFamily="2" charset="0"/>
                </a:rPr>
                <a:t>Bereitstellung von technischen Mitteln und Infrastruktur</a:t>
              </a:r>
              <a:endParaRPr lang="de-DE" sz="1200" dirty="0">
                <a:solidFill>
                  <a:schemeClr val="accent1"/>
                </a:solidFill>
                <a:latin typeface="Inria Sans" pitchFamily="2" charset="0"/>
              </a:endParaRPr>
            </a:p>
            <a:p>
              <a:pPr marL="444500"/>
              <a:r>
                <a:rPr lang="de-DE" sz="1100" dirty="0">
                  <a:solidFill>
                    <a:schemeClr val="tx1"/>
                  </a:solidFill>
                  <a:latin typeface="Inria Sans" pitchFamily="2" charset="0"/>
                </a:rPr>
                <a:t>Ausbau ÖPNV, Ladesäulen E-Autos</a:t>
              </a:r>
            </a:p>
          </p:txBody>
        </p:sp>
        <p:sp>
          <p:nvSpPr>
            <p:cNvPr id="21" name="Rechteck 20">
              <a:extLst>
                <a:ext uri="{FF2B5EF4-FFF2-40B4-BE49-F238E27FC236}">
                  <a16:creationId xmlns:a16="http://schemas.microsoft.com/office/drawing/2014/main" id="{CE954F0C-8370-8A70-0B0F-8557896EF58F}"/>
                </a:ext>
              </a:extLst>
            </p:cNvPr>
            <p:cNvSpPr/>
            <p:nvPr/>
          </p:nvSpPr>
          <p:spPr>
            <a:xfrm>
              <a:off x="3979332" y="9399423"/>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444500"/>
              <a:r>
                <a:rPr lang="de-DE" sz="1200" b="1" dirty="0">
                  <a:solidFill>
                    <a:schemeClr val="accent1"/>
                  </a:solidFill>
                  <a:latin typeface="Inria Sans" pitchFamily="2" charset="0"/>
                </a:rPr>
                <a:t>Kommunikative Instrumente</a:t>
              </a:r>
              <a:endParaRPr lang="de-DE" sz="1200" dirty="0">
                <a:solidFill>
                  <a:schemeClr val="accent1"/>
                </a:solidFill>
                <a:latin typeface="Inria Sans" pitchFamily="2" charset="0"/>
              </a:endParaRPr>
            </a:p>
            <a:p>
              <a:pPr marL="444500"/>
              <a:r>
                <a:rPr lang="de-DE" sz="1100" dirty="0">
                  <a:solidFill>
                    <a:schemeClr val="tx1"/>
                  </a:solidFill>
                  <a:latin typeface="Inria Sans" pitchFamily="2" charset="0"/>
                </a:rPr>
                <a:t>Kampagnen, Labels, Beratungsangebote, Bildung, Aufklärung</a:t>
              </a:r>
            </a:p>
          </p:txBody>
        </p:sp>
        <p:pic>
          <p:nvPicPr>
            <p:cNvPr id="33" name="Grafik 32">
              <a:extLst>
                <a:ext uri="{FF2B5EF4-FFF2-40B4-BE49-F238E27FC236}">
                  <a16:creationId xmlns:a16="http://schemas.microsoft.com/office/drawing/2014/main" id="{9B8D0EF7-C878-440D-2264-E58487D06271}"/>
                </a:ext>
              </a:extLst>
            </p:cNvPr>
            <p:cNvPicPr>
              <a:picLocks noChangeAspect="1"/>
            </p:cNvPicPr>
            <p:nvPr/>
          </p:nvPicPr>
          <p:blipFill>
            <a:blip r:embed="rId7">
              <a:duotone>
                <a:schemeClr val="accent3">
                  <a:shade val="45000"/>
                  <a:satMod val="135000"/>
                </a:schemeClr>
                <a:prstClr val="white"/>
              </a:duotone>
            </a:blip>
            <a:stretch>
              <a:fillRect/>
            </a:stretch>
          </p:blipFill>
          <p:spPr>
            <a:xfrm>
              <a:off x="4042096" y="8862017"/>
              <a:ext cx="136149" cy="136149"/>
            </a:xfrm>
            <a:prstGeom prst="rect">
              <a:avLst/>
            </a:prstGeom>
          </p:spPr>
        </p:pic>
        <p:pic>
          <p:nvPicPr>
            <p:cNvPr id="34" name="Grafik 33">
              <a:extLst>
                <a:ext uri="{FF2B5EF4-FFF2-40B4-BE49-F238E27FC236}">
                  <a16:creationId xmlns:a16="http://schemas.microsoft.com/office/drawing/2014/main" id="{61279835-05B6-4E2F-B0EE-8DEC3FAED76B}"/>
                </a:ext>
              </a:extLst>
            </p:cNvPr>
            <p:cNvPicPr>
              <a:picLocks noChangeAspect="1"/>
            </p:cNvPicPr>
            <p:nvPr/>
          </p:nvPicPr>
          <p:blipFill>
            <a:blip r:embed="rId8">
              <a:duotone>
                <a:schemeClr val="accent3">
                  <a:shade val="45000"/>
                  <a:satMod val="135000"/>
                </a:schemeClr>
                <a:prstClr val="white"/>
              </a:duotone>
            </a:blip>
            <a:stretch>
              <a:fillRect/>
            </a:stretch>
          </p:blipFill>
          <p:spPr>
            <a:xfrm>
              <a:off x="4042096" y="9149773"/>
              <a:ext cx="136149" cy="136149"/>
            </a:xfrm>
            <a:prstGeom prst="rect">
              <a:avLst/>
            </a:prstGeom>
          </p:spPr>
        </p:pic>
        <p:pic>
          <p:nvPicPr>
            <p:cNvPr id="35" name="Grafik 34">
              <a:extLst>
                <a:ext uri="{FF2B5EF4-FFF2-40B4-BE49-F238E27FC236}">
                  <a16:creationId xmlns:a16="http://schemas.microsoft.com/office/drawing/2014/main" id="{55F82C64-06A4-E810-9864-73E5886A40E5}"/>
                </a:ext>
              </a:extLst>
            </p:cNvPr>
            <p:cNvPicPr>
              <a:picLocks noChangeAspect="1"/>
            </p:cNvPicPr>
            <p:nvPr/>
          </p:nvPicPr>
          <p:blipFill>
            <a:blip r:embed="rId9">
              <a:duotone>
                <a:schemeClr val="accent3">
                  <a:shade val="45000"/>
                  <a:satMod val="135000"/>
                </a:schemeClr>
                <a:prstClr val="white"/>
              </a:duotone>
            </a:blip>
            <a:stretch>
              <a:fillRect/>
            </a:stretch>
          </p:blipFill>
          <p:spPr>
            <a:xfrm>
              <a:off x="4027845" y="8553879"/>
              <a:ext cx="164650" cy="164650"/>
            </a:xfrm>
            <a:prstGeom prst="rect">
              <a:avLst/>
            </a:prstGeom>
          </p:spPr>
        </p:pic>
        <p:pic>
          <p:nvPicPr>
            <p:cNvPr id="36" name="Grafik 35">
              <a:extLst>
                <a:ext uri="{FF2B5EF4-FFF2-40B4-BE49-F238E27FC236}">
                  <a16:creationId xmlns:a16="http://schemas.microsoft.com/office/drawing/2014/main" id="{79DBCDC7-9169-B918-9A55-B4199FB540D8}"/>
                </a:ext>
              </a:extLst>
            </p:cNvPr>
            <p:cNvPicPr>
              <a:picLocks noChangeAspect="1"/>
            </p:cNvPicPr>
            <p:nvPr/>
          </p:nvPicPr>
          <p:blipFill>
            <a:blip r:embed="rId10">
              <a:duotone>
                <a:schemeClr val="accent3">
                  <a:shade val="45000"/>
                  <a:satMod val="135000"/>
                </a:schemeClr>
                <a:prstClr val="white"/>
              </a:duotone>
            </a:blip>
            <a:stretch>
              <a:fillRect/>
            </a:stretch>
          </p:blipFill>
          <p:spPr>
            <a:xfrm>
              <a:off x="4042096" y="8270699"/>
              <a:ext cx="136149" cy="136149"/>
            </a:xfrm>
            <a:prstGeom prst="rect">
              <a:avLst/>
            </a:prstGeom>
          </p:spPr>
        </p:pic>
        <p:pic>
          <p:nvPicPr>
            <p:cNvPr id="37" name="Grafik 36">
              <a:extLst>
                <a:ext uri="{FF2B5EF4-FFF2-40B4-BE49-F238E27FC236}">
                  <a16:creationId xmlns:a16="http://schemas.microsoft.com/office/drawing/2014/main" id="{CC7C945A-08CF-14F6-10F0-0C5CC922233F}"/>
                </a:ext>
              </a:extLst>
            </p:cNvPr>
            <p:cNvPicPr>
              <a:picLocks noChangeAspect="1"/>
            </p:cNvPicPr>
            <p:nvPr/>
          </p:nvPicPr>
          <p:blipFill>
            <a:blip r:embed="rId11">
              <a:duotone>
                <a:schemeClr val="accent3">
                  <a:shade val="45000"/>
                  <a:satMod val="135000"/>
                </a:schemeClr>
                <a:prstClr val="white"/>
              </a:duotone>
            </a:blip>
            <a:stretch>
              <a:fillRect/>
            </a:stretch>
          </p:blipFill>
          <p:spPr>
            <a:xfrm>
              <a:off x="4042096" y="7981137"/>
              <a:ext cx="136149" cy="136149"/>
            </a:xfrm>
            <a:prstGeom prst="rect">
              <a:avLst/>
            </a:prstGeom>
          </p:spPr>
        </p:pic>
        <p:grpSp>
          <p:nvGrpSpPr>
            <p:cNvPr id="38" name="Gruppieren 37">
              <a:extLst>
                <a:ext uri="{FF2B5EF4-FFF2-40B4-BE49-F238E27FC236}">
                  <a16:creationId xmlns:a16="http://schemas.microsoft.com/office/drawing/2014/main" id="{9DDD47CB-E940-86EC-A1B5-2D66BAF67FBA}"/>
                </a:ext>
              </a:extLst>
            </p:cNvPr>
            <p:cNvGrpSpPr/>
            <p:nvPr/>
          </p:nvGrpSpPr>
          <p:grpSpPr>
            <a:xfrm>
              <a:off x="4032023" y="9461983"/>
              <a:ext cx="156294" cy="109405"/>
              <a:chOff x="-2342352" y="6518056"/>
              <a:chExt cx="300000" cy="210000"/>
            </a:xfrm>
            <a:solidFill>
              <a:srgbClr val="128491"/>
            </a:solidFill>
          </p:grpSpPr>
          <p:sp>
            <p:nvSpPr>
              <p:cNvPr id="39" name="Freihandform: Form 38">
                <a:extLst>
                  <a:ext uri="{FF2B5EF4-FFF2-40B4-BE49-F238E27FC236}">
                    <a16:creationId xmlns:a16="http://schemas.microsoft.com/office/drawing/2014/main" id="{7A6F00AB-053A-77DE-6E13-A0B2F22AC91B}"/>
                  </a:ext>
                </a:extLst>
              </p:cNvPr>
              <p:cNvSpPr/>
              <p:nvPr/>
            </p:nvSpPr>
            <p:spPr>
              <a:xfrm>
                <a:off x="-2342352" y="6518056"/>
                <a:ext cx="187500" cy="168750"/>
              </a:xfrm>
              <a:custGeom>
                <a:avLst/>
                <a:gdLst>
                  <a:gd name="connsiteX0" fmla="*/ 128584 w 187500"/>
                  <a:gd name="connsiteY0" fmla="*/ 27334 h 168750"/>
                  <a:gd name="connsiteX1" fmla="*/ 188584 w 187500"/>
                  <a:gd name="connsiteY1" fmla="*/ 27334 h 168750"/>
                  <a:gd name="connsiteX2" fmla="*/ 188584 w 187500"/>
                  <a:gd name="connsiteY2" fmla="*/ 16084 h 168750"/>
                  <a:gd name="connsiteX3" fmla="*/ 173584 w 187500"/>
                  <a:gd name="connsiteY3" fmla="*/ 1084 h 168750"/>
                  <a:gd name="connsiteX4" fmla="*/ 16084 w 187500"/>
                  <a:gd name="connsiteY4" fmla="*/ 1084 h 168750"/>
                  <a:gd name="connsiteX5" fmla="*/ 1084 w 187500"/>
                  <a:gd name="connsiteY5" fmla="*/ 16084 h 168750"/>
                  <a:gd name="connsiteX6" fmla="*/ 1084 w 187500"/>
                  <a:gd name="connsiteY6" fmla="*/ 117334 h 168750"/>
                  <a:gd name="connsiteX7" fmla="*/ 16084 w 187500"/>
                  <a:gd name="connsiteY7" fmla="*/ 132334 h 168750"/>
                  <a:gd name="connsiteX8" fmla="*/ 38584 w 187500"/>
                  <a:gd name="connsiteY8" fmla="*/ 132334 h 168750"/>
                  <a:gd name="connsiteX9" fmla="*/ 38584 w 187500"/>
                  <a:gd name="connsiteY9" fmla="*/ 169834 h 168750"/>
                  <a:gd name="connsiteX10" fmla="*/ 76084 w 187500"/>
                  <a:gd name="connsiteY10" fmla="*/ 132334 h 168750"/>
                  <a:gd name="connsiteX11" fmla="*/ 98584 w 187500"/>
                  <a:gd name="connsiteY11" fmla="*/ 132334 h 168750"/>
                  <a:gd name="connsiteX12" fmla="*/ 98584 w 187500"/>
                  <a:gd name="connsiteY12" fmla="*/ 57334 h 168750"/>
                  <a:gd name="connsiteX13" fmla="*/ 128584 w 187500"/>
                  <a:gd name="connsiteY13" fmla="*/ 2733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7500" h="168750">
                    <a:moveTo>
                      <a:pt x="128584" y="27334"/>
                    </a:moveTo>
                    <a:lnTo>
                      <a:pt x="188584" y="27334"/>
                    </a:lnTo>
                    <a:lnTo>
                      <a:pt x="188584" y="16084"/>
                    </a:lnTo>
                    <a:cubicBezTo>
                      <a:pt x="188584" y="7834"/>
                      <a:pt x="181834" y="1084"/>
                      <a:pt x="173584" y="1084"/>
                    </a:cubicBezTo>
                    <a:lnTo>
                      <a:pt x="16084" y="1084"/>
                    </a:lnTo>
                    <a:cubicBezTo>
                      <a:pt x="7834" y="1084"/>
                      <a:pt x="1084" y="7834"/>
                      <a:pt x="1084" y="16084"/>
                    </a:cubicBezTo>
                    <a:lnTo>
                      <a:pt x="1084" y="117334"/>
                    </a:lnTo>
                    <a:cubicBezTo>
                      <a:pt x="1084" y="125584"/>
                      <a:pt x="7834" y="132334"/>
                      <a:pt x="16084" y="132334"/>
                    </a:cubicBezTo>
                    <a:lnTo>
                      <a:pt x="38584" y="132334"/>
                    </a:lnTo>
                    <a:lnTo>
                      <a:pt x="38584" y="169834"/>
                    </a:lnTo>
                    <a:lnTo>
                      <a:pt x="76084" y="132334"/>
                    </a:lnTo>
                    <a:lnTo>
                      <a:pt x="98584" y="132334"/>
                    </a:lnTo>
                    <a:lnTo>
                      <a:pt x="98584" y="57334"/>
                    </a:lnTo>
                    <a:cubicBezTo>
                      <a:pt x="98584" y="40834"/>
                      <a:pt x="112084" y="27334"/>
                      <a:pt x="128584" y="27334"/>
                    </a:cubicBezTo>
                    <a:close/>
                  </a:path>
                </a:pathLst>
              </a:custGeom>
              <a:grpFill/>
              <a:ln w="3671" cap="flat">
                <a:noFill/>
                <a:prstDash val="solid"/>
                <a:miter/>
              </a:ln>
            </p:spPr>
            <p:txBody>
              <a:bodyPr rtlCol="0" anchor="ctr"/>
              <a:lstStyle/>
              <a:p>
                <a:endParaRPr lang="de-DE" sz="4800"/>
              </a:p>
            </p:txBody>
          </p:sp>
          <p:sp>
            <p:nvSpPr>
              <p:cNvPr id="40" name="Freihandform: Form 39">
                <a:extLst>
                  <a:ext uri="{FF2B5EF4-FFF2-40B4-BE49-F238E27FC236}">
                    <a16:creationId xmlns:a16="http://schemas.microsoft.com/office/drawing/2014/main" id="{ACEC2F4B-2F4B-0B05-8A37-0B21C037DD38}"/>
                  </a:ext>
                </a:extLst>
              </p:cNvPr>
              <p:cNvSpPr/>
              <p:nvPr/>
            </p:nvSpPr>
            <p:spPr>
              <a:xfrm>
                <a:off x="-2229852" y="6559306"/>
                <a:ext cx="187500" cy="168750"/>
              </a:xfrm>
              <a:custGeom>
                <a:avLst/>
                <a:gdLst>
                  <a:gd name="connsiteX0" fmla="*/ 173584 w 187500"/>
                  <a:gd name="connsiteY0" fmla="*/ 1084 h 168750"/>
                  <a:gd name="connsiteX1" fmla="*/ 16084 w 187500"/>
                  <a:gd name="connsiteY1" fmla="*/ 1084 h 168750"/>
                  <a:gd name="connsiteX2" fmla="*/ 1084 w 187500"/>
                  <a:gd name="connsiteY2" fmla="*/ 16084 h 168750"/>
                  <a:gd name="connsiteX3" fmla="*/ 1084 w 187500"/>
                  <a:gd name="connsiteY3" fmla="*/ 117334 h 168750"/>
                  <a:gd name="connsiteX4" fmla="*/ 16084 w 187500"/>
                  <a:gd name="connsiteY4" fmla="*/ 132334 h 168750"/>
                  <a:gd name="connsiteX5" fmla="*/ 113584 w 187500"/>
                  <a:gd name="connsiteY5" fmla="*/ 132334 h 168750"/>
                  <a:gd name="connsiteX6" fmla="*/ 151084 w 187500"/>
                  <a:gd name="connsiteY6" fmla="*/ 169834 h 168750"/>
                  <a:gd name="connsiteX7" fmla="*/ 151084 w 187500"/>
                  <a:gd name="connsiteY7" fmla="*/ 132334 h 168750"/>
                  <a:gd name="connsiteX8" fmla="*/ 173584 w 187500"/>
                  <a:gd name="connsiteY8" fmla="*/ 132334 h 168750"/>
                  <a:gd name="connsiteX9" fmla="*/ 188584 w 187500"/>
                  <a:gd name="connsiteY9" fmla="*/ 117334 h 168750"/>
                  <a:gd name="connsiteX10" fmla="*/ 188584 w 187500"/>
                  <a:gd name="connsiteY10" fmla="*/ 16084 h 168750"/>
                  <a:gd name="connsiteX11" fmla="*/ 173584 w 187500"/>
                  <a:gd name="connsiteY11" fmla="*/ 108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500" h="168750">
                    <a:moveTo>
                      <a:pt x="173584" y="1084"/>
                    </a:moveTo>
                    <a:lnTo>
                      <a:pt x="16084" y="1084"/>
                    </a:lnTo>
                    <a:cubicBezTo>
                      <a:pt x="7834" y="1084"/>
                      <a:pt x="1084" y="7834"/>
                      <a:pt x="1084" y="16084"/>
                    </a:cubicBezTo>
                    <a:lnTo>
                      <a:pt x="1084" y="117334"/>
                    </a:lnTo>
                    <a:cubicBezTo>
                      <a:pt x="1084" y="125584"/>
                      <a:pt x="7834" y="132334"/>
                      <a:pt x="16084" y="132334"/>
                    </a:cubicBezTo>
                    <a:lnTo>
                      <a:pt x="113584" y="132334"/>
                    </a:lnTo>
                    <a:lnTo>
                      <a:pt x="151084" y="169834"/>
                    </a:lnTo>
                    <a:lnTo>
                      <a:pt x="151084" y="132334"/>
                    </a:lnTo>
                    <a:lnTo>
                      <a:pt x="173584" y="132334"/>
                    </a:lnTo>
                    <a:cubicBezTo>
                      <a:pt x="181834" y="132334"/>
                      <a:pt x="188584" y="125584"/>
                      <a:pt x="188584" y="117334"/>
                    </a:cubicBezTo>
                    <a:lnTo>
                      <a:pt x="188584" y="16084"/>
                    </a:lnTo>
                    <a:cubicBezTo>
                      <a:pt x="188584" y="7834"/>
                      <a:pt x="181834" y="1084"/>
                      <a:pt x="173584" y="1084"/>
                    </a:cubicBezTo>
                    <a:close/>
                  </a:path>
                </a:pathLst>
              </a:custGeom>
              <a:grpFill/>
              <a:ln w="3671" cap="flat">
                <a:noFill/>
                <a:prstDash val="solid"/>
                <a:miter/>
              </a:ln>
            </p:spPr>
            <p:txBody>
              <a:bodyPr rtlCol="0" anchor="ctr"/>
              <a:lstStyle/>
              <a:p>
                <a:endParaRPr lang="de-DE" sz="4800"/>
              </a:p>
            </p:txBody>
          </p:sp>
        </p:grpSp>
      </p:grpSp>
    </p:spTree>
    <p:extLst>
      <p:ext uri="{BB962C8B-B14F-4D97-AF65-F5344CB8AC3E}">
        <p14:creationId xmlns:p14="http://schemas.microsoft.com/office/powerpoint/2010/main" val="2829356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Die Grafik zeigt die historischen Emissionen seit 1750. Die Rangfolge ist: USA - 435 Gigatonnen CO2, China - 285, Russland - 123, Deutschland - 95.">
            <a:extLst>
              <a:ext uri="{FF2B5EF4-FFF2-40B4-BE49-F238E27FC236}">
                <a16:creationId xmlns:a16="http://schemas.microsoft.com/office/drawing/2014/main" id="{4A030384-20B6-201F-CCC8-BED7CC6B11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777" y="6255504"/>
            <a:ext cx="3389134" cy="2414244"/>
          </a:xfrm>
          <a:prstGeom prst="rect">
            <a:avLst/>
          </a:prstGeom>
        </p:spPr>
      </p:pic>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sz="3600" b="1" dirty="0">
                <a:solidFill>
                  <a:schemeClr val="accent4">
                    <a:alpha val="0"/>
                  </a:schemeClr>
                </a:solidFill>
                <a:latin typeface="Inria Sans" pitchFamily="2" charset="0"/>
              </a:rPr>
              <a:t>Hintergrundinformationen 6</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14</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a:noFill/>
          <a:ln>
            <a:noFill/>
          </a:ln>
        </p:spPr>
        <p:txBody>
          <a:bodyPr vert="horz" wrap="square" lIns="0" tIns="0" rIns="0" bIns="0" numCol="2" spcCol="360000" anchor="t" anchorCtr="0" compatLnSpc="1">
            <a:prstTxWarp prst="textNoShape">
              <a:avLst/>
            </a:prstTxWarp>
          </a:bodyPr>
          <a:lstStyle/>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400" b="1" i="0" u="none" strike="noStrike" kern="0" cap="none" spc="0" normalizeH="0" baseline="0" noProof="0" dirty="0">
                <a:ln>
                  <a:noFill/>
                </a:ln>
                <a:solidFill>
                  <a:srgbClr val="007987"/>
                </a:solidFill>
                <a:effectLst/>
                <a:uLnTx/>
                <a:uFillTx/>
                <a:latin typeface="Inria Sans" pitchFamily="2" charset="0"/>
                <a:ea typeface="ＭＳ Ｐゴシック" charset="0"/>
              </a:rPr>
              <a:t>M3 – Je wohlhabender, desto …: </a:t>
            </a:r>
            <a:br>
              <a:rPr kumimoji="0" lang="de-DE" sz="1400" b="1" i="0" u="none" strike="noStrike" kern="0" cap="none" spc="0" normalizeH="0" baseline="0" noProof="0" dirty="0">
                <a:ln>
                  <a:noFill/>
                </a:ln>
                <a:solidFill>
                  <a:srgbClr val="007987"/>
                </a:solidFill>
                <a:effectLst/>
                <a:uLnTx/>
                <a:uFillTx/>
                <a:latin typeface="Inria Sans" pitchFamily="2" charset="0"/>
                <a:ea typeface="ＭＳ Ｐゴシック" charset="0"/>
              </a:rPr>
            </a:br>
            <a:r>
              <a:rPr kumimoji="0" lang="de-DE" sz="1400" b="1" i="0" u="none" strike="noStrike" kern="0" cap="none" spc="0" normalizeH="0" baseline="0" noProof="0" dirty="0">
                <a:ln>
                  <a:noFill/>
                </a:ln>
                <a:solidFill>
                  <a:srgbClr val="007987"/>
                </a:solidFill>
                <a:effectLst/>
                <a:uLnTx/>
                <a:uFillTx/>
                <a:latin typeface="Inria Sans" pitchFamily="2" charset="0"/>
                <a:ea typeface="ＭＳ Ｐゴシック" charset="0"/>
              </a:rPr>
              <a:t>Auch Emissionen sind ungleich verteilt </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Die Höhe des verfügbaren Einkommens beeinflusst sehr stark die Umweltbelastung in Folge unseres Konsums. Je höher das Einkommen ist, desto mehr CO₂-Emissionen verursacht ein Mensch. Während Personen mit einem monatlichen Pro-Kopf-Einkommen von 1.500 Euro (netto) einen CO₂-Fußabdruck von 10 Tonnen haben, liegen Personen mit einem monatlichen Pro-Kopf-Einkommen von über 2.500 Euro (netto) im Schnitt bei 14 Tonnen und mehr. Gut Verdienende haben oft ein größeres oder mehrere Autos, fahren längere Strecken damit und sind im Urlaub häufig mit dem Flugzeug unterwegs. Zudem ermöglicht ihnen das höhere Einkommen eine größere Nachfrage nach Dienstleistungen wie Übernachtungen, Restaurantbesuchen etc.</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Zwar bemühen sich gerade umweltbewusste Menschen mit höherem Einkommen ihren CO</a:t>
            </a:r>
            <a:r>
              <a:rPr kumimoji="0" lang="de-DE" sz="1000" b="0" i="0" u="none" strike="noStrike" kern="0" cap="none" spc="0" normalizeH="0" baseline="-25000" noProof="0" dirty="0">
                <a:ln>
                  <a:noFill/>
                </a:ln>
                <a:solidFill>
                  <a:srgbClr val="000000"/>
                </a:solidFill>
                <a:effectLst/>
                <a:uLnTx/>
                <a:uFillTx/>
                <a:latin typeface="Inria Sans" pitchFamily="2" charset="0"/>
                <a:ea typeface="ＭＳ Ｐゴシック" charset="0"/>
              </a:rPr>
              <a:t>2</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-Fußabdruck im Alltag zu verringern. Doch ihre Bemühungen, die sich typischerweise auf Ernährungsfragen oder auf die Energieeffizienz von Haushaltsgeräten richten, reichen häufig nicht aus, um die negativen Effekte bei den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hlinkClick r:id="rId3"/>
              </a:rPr>
              <a:t>„Big Points“</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Mobilität und Urlaub auszugleichen.</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Indien / Länder des Globalen Südens: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Zitat aus dem Ethikrat: „Eine rein egalitäre Zuteilung gleicher CO</a:t>
            </a:r>
            <a:r>
              <a:rPr kumimoji="0" lang="de-DE" sz="1000" b="0" i="0" u="none" strike="noStrike" kern="0" cap="none" spc="0" normalizeH="0" baseline="-25000" noProof="0" dirty="0">
                <a:ln>
                  <a:noFill/>
                </a:ln>
                <a:solidFill>
                  <a:srgbClr val="000000"/>
                </a:solidFill>
                <a:effectLst/>
                <a:uLnTx/>
                <a:uFillTx/>
                <a:latin typeface="Inria Sans" pitchFamily="2" charset="0"/>
                <a:ea typeface="ＭＳ Ｐゴシック" charset="0"/>
              </a:rPr>
              <a:t>2</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-Budgets ist vor diesem Hintergrund [Kolonialzeit und Vorsprung der Industrieländer] nicht akzeptabel. Entsprechend ist zu unterscheiden zwischen einem nachholenden Wachstum in Ländern des Globalen Südens und weiterem Wachstum von Konsum und Ressourcenverbrauch in den industrialisierten Ländern.“ (Quelle: Deutscher Ethikrat: Klimagerechtigkeit. Stellungnahme. S. 65f)</a:t>
            </a: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lang="de-DE" sz="1000" i="1" dirty="0">
              <a:solidFill>
                <a:srgbClr val="000000"/>
              </a:solidFill>
              <a:latin typeface="Inria Sans" pitchFamily="2"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lang="de-DE" sz="1000" i="1" dirty="0">
              <a:solidFill>
                <a:srgbClr val="000000"/>
              </a:solidFill>
              <a:latin typeface="Inria Sans" pitchFamily="2"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lang="de-DE" sz="1000" i="1" dirty="0">
              <a:solidFill>
                <a:srgbClr val="000000"/>
              </a:solidFill>
              <a:latin typeface="Inria Sans" pitchFamily="2"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lang="de-DE" sz="1000" i="1" dirty="0">
              <a:solidFill>
                <a:srgbClr val="000000"/>
              </a:solidFill>
              <a:latin typeface="Inria Sans" pitchFamily="2"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br>
              <a:rPr lang="de-DE" sz="1000" i="1" noProof="0" dirty="0">
                <a:solidFill>
                  <a:srgbClr val="000000"/>
                </a:solidFill>
                <a:latin typeface="Inria Sans" pitchFamily="2" charset="0"/>
              </a:rPr>
            </a:br>
            <a:r>
              <a:rPr kumimoji="0" lang="de-DE" sz="800" b="0" i="1" u="none" strike="noStrike" kern="0" cap="none" spc="0" normalizeH="0" baseline="0" noProof="0" dirty="0">
                <a:ln>
                  <a:noFill/>
                </a:ln>
                <a:solidFill>
                  <a:srgbClr val="000000"/>
                </a:solidFill>
                <a:effectLst/>
                <a:uLnTx/>
                <a:uFillTx/>
                <a:latin typeface="Inria Sans" pitchFamily="2" charset="0"/>
                <a:ea typeface="ＭＳ Ｐゴシック" charset="0"/>
              </a:rPr>
              <a:t>Abbildung 1 Historische Emissionen, eigene Abb. nach Global Carbon Budget (2025), </a:t>
            </a:r>
            <a:r>
              <a:rPr kumimoji="0" lang="de-DE" sz="800" b="0" i="1" u="none" strike="noStrike" kern="0" cap="none" spc="0" normalizeH="0" baseline="0" noProof="0" dirty="0" err="1">
                <a:ln>
                  <a:noFill/>
                </a:ln>
                <a:solidFill>
                  <a:srgbClr val="000000"/>
                </a:solidFill>
                <a:effectLst/>
                <a:uLnTx/>
                <a:uFillTx/>
                <a:latin typeface="Inria Sans" pitchFamily="2" charset="0"/>
                <a:ea typeface="ＭＳ Ｐゴシック" charset="0"/>
              </a:rPr>
              <a:t>ourworldindata</a:t>
            </a:r>
            <a:endParaRPr kumimoji="0" lang="de-DE" sz="8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800" b="0" i="1"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Historisch gesehen ist </a:t>
            </a: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Deutschland</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der viertgrößte Emittent von Treibhausgasen und hat damit wesentlich zur aktuellen Klimakrise beigetragen. Deutschland hat ein hohes Wohlstands- und Konsumniveau erreicht. Dieses gilt es nun zu </a:t>
            </a:r>
            <a:r>
              <a:rPr kumimoji="0" lang="de-DE" sz="1000" b="0" i="0" u="none" strike="noStrike" kern="0" cap="none" spc="0" normalizeH="0" baseline="0" noProof="0" dirty="0" err="1">
                <a:ln>
                  <a:noFill/>
                </a:ln>
                <a:solidFill>
                  <a:srgbClr val="000000"/>
                </a:solidFill>
                <a:effectLst/>
                <a:uLnTx/>
                <a:uFillTx/>
                <a:latin typeface="Inria Sans" pitchFamily="2" charset="0"/>
                <a:ea typeface="ＭＳ Ｐゴシック" charset="0"/>
              </a:rPr>
              <a:t>dekarbonisieren</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und Emissionen stark zu senken bzw. die vertraglich geschlossenen Klimaziele einzuhalten. </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Länder des Globalen Südens und </a:t>
            </a: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Indien</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als Schwellenland sind an einem anderen Punkt ihrer Wohlstandsentwicklung. Hier werden in den nächsten Jahren deutliche Steigerungen der Emissionen pro Kopf zu erwarten sein, auch wenn Indien und China deutlich schneller elektrifizieren als Deutschland. </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Hinweis!</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Daten – Da die Berechnungen für den Fußabdruck leicht variieren können, weichen die Zahlen für den Fußabdruck voneinander ab: Vergleich Deutschland Umweltbundesamt (2025) – 10,4 Tonnen; WIL Deutschland: 11,3 Tonnen. </a:t>
            </a: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1" i="0" u="none" strike="noStrike" kern="0" cap="none" spc="0" normalizeH="0" baseline="0" noProof="0" dirty="0">
                <a:ln>
                  <a:noFill/>
                </a:ln>
                <a:solidFill>
                  <a:srgbClr val="000000"/>
                </a:solidFill>
                <a:effectLst/>
                <a:uLnTx/>
                <a:uFillTx/>
                <a:latin typeface="Inria Sans" pitchFamily="2" charset="0"/>
                <a:ea typeface="ＭＳ Ｐゴシック" charset="0"/>
              </a:rPr>
              <a:t>Zum Weiterlesen und Quellen:</a:t>
            </a:r>
          </a:p>
          <a:p>
            <a:pPr marL="92075" marR="0" lvl="0" indent="-92075"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Denkwerkstatt Konsum – Thema Geld: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hlinkClick r:id="rId4"/>
              </a:rPr>
              <a:t>https://denkwerkstatt-konsum.umweltbundesamt.de/geld</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a:t>
            </a:r>
          </a:p>
          <a:p>
            <a:pPr marL="92075" marR="0" lvl="0" indent="-92075"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Denkwerkstatt Konsum – Thema Gerechtigkeit (ab Mai 2026).</a:t>
            </a:r>
          </a:p>
          <a:p>
            <a:pPr marL="92075" marR="0" lvl="0" indent="-92075"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Oxfam (2026): Klimakluft – Wie Reiche das Klima belasten: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hlinkClick r:id="rId5"/>
              </a:rPr>
              <a:t>https://www.oxfam.de/publikationen/oxfam-bericht-klimakluft-reiche-klima-belasten</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a:t>
            </a:r>
          </a:p>
          <a:p>
            <a:pPr marL="92075" marR="0" lvl="0" indent="-92075"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World </a:t>
            </a:r>
            <a:r>
              <a:rPr kumimoji="0" lang="de-DE" sz="1000" b="0" i="0" u="none" strike="noStrike" kern="0" cap="none" spc="0" normalizeH="0" baseline="0" noProof="0" dirty="0" err="1">
                <a:ln>
                  <a:noFill/>
                </a:ln>
                <a:solidFill>
                  <a:srgbClr val="000000"/>
                </a:solidFill>
                <a:effectLst/>
                <a:uLnTx/>
                <a:uFillTx/>
                <a:latin typeface="Inria Sans" pitchFamily="2" charset="0"/>
                <a:ea typeface="ＭＳ Ｐゴシック" charset="0"/>
              </a:rPr>
              <a:t>Inequality</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 Report 2022: </a:t>
            </a: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hlinkClick r:id="rId6"/>
              </a:rPr>
              <a:t>https://wir2022.wid.world/</a:t>
            </a:r>
            <a:endPar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endParaRPr>
          </a:p>
          <a:p>
            <a:pPr marL="92075" marR="0" lvl="0" indent="-92075" algn="l" defTabSz="914400" rtl="0" eaLnBrk="1" fontAlgn="base" latinLnBrk="0" hangingPunct="1">
              <a:lnSpc>
                <a:spcPct val="95000"/>
              </a:lnSpc>
              <a:spcBef>
                <a:spcPts val="0"/>
              </a:spcBef>
              <a:spcAft>
                <a:spcPts val="600"/>
              </a:spcAft>
              <a:buClr>
                <a:schemeClr val="accent4"/>
              </a:buClr>
              <a:buSzTx/>
              <a:buFont typeface="Arial" panose="020B0604020202020204" pitchFamily="34" charset="0"/>
              <a:buChar char="•"/>
              <a:tabLst/>
              <a:defRPr/>
            </a:pPr>
            <a:endParaRPr lang="de-DE" sz="1000" dirty="0">
              <a:solidFill>
                <a:srgbClr val="000000"/>
              </a:solidFill>
              <a:latin typeface="Inria Sans" pitchFamily="2" charset="0"/>
            </a:endParaRP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400" b="1" i="0" u="none" strike="noStrike" kern="0" cap="none" spc="0" normalizeH="0" baseline="0" noProof="0" dirty="0">
                <a:ln>
                  <a:noFill/>
                </a:ln>
                <a:solidFill>
                  <a:srgbClr val="007987"/>
                </a:solidFill>
                <a:effectLst/>
                <a:uLnTx/>
                <a:uFillTx/>
                <a:latin typeface="Inria Sans" pitchFamily="2" charset="0"/>
                <a:ea typeface="ＭＳ Ｐゴシック" charset="0"/>
              </a:rPr>
              <a:t>M4 – Vom Fußabdruck zum Handabdruck: Unsere Schule aktiv nachhaltig gestalten </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Schulen sind mehr als Lernorte, sie sind Lebensräume, in denen Schüler*innen täglich Zeit verbringen. Genau das macht sie zum idealen Ort, um nachhaltiges Handeln nicht nur zu besprechen, sondern direkt auszuprobieren. Hier können Ideen entwickelt, Projekte geplant und Veränderungen angestoßen werden. Wenn Schüler*innen selbst aktiv werden, sammeln sie wertvolle Erfahrungen: Sie spüren, dass ihr Engagement etwas bewirkt und dass sie Gestalter*innen ihrer Umwelt sein können.</a:t>
            </a:r>
          </a:p>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000000"/>
                </a:solidFill>
                <a:effectLst/>
                <a:uLnTx/>
                <a:uFillTx/>
                <a:latin typeface="Inria Sans" pitchFamily="2" charset="0"/>
                <a:ea typeface="ＭＳ Ｐゴシック" charset="0"/>
              </a:rPr>
              <a:t>Gerade in Zeiten, in denen viele junge Menschen die Klimakrise als bedrohlich erleben, sind solche Erfahrungen von Selbstwirksamkeit besonders wichtig. Sie stärken das Vertrauen in die eigene Handlungsfähigkeit und zeigen: Jede*r kann etwas bewegen! Deshalb lohnt es sich, dieses Modul umzusetzen – als Schritt hin zu einer Schule, die nicht nur über Nachhaltigkeit spricht, sondern sie gemeinsam lebt.</a:t>
            </a:r>
          </a:p>
          <a:p>
            <a:pPr marL="0" marR="0" lvl="0" indent="-246596" algn="l" defTabSz="914400" rtl="0" eaLnBrk="1" fontAlgn="base" latinLnBrk="0" hangingPunct="1">
              <a:lnSpc>
                <a:spcPct val="95000"/>
              </a:lnSpc>
              <a:spcBef>
                <a:spcPts val="0"/>
              </a:spcBef>
              <a:spcAft>
                <a:spcPts val="600"/>
              </a:spcAft>
              <a:buClrTx/>
              <a:buSzTx/>
              <a:buFontTx/>
              <a:buNone/>
              <a:tabLst/>
              <a:defRPr/>
            </a:pPr>
            <a:endParaRPr kumimoji="0" lang="de-DE" sz="1400" b="1" i="0" u="none" strike="noStrike" kern="0" cap="none" spc="0" normalizeH="0" baseline="0" noProof="0" dirty="0">
              <a:ln>
                <a:noFill/>
              </a:ln>
              <a:solidFill>
                <a:srgbClr val="007987"/>
              </a:solidFill>
              <a:effectLst/>
              <a:uLnTx/>
              <a:uFillTx/>
              <a:latin typeface="Inria Sans" pitchFamily="2" charset="0"/>
              <a:ea typeface="ＭＳ Ｐゴシック"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Hintergrundinformationen</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11" name="Gruppieren 10">
            <a:extLst>
              <a:ext uri="{FF2B5EF4-FFF2-40B4-BE49-F238E27FC236}">
                <a16:creationId xmlns:a16="http://schemas.microsoft.com/office/drawing/2014/main" id="{67A6786C-C77A-B130-A9D1-5D15F2576380}"/>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2" name="Rechteck 11">
              <a:extLst>
                <a:ext uri="{FF2B5EF4-FFF2-40B4-BE49-F238E27FC236}">
                  <a16:creationId xmlns:a16="http://schemas.microsoft.com/office/drawing/2014/main" id="{E15D2315-3067-A90B-84DF-626E59BB4E78}"/>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AD763320-642E-2D60-A9B8-4439A612481C}"/>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EE5337F9-3657-2CED-9ACE-9ACD053616DB}"/>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4000610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00B179D-CBA1-58FD-DB8E-1356F16F6FEF}"/>
              </a:ext>
            </a:extLst>
          </p:cNvPr>
          <p:cNvSpPr>
            <a:spLocks noGrp="1"/>
          </p:cNvSpPr>
          <p:nvPr>
            <p:ph type="title"/>
          </p:nvPr>
        </p:nvSpPr>
        <p:spPr/>
        <p:txBody>
          <a:bodyPr/>
          <a:lstStyle/>
          <a:p>
            <a:r>
              <a:rPr lang="de-DE" dirty="0"/>
              <a:t>Arbeitsblätter</a:t>
            </a:r>
            <a:endParaRPr lang="en-US" dirty="0"/>
          </a:p>
        </p:txBody>
      </p:sp>
      <p:sp>
        <p:nvSpPr>
          <p:cNvPr id="3" name="Fußzeilenplatzhalter 2">
            <a:extLst>
              <a:ext uri="{FF2B5EF4-FFF2-40B4-BE49-F238E27FC236}">
                <a16:creationId xmlns:a16="http://schemas.microsoft.com/office/drawing/2014/main" id="{D36FEADF-4346-2AC5-A8D3-05D437326AAE}"/>
              </a:ext>
            </a:extLst>
          </p:cNvPr>
          <p:cNvSpPr>
            <a:spLocks noGrp="1"/>
          </p:cNvSpPr>
          <p:nvPr>
            <p:ph type="ftr" sz="quarter" idx="4294967295"/>
          </p:nvPr>
        </p:nvSpPr>
        <p:spPr>
          <a:xfrm>
            <a:off x="6507163" y="9883775"/>
            <a:ext cx="1052512" cy="455613"/>
          </a:xfrm>
        </p:spPr>
        <p:txBody>
          <a:bodyPr/>
          <a:lstStyle/>
          <a:p>
            <a:fld id="{9302D2D9-6C41-8943-9065-B4377A0BA008}" type="slidenum">
              <a:rPr lang="de-DE" smtClean="0"/>
              <a:pPr/>
              <a:t>15</a:t>
            </a:fld>
            <a:endParaRPr lang="de-DE" dirty="0"/>
          </a:p>
        </p:txBody>
      </p:sp>
    </p:spTree>
    <p:extLst>
      <p:ext uri="{BB962C8B-B14F-4D97-AF65-F5344CB8AC3E}">
        <p14:creationId xmlns:p14="http://schemas.microsoft.com/office/powerpoint/2010/main" val="3742914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sz="2400" b="1" dirty="0">
                <a:latin typeface="Inria Sans" pitchFamily="2" charset="0"/>
              </a:rPr>
              <a:t>AM0 – Emissionen und Klimawandel</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16</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AM0</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9" name="Grafik 8">
            <a:extLst>
              <a:ext uri="{FF2B5EF4-FFF2-40B4-BE49-F238E27FC236}">
                <a16:creationId xmlns:a16="http://schemas.microsoft.com/office/drawing/2014/main" id="{BAFB1B11-43B5-67CE-E5FD-66037345805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73560" y="1274703"/>
            <a:ext cx="1326640" cy="1326640"/>
          </a:xfrm>
          <a:prstGeom prst="rect">
            <a:avLst/>
          </a:prstGeom>
        </p:spPr>
      </p:pic>
      <p:sp>
        <p:nvSpPr>
          <p:cNvPr id="11" name="Rectangle 1">
            <a:extLst>
              <a:ext uri="{FF2B5EF4-FFF2-40B4-BE49-F238E27FC236}">
                <a16:creationId xmlns:a16="http://schemas.microsoft.com/office/drawing/2014/main" id="{9827878B-16CF-9773-CFD0-5E970FB0F0B6}"/>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1257300">
              <a:lnSpc>
                <a:spcPct val="12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UBA-Erklärvideo: </a:t>
            </a:r>
            <a:b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u="sng" dirty="0">
                <a:solidFill>
                  <a:schemeClr val="tx1"/>
                </a:solidFill>
                <a:latin typeface="Inria Sans" pitchFamily="2" charset="0"/>
                <a:ea typeface="Calibri" panose="020F0502020204030204" pitchFamily="34" charset="0"/>
                <a:cs typeface="Times New Roman" panose="02020603050405020304" pitchFamily="18" charset="0"/>
                <a:hlinkClick r:id="rId3"/>
              </a:rPr>
              <a:t>https://www.youtube.com/watch?v=eI8L3wV3pBo</a:t>
            </a: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 </a:t>
            </a:r>
          </a:p>
          <a:p>
            <a:pPr>
              <a:lnSpc>
                <a:spcPct val="120000"/>
              </a:lnSpc>
              <a:spcAft>
                <a:spcPts val="600"/>
              </a:spcAft>
            </a:pPr>
            <a:endParaRPr lang="de-DE" sz="1100" u="sng"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Schau dir das Erklärvideo zum Thema Emissionen und Klimawandel an. Vervollständige den Lückentext. Nutze folgende Wörter:</a:t>
            </a: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Klimaschutz, Kohlendioxid (CO₂), Verkehr, Atmosphäre, natürliches, Überschwemmungen, Düngung, Treibhaus, Öl, Energiewende, Haushalte, Wärmestrahlung, reduziert, Kohle, Elektromobilität, Klima, Tierbestände, menschliche Aktivitäten, Kohleverstromung, Erwärmung, Treibhausgase (THG), Verkehrswende, erneuerbare Energien, Energiewirtschaft</a:t>
            </a: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a:lnSpc>
                <a:spcPct val="14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Der Treibhauseffekt ist ein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Phänomen. Sonnenstrahlung fällt durch die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auf die Erde und erwärmt die Oberfläche. Gase absorbieren die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So wird die Wärme in der Atmosphäre gespeichert, wie in einem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p>
          <a:p>
            <a:pPr>
              <a:lnSpc>
                <a:spcPct val="14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Durch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Aktivitäten gelangen mehr THG in die Atmosphäre. Der Treibhauseffekt wird verstärkt und die zusätzliche Wärme verändert das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Die Erde heizt sich auf. </a:t>
            </a:r>
            <a:b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Folgen sind z. B.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und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p>
          <a:p>
            <a:pPr>
              <a:lnSpc>
                <a:spcPct val="14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hat den größten Anteil an den THG-Emissionen. Kohlendioxid entsteht bei der Verbrennung von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und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Die Hauptverursacher bei der Verbrennung von Kohlendioxid sind die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der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Industriefeuerungen</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und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p>
          <a:p>
            <a:pPr>
              <a:lnSpc>
                <a:spcPct val="14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Um den Treibhauseffekt zu bremsen, müssen die Emissionen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oder gestoppt werden. Politische Maßnahmen sind z. B.:</a:t>
            </a:r>
          </a:p>
          <a:p>
            <a:pPr marL="182563" lvl="0" indent="-182563">
              <a:lnSpc>
                <a:spcPct val="140000"/>
              </a:lnSpc>
              <a:spcAft>
                <a:spcPts val="600"/>
              </a:spcAft>
              <a:buClr>
                <a:schemeClr val="accent4"/>
              </a:buClr>
              <a:buSzPct val="100000"/>
              <a:buFont typeface="Arial" panose="020B0604020202020204" pitchFamily="34" charset="0"/>
              <a:buChar char="•"/>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mit mehr Fuß- und Radverkehr,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und weniger Autos und LKWs.</a:t>
            </a:r>
          </a:p>
          <a:p>
            <a:pPr marL="182563" lvl="0" indent="-182563">
              <a:lnSpc>
                <a:spcPct val="140000"/>
              </a:lnSpc>
              <a:spcAft>
                <a:spcPts val="600"/>
              </a:spcAft>
              <a:buClr>
                <a:schemeClr val="accent4"/>
              </a:buClr>
              <a:buSzPct val="100000"/>
              <a:buFont typeface="Arial" panose="020B0604020202020204" pitchFamily="34" charset="0"/>
              <a:buChar char="•"/>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In der Landwirtschaft: effizientere und weniger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sowie kleinere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p>
          <a:p>
            <a:pPr marL="182563" lvl="0" indent="-182563">
              <a:lnSpc>
                <a:spcPct val="140000"/>
              </a:lnSpc>
              <a:spcAft>
                <a:spcPts val="600"/>
              </a:spcAft>
              <a:buClr>
                <a:schemeClr val="accent4"/>
              </a:buClr>
              <a:buSzPct val="100000"/>
              <a:buFont typeface="Arial" panose="020B0604020202020204" pitchFamily="34" charset="0"/>
              <a:buChar char="•"/>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Ausstieg aus der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hin zu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p>
          <a:p>
            <a:pPr>
              <a:lnSpc>
                <a:spcPct val="14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Weniger menschengemachte THG bedeuten weniger Erwärmung. Jede Reduzierung von Emissionen leistet einen wichtigen Beitrag zum </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________________________</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2319005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AM1 – Nachhaltigen Konsum verstehen </a:t>
            </a:r>
            <a:r>
              <a:rPr lang="de-DE" sz="2400" dirty="0">
                <a:latin typeface="Inria Sans" pitchFamily="2" charset="0"/>
              </a:rPr>
              <a:t>Arbeitsblatt 1</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17</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1:</a:t>
            </a:r>
            <a:r>
              <a:rPr lang="de-DE" sz="1100" dirty="0">
                <a:solidFill>
                  <a:schemeClr val="accent1"/>
                </a:solidFill>
                <a:effectLst/>
                <a:latin typeface="Inria Sans" pitchFamily="2" charset="0"/>
                <a:ea typeface="Calibri" panose="020F0502020204030204" pitchFamily="34" charset="0"/>
                <a:cs typeface="Times New Roman" panose="02020603050405020304" pitchFamily="18" charset="0"/>
              </a:rPr>
              <a:t>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Welche Ideen kennt ihr, um nachhaltiger zu leben? Sammelt sie gemeinsam mit eurer / eurem Sitznachbar*in . </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Definition „Konsum“: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Konsum umfasst alle Dinge, die wir kaufen, benutzen und entsorgen, um unsere Wünsche und Bedürfnisse zu erfüllen. Dazu gehören zum Beispiel: Wohnen, Mobilität, Ernährung, Bekleidung.</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a:t>
            </a: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Nachhaltiger Konsum“</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bedeutet, die Umweltbelastungen durch unseren Konsum möglichst zu verkleinern. Z.B. mit dem Fahrrad zu fahren statt mit dem Auto, damit keine schädlichen Abgase entstehen. Oder Strom aus erneuerbaren Energien wie Windkraft oder Solarenergie zu beziehen statt Strom aus Kohle oder Erdgas, was mit hohen Treibhausgasemissionen einhergeht. Im Idealfall bedeutet nachhaltiger Konsum, hier und heute so zu leben, dass überall und auch in Zukunft alle Menschen so leben können, ohne dass unsere natürlichen Lebensgrundlagen Schaden nehmen. </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Nachhaltiger Konsum berücksichtigt sowohl Umweltaspekte als auch soziale Aspekte. Vieles, was sich im Laufe der Herstellung, Nutzung und Entsorgung von Produkten negativ auf die Umwelt auswirkt, beeinträchtigt zugleich direkt die Gesundheit der Menschen im Umfeld, etwa der Ausstoß von Schadstoffen bei der Produktion.</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2:</a:t>
            </a:r>
            <a:r>
              <a:rPr lang="de-DE" sz="1100" dirty="0">
                <a:solidFill>
                  <a:schemeClr val="accent1"/>
                </a:solidFill>
                <a:effectLst/>
                <a:latin typeface="Inria Sans" pitchFamily="2" charset="0"/>
                <a:ea typeface="Calibri" panose="020F0502020204030204" pitchFamily="34" charset="0"/>
                <a:cs typeface="Times New Roman" panose="02020603050405020304" pitchFamily="18" charset="0"/>
              </a:rPr>
              <a:t>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Formuliere die Definition „nachhaltiger Konsum“ in einem Satz.</a:t>
            </a: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3: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Wähle einen Gegenstand aus deiner Schultasche. Überlege: Welche Umwelt- und Sozialfolgen könnten seine Herstellung, Nutzung und Entsorgung haben? Notiere ein Stichwort zu jedem Schritt (Herstellung – Nutzung – Entsorgung).</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2156860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
            <a:extLst>
              <a:ext uri="{FF2B5EF4-FFF2-40B4-BE49-F238E27FC236}">
                <a16:creationId xmlns:a16="http://schemas.microsoft.com/office/drawing/2014/main" id="{0ED07EB8-CA78-16C1-0DB5-4171D1E86C29}"/>
              </a:ext>
            </a:extLst>
          </p:cNvPr>
          <p:cNvSpPr/>
          <p:nvPr/>
        </p:nvSpPr>
        <p:spPr>
          <a:xfrm>
            <a:off x="387860" y="1790087"/>
            <a:ext cx="6784465" cy="1417152"/>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Aft>
                <a:spcPts val="600"/>
              </a:spcAft>
            </a:pPr>
            <a:r>
              <a:rPr lang="de-DE" sz="1100" dirty="0">
                <a:solidFill>
                  <a:schemeClr val="tx1"/>
                </a:solidFill>
                <a:effectLst/>
                <a:latin typeface="Inria Sans" pitchFamily="2" charset="0"/>
              </a:rPr>
              <a:t>Du stehst morgens auf und machst das Licht an. Strom wird benötigt. Das warme Wasser aus der Leitung musste erwärmt werden. Der Schulbus verbraucht fossilen Kraftstoff. Und für dein Schulbrot musste Getreide angebaut, transportiert und verarbeitet werden. Bei jeder dieser Konsumhandlungen entstehen mehr oder weniger viele Treibhausgasemissionen. Wenn du alle diese Emissionen von einem Jahr zusammenrechnest, erhältst du deinen persönlichen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-Fußabdruck. Der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-Fußabdruck misst demnach die Treibhausgasemissionen, die eine Person in einem Jahr durch ihren Konsum verursacht. </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p:txBody>
      </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AM1 – Nachhaltigen Konsum verstehen </a:t>
            </a:r>
            <a:r>
              <a:rPr lang="de-DE" sz="2400" dirty="0">
                <a:latin typeface="Inria Sans" pitchFamily="2" charset="0"/>
              </a:rPr>
              <a:t>Arbeitsblatt 2</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18</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Der ökologische Fußabdruck</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20000"/>
              </a:lnSpc>
              <a:spcBef>
                <a:spcPct val="0"/>
              </a:spcBef>
              <a:spcAft>
                <a:spcPts val="600"/>
              </a:spcAft>
              <a:buClrTx/>
              <a:buSzTx/>
              <a:buFontTx/>
              <a:buNone/>
              <a:tabLst/>
              <a:defRPr/>
            </a:pPr>
            <a:endPar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pSp>
        <p:nvGrpSpPr>
          <p:cNvPr id="17" name="Gruppieren 16">
            <a:extLst>
              <a:ext uri="{FF2B5EF4-FFF2-40B4-BE49-F238E27FC236}">
                <a16:creationId xmlns:a16="http://schemas.microsoft.com/office/drawing/2014/main" id="{9FCDCC5E-57E3-30E3-A749-D28F074FF3DC}"/>
              </a:ext>
              <a:ext uri="{C183D7F6-B498-43B3-948B-1728B52AA6E4}">
                <adec:decorative xmlns:adec="http://schemas.microsoft.com/office/drawing/2017/decorative" val="1"/>
              </a:ext>
            </a:extLst>
          </p:cNvPr>
          <p:cNvGrpSpPr/>
          <p:nvPr/>
        </p:nvGrpSpPr>
        <p:grpSpPr>
          <a:xfrm>
            <a:off x="387860" y="1368952"/>
            <a:ext cx="288000" cy="288000"/>
            <a:chOff x="-3787818" y="791033"/>
            <a:chExt cx="2724236" cy="2724236"/>
          </a:xfrm>
        </p:grpSpPr>
        <p:sp>
          <p:nvSpPr>
            <p:cNvPr id="18" name="Ellipse 17">
              <a:extLst>
                <a:ext uri="{FF2B5EF4-FFF2-40B4-BE49-F238E27FC236}">
                  <a16:creationId xmlns:a16="http://schemas.microsoft.com/office/drawing/2014/main" id="{F9D78007-D664-10D1-2411-F16AB761D537}"/>
                </a:ext>
              </a:extLst>
            </p:cNvPr>
            <p:cNvSpPr/>
            <p:nvPr/>
          </p:nvSpPr>
          <p:spPr>
            <a:xfrm>
              <a:off x="-3787818" y="791033"/>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9" name="Picture 5">
              <a:extLst>
                <a:ext uri="{FF2B5EF4-FFF2-40B4-BE49-F238E27FC236}">
                  <a16:creationId xmlns:a16="http://schemas.microsoft.com/office/drawing/2014/main" id="{55F96DAA-9C77-C1A7-7F33-761D092D2F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0" name="Rectangle 1">
            <a:extLst>
              <a:ext uri="{FF2B5EF4-FFF2-40B4-BE49-F238E27FC236}">
                <a16:creationId xmlns:a16="http://schemas.microsoft.com/office/drawing/2014/main" id="{EDAFE7DC-1168-3E2B-15A6-FA6F80946AFF}"/>
              </a:ext>
            </a:extLst>
          </p:cNvPr>
          <p:cNvSpPr/>
          <p:nvPr/>
        </p:nvSpPr>
        <p:spPr>
          <a:xfrm>
            <a:off x="387859" y="3431692"/>
            <a:ext cx="6784977" cy="6225317"/>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numCol="2" spcCol="180000" rtlCol="0" anchor="t"/>
          <a:lstStyle/>
          <a:p>
            <a:pPr>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Aufgrund der Vielzahl an Konsumhandlungen, die wir im Laufe eines Jahres tätigen, kann der CO</a:t>
            </a:r>
            <a:r>
              <a:rPr lang="de-DE" sz="1100" baseline="-25000" dirty="0">
                <a:solidFill>
                  <a:schemeClr val="tx1"/>
                </a:solidFill>
                <a:latin typeface="Inria Sans" pitchFamily="2" charset="0"/>
                <a:ea typeface="Calibri" panose="020F0502020204030204" pitchFamily="34" charset="0"/>
                <a:cs typeface="Times New Roman" panose="02020603050405020304" pitchFamily="18" charset="0"/>
              </a:rPr>
              <a:t>2</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-Fußabdruck nur grob abgeschätzt werden. Dabei lassen sich die Emissionen auf sechs Bereiche aufteilen: Wohnen, Strom, Mobilität, Ernährung, Sonstiger Konsum und öffentliche Infrastruktur. </a:t>
            </a:r>
          </a:p>
          <a:p>
            <a:pPr>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„Sonstiger Konsum“ ist die Restkategorie. Hier wird der CO</a:t>
            </a:r>
            <a:r>
              <a:rPr lang="de-DE" sz="1100" baseline="-25000" dirty="0">
                <a:solidFill>
                  <a:schemeClr val="tx1"/>
                </a:solidFill>
                <a:latin typeface="Inria Sans" pitchFamily="2" charset="0"/>
                <a:ea typeface="Calibri" panose="020F0502020204030204" pitchFamily="34" charset="0"/>
                <a:cs typeface="Times New Roman" panose="02020603050405020304" pitchFamily="18" charset="0"/>
              </a:rPr>
              <a:t>2</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-Ausstoß für eine Vielzahl von Kaufentscheidungen grob geschätzt, die nicht unter die anderen Kategorien gehören. Unter „öffentliche Infrastruktur“ finden sich Emissionen, die z. B. durch die öffentlichen Gebäude und Straßen oder durch Schulen entstehen und deshalb nicht vom Einzelnen beeinflusst werden können.</a:t>
            </a:r>
          </a:p>
          <a:p>
            <a:pPr>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Die wichtigsten Stellschrauben, die den persönlichen CO</a:t>
            </a:r>
            <a:r>
              <a:rPr lang="de-DE" sz="1100" baseline="-25000" dirty="0">
                <a:solidFill>
                  <a:schemeClr val="tx1"/>
                </a:solidFill>
                <a:latin typeface="Inria Sans" pitchFamily="2" charset="0"/>
                <a:ea typeface="Calibri" panose="020F0502020204030204" pitchFamily="34" charset="0"/>
                <a:cs typeface="Times New Roman" panose="02020603050405020304" pitchFamily="18" charset="0"/>
              </a:rPr>
              <a:t>2</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-Ausstoß bestimmen, sind:</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Mobilität: Flugreisen, Autokilometer, Kraftstoffverbrauch des Autos</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Größe der Wohnfläche, Dämmstandard, </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Heizart</a:t>
            </a: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Ernährung: Höhe des Konsums tierischer Produkte (Fleisch, Milchprodukte)</a:t>
            </a: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Darüber hinaus gibt es noch zwei weitere zentrale Stellgrößen:</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Höhe des Einkommens: In der Tendenz steigt der CO</a:t>
            </a:r>
            <a:r>
              <a:rPr lang="de-DE" sz="1100" baseline="-25000" dirty="0">
                <a:solidFill>
                  <a:schemeClr val="tx1"/>
                </a:solidFill>
                <a:latin typeface="Inria Sans" pitchFamily="2" charset="0"/>
                <a:ea typeface="Calibri" panose="020F0502020204030204" pitchFamily="34" charset="0"/>
                <a:cs typeface="Times New Roman" panose="02020603050405020304" pitchFamily="18" charset="0"/>
              </a:rPr>
              <a:t>2</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-Ausstoß mit dem Einkommen. Man wohnt in größeren Wohnungen, reist häufiger, leistet sich ein größeres Auto und konsumiert mehr. Ein höheres Einkommen ermöglicht aber auch den Kauf von Produkten, die wegen ihrer besseren Klimabilanz unter Umständen aufwendiger und damit teurer hergestellt wurden. Steigendes Einkommen und höherer Wohlstand geben uns deshalb mehr Gestaltungsmöglichkeiten, aber auch mehr Verantwortung für die Umsetzung eines klimaverträglicheren Lebensstils.</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Art der Energieerzeugung: Je mehr Bereiche (Heizen, Mobilität, Strombezug) mit erneuerbaren Energien abgedeckt werden können, umso geringer ist der CO</a:t>
            </a:r>
            <a:r>
              <a:rPr lang="de-DE" sz="1100" baseline="-25000" dirty="0">
                <a:solidFill>
                  <a:schemeClr val="tx1"/>
                </a:solidFill>
                <a:latin typeface="Inria Sans" pitchFamily="2" charset="0"/>
                <a:ea typeface="Calibri" panose="020F0502020204030204" pitchFamily="34" charset="0"/>
                <a:cs typeface="Times New Roman" panose="02020603050405020304" pitchFamily="18" charset="0"/>
              </a:rPr>
              <a:t>2</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-Fußabdruck.</a:t>
            </a: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pic>
        <p:nvPicPr>
          <p:cNvPr id="21" name="Grafik 20" descr="Die Grafik zeigt den durchschnittlichen CO2-Fußabdruck pro Person und Jahr in Deutschland. Dieser beträgt 10,4 Tonnen. In der Abbildung wird der Anteil unterschiedlicher Bedürfnisfelder am Fußabdruck abgebildet: Wohnen - 22%, Strom - 5%, Mobilität - 19%, Ernährung - 15%, sonstiger Konsum - 28%, öffentliche Infrastrukturen - 11%.">
            <a:extLst>
              <a:ext uri="{FF2B5EF4-FFF2-40B4-BE49-F238E27FC236}">
                <a16:creationId xmlns:a16="http://schemas.microsoft.com/office/drawing/2014/main" id="{5A4528A1-63C5-0095-E0D6-57EF1D2AE9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3820" y="6371395"/>
            <a:ext cx="3285615" cy="328561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98547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AM1 – Nachhaltigen Konsum verstehen: </a:t>
            </a:r>
            <a:r>
              <a:rPr lang="de-DE" sz="2400" dirty="0">
                <a:latin typeface="Inria Sans" pitchFamily="2" charset="0"/>
              </a:rPr>
              <a:t>Arbeitsblatt 3</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19</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numCol="1"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Der ökologische Fußabdruck</a:t>
            </a: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Notiere die wichtigsten Merkmale des Fußabdrucks in Stichpunkten.</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Schaut euch Karten an. Gibt es Maßnahmen, die du bereits umsetzt? Notiere diese hier.</a:t>
            </a:r>
          </a:p>
          <a:p>
            <a:pPr marL="3619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3619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3619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3"/>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Betrachtet nur die Vorderseiten der Karten. Schätzt: Welche drei Maßnahmen zur Reduktion des Fußabdrucks sind besonders wirksam? </a:t>
            </a:r>
          </a:p>
          <a:p>
            <a:pPr marL="355600" marR="0" lvl="0" indent="-139700" algn="l" defTabSz="914400" rtl="0" eaLnBrk="1" fontAlgn="base" latinLnBrk="0" hangingPunct="1">
              <a:lnSpc>
                <a:spcPct val="120000"/>
              </a:lnSpc>
              <a:spcBef>
                <a:spcPct val="0"/>
              </a:spcBef>
              <a:spcAft>
                <a:spcPts val="600"/>
              </a:spcAft>
              <a:buClr>
                <a:schemeClr val="accent4"/>
              </a:buClr>
              <a:buSzTx/>
              <a:buFont typeface="+mj-lt"/>
              <a:buAutoNum type="arabicPeriod"/>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355600" marR="0" lvl="0" indent="-139700" algn="l" defTabSz="914400" rtl="0" eaLnBrk="1" fontAlgn="base" latinLnBrk="0" hangingPunct="1">
              <a:lnSpc>
                <a:spcPct val="120000"/>
              </a:lnSpc>
              <a:spcBef>
                <a:spcPct val="0"/>
              </a:spcBef>
              <a:spcAft>
                <a:spcPts val="600"/>
              </a:spcAft>
              <a:buClr>
                <a:schemeClr val="accent4"/>
              </a:buClr>
              <a:buSzTx/>
              <a:buFont typeface="+mj-lt"/>
              <a:buAutoNum type="arabicPeriod"/>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355600" marR="0" lvl="0" indent="-139700" algn="l" defTabSz="914400" rtl="0" eaLnBrk="1" fontAlgn="base" latinLnBrk="0" hangingPunct="1">
              <a:lnSpc>
                <a:spcPct val="120000"/>
              </a:lnSpc>
              <a:spcBef>
                <a:spcPct val="0"/>
              </a:spcBef>
              <a:spcAft>
                <a:spcPts val="600"/>
              </a:spcAft>
              <a:buClr>
                <a:schemeClr val="accent4"/>
              </a:buClr>
              <a:buSzTx/>
              <a:buFont typeface="+mj-lt"/>
              <a:buAutoNum type="arabicPeriod"/>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355600" marR="0" lvl="0" algn="l" defTabSz="914400" rtl="0" eaLnBrk="1" fontAlgn="base" latinLnBrk="0" hangingPunct="1">
              <a:lnSpc>
                <a:spcPct val="120000"/>
              </a:lnSpc>
              <a:spcBef>
                <a:spcPct val="0"/>
              </a:spcBef>
              <a:spcAft>
                <a:spcPts val="600"/>
              </a:spcAft>
              <a:buClr>
                <a:schemeClr val="accent4"/>
              </a:buClr>
              <a:buSzTx/>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Die Big Points nachhaltigen Konsums</a:t>
            </a:r>
          </a:p>
          <a:p>
            <a:pPr marL="0" marR="0" lvl="0" indent="0"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
                <a:schemeClr val="accent4"/>
              </a:buClr>
              <a:buSzTx/>
              <a:tabLst/>
              <a:defRPr/>
            </a:pPr>
            <a:endPar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pSp>
        <p:nvGrpSpPr>
          <p:cNvPr id="9" name="Gruppieren 8">
            <a:extLst>
              <a:ext uri="{FF2B5EF4-FFF2-40B4-BE49-F238E27FC236}">
                <a16:creationId xmlns:a16="http://schemas.microsoft.com/office/drawing/2014/main" id="{4CDDE979-4624-BCC4-C489-E77A9F2561FC}"/>
              </a:ext>
              <a:ext uri="{C183D7F6-B498-43B3-948B-1728B52AA6E4}">
                <adec:decorative xmlns:adec="http://schemas.microsoft.com/office/drawing/2017/decorative" val="1"/>
              </a:ext>
            </a:extLst>
          </p:cNvPr>
          <p:cNvGrpSpPr/>
          <p:nvPr/>
        </p:nvGrpSpPr>
        <p:grpSpPr>
          <a:xfrm>
            <a:off x="387860" y="1368952"/>
            <a:ext cx="288000" cy="288000"/>
            <a:chOff x="-3787818" y="791033"/>
            <a:chExt cx="2724236" cy="2724236"/>
          </a:xfrm>
        </p:grpSpPr>
        <p:sp>
          <p:nvSpPr>
            <p:cNvPr id="11" name="Ellipse 10">
              <a:extLst>
                <a:ext uri="{FF2B5EF4-FFF2-40B4-BE49-F238E27FC236}">
                  <a16:creationId xmlns:a16="http://schemas.microsoft.com/office/drawing/2014/main" id="{A36FE475-95CC-8F5E-A77F-B162D92DD9E3}"/>
                </a:ext>
              </a:extLst>
            </p:cNvPr>
            <p:cNvSpPr/>
            <p:nvPr/>
          </p:nvSpPr>
          <p:spPr>
            <a:xfrm>
              <a:off x="-3787818" y="791033"/>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2" name="Picture 5">
              <a:extLst>
                <a:ext uri="{FF2B5EF4-FFF2-40B4-BE49-F238E27FC236}">
                  <a16:creationId xmlns:a16="http://schemas.microsoft.com/office/drawing/2014/main" id="{CB5B6214-E578-3E94-5297-7C6EA4311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uppieren 13">
            <a:extLst>
              <a:ext uri="{FF2B5EF4-FFF2-40B4-BE49-F238E27FC236}">
                <a16:creationId xmlns:a16="http://schemas.microsoft.com/office/drawing/2014/main" id="{D94FB817-15B5-8E28-D1E2-850B2B439CED}"/>
              </a:ext>
              <a:ext uri="{C183D7F6-B498-43B3-948B-1728B52AA6E4}">
                <adec:decorative xmlns:adec="http://schemas.microsoft.com/office/drawing/2017/decorative" val="1"/>
              </a:ext>
            </a:extLst>
          </p:cNvPr>
          <p:cNvGrpSpPr/>
          <p:nvPr/>
        </p:nvGrpSpPr>
        <p:grpSpPr>
          <a:xfrm>
            <a:off x="387860" y="5852051"/>
            <a:ext cx="288000" cy="288000"/>
            <a:chOff x="3957175" y="2763248"/>
            <a:chExt cx="288000" cy="288000"/>
          </a:xfrm>
        </p:grpSpPr>
        <p:sp>
          <p:nvSpPr>
            <p:cNvPr id="15" name="Ellipse 14">
              <a:extLst>
                <a:ext uri="{FF2B5EF4-FFF2-40B4-BE49-F238E27FC236}">
                  <a16:creationId xmlns:a16="http://schemas.microsoft.com/office/drawing/2014/main" id="{257C1C95-D5A9-F5A8-9E6A-81412C3A0C12}"/>
                </a:ext>
              </a:extLst>
            </p:cNvPr>
            <p:cNvSpPr/>
            <p:nvPr/>
          </p:nvSpPr>
          <p:spPr>
            <a:xfrm>
              <a:off x="3957175" y="2763248"/>
              <a:ext cx="288000" cy="2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llipse 15">
              <a:extLst>
                <a:ext uri="{FF2B5EF4-FFF2-40B4-BE49-F238E27FC236}">
                  <a16:creationId xmlns:a16="http://schemas.microsoft.com/office/drawing/2014/main" id="{532C6AFA-E587-ED1B-AE48-9D146997BF7E}"/>
                </a:ext>
              </a:extLst>
            </p:cNvPr>
            <p:cNvSpPr/>
            <p:nvPr/>
          </p:nvSpPr>
          <p:spPr>
            <a:xfrm>
              <a:off x="4022637" y="2828710"/>
              <a:ext cx="157075" cy="157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grpSp>
      <p:sp>
        <p:nvSpPr>
          <p:cNvPr id="17" name="Rectangle 1">
            <a:extLst>
              <a:ext uri="{FF2B5EF4-FFF2-40B4-BE49-F238E27FC236}">
                <a16:creationId xmlns:a16="http://schemas.microsoft.com/office/drawing/2014/main" id="{21498135-6115-1BC8-171F-7A0C200D1DC1}"/>
              </a:ext>
            </a:extLst>
          </p:cNvPr>
          <p:cNvSpPr/>
          <p:nvPr/>
        </p:nvSpPr>
        <p:spPr>
          <a:xfrm>
            <a:off x="387860" y="6268222"/>
            <a:ext cx="3286637" cy="1770878"/>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Aft>
                <a:spcPts val="600"/>
              </a:spcAft>
            </a:pPr>
            <a:r>
              <a:rPr lang="de-DE" sz="1100" dirty="0">
                <a:solidFill>
                  <a:schemeClr val="tx1"/>
                </a:solidFill>
                <a:effectLst/>
                <a:latin typeface="Inria Sans" pitchFamily="2" charset="0"/>
              </a:rPr>
              <a:t>„Big Points“ des nachhaltigen Konsums sind Maßnahmen, die besonders große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-Einsparungen ermöglichen. So gibt es individuell umsetzbare Maßnahmen, die 200 kg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 und mehr an Einsparung ermöglichen. Mit wenigen Big Points können wir deshalb tonnenweise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 vermeiden – und das häufig sogar mit geringem Aufwand.</a:t>
            </a:r>
          </a:p>
        </p:txBody>
      </p:sp>
      <p:pic>
        <p:nvPicPr>
          <p:cNvPr id="18" name="Picture 2" descr="Infografik mit dem Titel „Mit Big Points den Fußabdruck halbieren“. Ein Kreisdiagramm zeigt einen durchschnittlichen CO₂-Fußabdruck von 10,4 Tonnen pro Person. Acht konkrete Maßnahmen (u. a. Wärmepumpe, Flugverzicht, Elektroauto) werden mit ihrem jeweiligen Einsparpotenzial in Tonnen CO₂-Äquivalenten aufgelistet, die zusammen etwa die Hälfte des Fußabdrucks einsparen können.">
            <a:extLst>
              <a:ext uri="{FF2B5EF4-FFF2-40B4-BE49-F238E27FC236}">
                <a16:creationId xmlns:a16="http://schemas.microsoft.com/office/drawing/2014/main" id="{5B9F47E0-9C2D-C6CE-2407-0738CEEE96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5176" y="6268222"/>
            <a:ext cx="3286637" cy="3276974"/>
          </a:xfrm>
          <a:prstGeom prst="rect">
            <a:avLst/>
          </a:prstGeom>
          <a:solidFill>
            <a:schemeClr val="bg1"/>
          </a:solidFill>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003801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6CC952-0F8E-4305-BC8C-D8D2565C21D9}"/>
              </a:ext>
            </a:extLst>
          </p:cNvPr>
          <p:cNvSpPr>
            <a:spLocks noGrp="1"/>
          </p:cNvSpPr>
          <p:nvPr>
            <p:ph type="title"/>
          </p:nvPr>
        </p:nvSpPr>
        <p:spPr>
          <a:xfrm>
            <a:off x="387172" y="840954"/>
            <a:ext cx="6785333" cy="1138934"/>
          </a:xfrm>
        </p:spPr>
        <p:txBody>
          <a:bodyPr/>
          <a:lstStyle/>
          <a:p>
            <a:r>
              <a:rPr lang="de-DE" dirty="0">
                <a:latin typeface="Inria Sans" pitchFamily="2" charset="0"/>
              </a:rPr>
              <a:t>Inhaltsverzeichnis</a:t>
            </a:r>
            <a:endParaRPr lang="de-DE" b="1" dirty="0">
              <a:latin typeface="Inria Sans" pitchFamily="2" charset="0"/>
            </a:endParaRPr>
          </a:p>
        </p:txBody>
      </p:sp>
      <p:sp>
        <p:nvSpPr>
          <p:cNvPr id="4" name="Textplatzhalter 3">
            <a:extLst>
              <a:ext uri="{FF2B5EF4-FFF2-40B4-BE49-F238E27FC236}">
                <a16:creationId xmlns:a16="http://schemas.microsoft.com/office/drawing/2014/main" id="{34B7D0EE-4CBA-4E91-B48F-00CAA0EE146E}"/>
              </a:ext>
            </a:extLst>
          </p:cNvPr>
          <p:cNvSpPr>
            <a:spLocks noGrp="1"/>
          </p:cNvSpPr>
          <p:nvPr>
            <p:ph type="body" sz="quarter" idx="20"/>
          </p:nvPr>
        </p:nvSpPr>
        <p:spPr>
          <a:xfrm>
            <a:off x="387171" y="2577630"/>
            <a:ext cx="6785334" cy="7025651"/>
          </a:xfrm>
        </p:spPr>
        <p:txBody>
          <a:bodyPr/>
          <a:lstStyle/>
          <a:p>
            <a:pPr indent="0">
              <a:lnSpc>
                <a:spcPct val="100000"/>
              </a:lnSpc>
              <a:spcAft>
                <a:spcPts val="2000"/>
              </a:spcAft>
              <a:tabLst>
                <a:tab pos="6729413" algn="r"/>
              </a:tabLst>
            </a:pPr>
            <a:r>
              <a:rPr lang="de-DE" dirty="0">
                <a:latin typeface="Inria Sans" pitchFamily="2" charset="0"/>
              </a:rPr>
              <a:t>Einleitung	3</a:t>
            </a:r>
          </a:p>
          <a:p>
            <a:pPr indent="0">
              <a:lnSpc>
                <a:spcPct val="100000"/>
              </a:lnSpc>
              <a:spcAft>
                <a:spcPts val="2000"/>
              </a:spcAft>
              <a:tabLst>
                <a:tab pos="6729413" algn="r"/>
              </a:tabLst>
            </a:pPr>
            <a:r>
              <a:rPr lang="de-DE" dirty="0">
                <a:latin typeface="Inria Sans" pitchFamily="2" charset="0"/>
              </a:rPr>
              <a:t>Überblick	4</a:t>
            </a:r>
          </a:p>
          <a:p>
            <a:pPr indent="0">
              <a:lnSpc>
                <a:spcPct val="100000"/>
              </a:lnSpc>
              <a:spcAft>
                <a:spcPts val="2000"/>
              </a:spcAft>
              <a:tabLst>
                <a:tab pos="6729413" algn="r"/>
              </a:tabLst>
            </a:pPr>
            <a:r>
              <a:rPr lang="de-DE" dirty="0">
                <a:latin typeface="Inria Sans" pitchFamily="2" charset="0"/>
              </a:rPr>
              <a:t>Didaktisches Konzept 	5</a:t>
            </a:r>
          </a:p>
          <a:p>
            <a:pPr indent="0">
              <a:lnSpc>
                <a:spcPct val="100000"/>
              </a:lnSpc>
              <a:spcAft>
                <a:spcPts val="2000"/>
              </a:spcAft>
              <a:tabLst>
                <a:tab pos="6729413" algn="r"/>
              </a:tabLst>
            </a:pPr>
            <a:r>
              <a:rPr lang="de-DE" dirty="0">
                <a:latin typeface="Inria Sans" pitchFamily="2" charset="0"/>
              </a:rPr>
              <a:t>Durchführung der Module	6</a:t>
            </a:r>
          </a:p>
          <a:p>
            <a:pPr indent="0">
              <a:lnSpc>
                <a:spcPct val="100000"/>
              </a:lnSpc>
              <a:spcAft>
                <a:spcPts val="2000"/>
              </a:spcAft>
              <a:tabLst>
                <a:tab pos="6729413" algn="r"/>
              </a:tabLst>
            </a:pPr>
            <a:r>
              <a:rPr lang="de-DE" dirty="0">
                <a:latin typeface="Inria Sans" pitchFamily="2" charset="0"/>
              </a:rPr>
              <a:t>Hintergrundinformationen	10</a:t>
            </a:r>
          </a:p>
          <a:p>
            <a:pPr indent="0">
              <a:lnSpc>
                <a:spcPct val="100000"/>
              </a:lnSpc>
              <a:spcAft>
                <a:spcPts val="2000"/>
              </a:spcAft>
              <a:tabLst>
                <a:tab pos="6729413" algn="r"/>
              </a:tabLst>
            </a:pPr>
            <a:r>
              <a:rPr lang="de-DE" dirty="0">
                <a:latin typeface="Inria Sans" pitchFamily="2" charset="0"/>
              </a:rPr>
              <a:t>Arbeitsblätter (für Schüler*innen)	15</a:t>
            </a:r>
          </a:p>
          <a:p>
            <a:pPr indent="0">
              <a:lnSpc>
                <a:spcPct val="100000"/>
              </a:lnSpc>
              <a:spcAft>
                <a:spcPts val="2000"/>
              </a:spcAft>
              <a:tabLst>
                <a:tab pos="6729413" algn="r"/>
              </a:tabLst>
            </a:pPr>
            <a:r>
              <a:rPr lang="de-DE" dirty="0">
                <a:latin typeface="Inria Sans" pitchFamily="2" charset="0"/>
              </a:rPr>
              <a:t>Lösungen	34</a:t>
            </a:r>
          </a:p>
          <a:p>
            <a:pPr indent="0">
              <a:lnSpc>
                <a:spcPct val="100000"/>
              </a:lnSpc>
              <a:spcAft>
                <a:spcPts val="2000"/>
              </a:spcAft>
              <a:tabLst>
                <a:tab pos="6729413" algn="r"/>
              </a:tabLst>
            </a:pPr>
            <a:r>
              <a:rPr lang="de-DE" dirty="0">
                <a:latin typeface="Inria Sans" pitchFamily="2" charset="0"/>
              </a:rPr>
              <a:t>Grafiken 	48			</a:t>
            </a:r>
          </a:p>
        </p:txBody>
      </p:sp>
    </p:spTree>
    <p:extLst>
      <p:ext uri="{BB962C8B-B14F-4D97-AF65-F5344CB8AC3E}">
        <p14:creationId xmlns:p14="http://schemas.microsoft.com/office/powerpoint/2010/main" val="9155691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AM1 – Nachhaltigen Konsum verstehen </a:t>
            </a:r>
            <a:r>
              <a:rPr lang="de-DE" sz="2400" dirty="0">
                <a:latin typeface="Inria Sans" pitchFamily="2" charset="0"/>
              </a:rPr>
              <a:t>Arbeitsblatt 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20</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Die Big Points nachhaltigen Konsums</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0" marR="0" lvl="0" indent="0" algn="l" defTabSz="914400" rtl="0" eaLnBrk="1" fontAlgn="base" latinLnBrk="0" hangingPunct="1">
              <a:lnSpc>
                <a:spcPct val="120000"/>
              </a:lnSpc>
              <a:spcBef>
                <a:spcPct val="0"/>
              </a:spcBef>
              <a:spcAft>
                <a:spcPts val="600"/>
              </a:spcAft>
              <a:buClrTx/>
              <a:buSzTx/>
              <a:buFontTx/>
              <a:buNone/>
              <a:tabLst/>
              <a:defRPr/>
            </a:pPr>
            <a:r>
              <a:rPr kumimoji="0" lang="de-DE" sz="1100" b="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Ob in Zeitschriften, Blogs oder Podcasts: Überall gibt es Ideen und Ansätze, nachhaltiger zu konsumieren. Gleichzeitig stehen jedem Menschen aber nur begrenzte Budgets zur Verfügung – sowohl zeitlich als auch finanziell. Mit dem Leitsatz „Hauptsache anfangen“ kommt man also eher nicht so weit: Man müsste z.B. über 50.000 Plastikfolien von Salatgurken oder über 20.000 Stunden Videostreaming vermeiden, um eine Tonne CO</a:t>
            </a:r>
            <a:r>
              <a:rPr kumimoji="0" lang="de-DE" sz="1100" b="0" u="none" strike="noStrike" kern="1200" cap="none" spc="0" normalizeH="0" baseline="-2500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2</a:t>
            </a:r>
            <a:r>
              <a:rPr kumimoji="0" lang="de-DE" sz="1100" b="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einzusparen. 20.000 Stunden, das sind mehr als zwei Jahre! Auch haben wir alle den lieben langen Tag noch an andere Dinge zu denken, als nur an die CO</a:t>
            </a:r>
            <a:r>
              <a:rPr kumimoji="0" lang="de-DE" sz="1100" b="0" u="none" strike="noStrike" kern="1200" cap="none" spc="0" normalizeH="0" baseline="-2500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2</a:t>
            </a:r>
            <a:r>
              <a:rPr kumimoji="0" lang="de-DE" sz="1100" b="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-Optimierung von Konsumentscheidungen. Um besonders klimawirksam handeln zu können, sollten wir deshalb die </a:t>
            </a:r>
            <a:r>
              <a:rPr kumimoji="0" lang="de-DE" sz="1100" b="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Big Points des klimaschädlichen Konsums</a:t>
            </a:r>
            <a:r>
              <a:rPr kumimoji="0" lang="de-DE" sz="1100" b="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in den Fokus rücken.</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Schaut euch die Rückseiten der Karten an. Ordnet die Maßnahmen in der Tabelle ihrer Wirksamkeit zu.</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5"/>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 Maßnahmen und ihre Wirkungen haben euch überrascht?</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aphicFrame>
        <p:nvGraphicFramePr>
          <p:cNvPr id="28" name="Tabelle 27">
            <a:extLst>
              <a:ext uri="{FF2B5EF4-FFF2-40B4-BE49-F238E27FC236}">
                <a16:creationId xmlns:a16="http://schemas.microsoft.com/office/drawing/2014/main" id="{FF6CCA00-02E6-D8A9-7CFF-2C14ED06C420}"/>
              </a:ext>
            </a:extLst>
          </p:cNvPr>
          <p:cNvGraphicFramePr>
            <a:graphicFrameLocks noGrp="1"/>
          </p:cNvGraphicFramePr>
          <p:nvPr>
            <p:extLst>
              <p:ext uri="{D42A27DB-BD31-4B8C-83A1-F6EECF244321}">
                <p14:modId xmlns:p14="http://schemas.microsoft.com/office/powerpoint/2010/main" val="468594530"/>
              </p:ext>
            </p:extLst>
          </p:nvPr>
        </p:nvGraphicFramePr>
        <p:xfrm>
          <a:off x="387860" y="3984576"/>
          <a:ext cx="6783954" cy="3965624"/>
        </p:xfrm>
        <a:graphic>
          <a:graphicData uri="http://schemas.openxmlformats.org/drawingml/2006/table">
            <a:tbl>
              <a:tblPr firstRow="1"/>
              <a:tblGrid>
                <a:gridCol w="2261318">
                  <a:extLst>
                    <a:ext uri="{9D8B030D-6E8A-4147-A177-3AD203B41FA5}">
                      <a16:colId xmlns:a16="http://schemas.microsoft.com/office/drawing/2014/main" val="1361555809"/>
                    </a:ext>
                  </a:extLst>
                </a:gridCol>
                <a:gridCol w="2261318">
                  <a:extLst>
                    <a:ext uri="{9D8B030D-6E8A-4147-A177-3AD203B41FA5}">
                      <a16:colId xmlns:a16="http://schemas.microsoft.com/office/drawing/2014/main" val="1921885057"/>
                    </a:ext>
                  </a:extLst>
                </a:gridCol>
                <a:gridCol w="2261318">
                  <a:extLst>
                    <a:ext uri="{9D8B030D-6E8A-4147-A177-3AD203B41FA5}">
                      <a16:colId xmlns:a16="http://schemas.microsoft.com/office/drawing/2014/main" val="3085352841"/>
                    </a:ext>
                  </a:extLst>
                </a:gridCol>
              </a:tblGrid>
              <a:tr h="540000">
                <a:tc>
                  <a:txBody>
                    <a:bodyPr/>
                    <a:lstStyle/>
                    <a:p>
                      <a:pPr algn="ctr" fontAlgn="ctr">
                        <a:lnSpc>
                          <a:spcPct val="120000"/>
                        </a:lnSpc>
                      </a:pPr>
                      <a:r>
                        <a:rPr lang="de-DE" sz="1100" b="1" i="0" u="none" strike="noStrike" dirty="0">
                          <a:solidFill>
                            <a:schemeClr val="tx1"/>
                          </a:solidFill>
                          <a:effectLst/>
                          <a:latin typeface="Inria Sans" pitchFamily="2" charset="0"/>
                        </a:rPr>
                        <a:t>Handlungen mit großer Wirkung (Big Points) ( </a:t>
                      </a:r>
                      <a:r>
                        <a:rPr lang="de-DE" sz="1100" b="0" i="0" u="none" strike="noStrike" dirty="0">
                          <a:solidFill>
                            <a:schemeClr val="tx1"/>
                          </a:solidFill>
                          <a:effectLst/>
                          <a:latin typeface="Inria Sans" pitchFamily="2" charset="0"/>
                        </a:rPr>
                        <a:t>≥</a:t>
                      </a:r>
                      <a:r>
                        <a:rPr lang="de-DE" sz="1100" b="1" i="0" u="none" strike="noStrike" dirty="0">
                          <a:solidFill>
                            <a:schemeClr val="tx1"/>
                          </a:solidFill>
                          <a:effectLst/>
                          <a:latin typeface="Inria Sans" pitchFamily="2" charset="0"/>
                        </a:rPr>
                        <a:t> 200 kg CO</a:t>
                      </a:r>
                      <a:r>
                        <a:rPr lang="de-DE" sz="1100" b="1" i="0" u="none" strike="noStrike" baseline="-25000" dirty="0">
                          <a:solidFill>
                            <a:schemeClr val="tx1"/>
                          </a:solidFill>
                          <a:effectLst/>
                          <a:latin typeface="Inria Sans" pitchFamily="2" charset="0"/>
                        </a:rPr>
                        <a:t>2</a:t>
                      </a:r>
                      <a:r>
                        <a:rPr lang="de-DE" sz="1100" b="1" i="0" u="none" strike="noStrike" dirty="0">
                          <a:solidFill>
                            <a:schemeClr val="tx1"/>
                          </a:solidFill>
                          <a:effectLst/>
                          <a:latin typeface="Inria Sans" pitchFamily="2" charset="0"/>
                        </a:rPr>
                        <a:t>)</a:t>
                      </a: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fontAlgn="ctr">
                        <a:lnSpc>
                          <a:spcPct val="120000"/>
                        </a:lnSpc>
                      </a:pPr>
                      <a:r>
                        <a:rPr lang="de-DE" sz="1100" b="1" i="0" u="none" strike="noStrike" dirty="0">
                          <a:solidFill>
                            <a:schemeClr val="tx1"/>
                          </a:solidFill>
                          <a:effectLst/>
                          <a:latin typeface="Inria Sans" pitchFamily="2" charset="0"/>
                        </a:rPr>
                        <a:t>Handlungen </a:t>
                      </a:r>
                      <a:br>
                        <a:rPr lang="de-DE" sz="1100" b="1" i="0" u="none" strike="noStrike" dirty="0">
                          <a:solidFill>
                            <a:schemeClr val="tx1"/>
                          </a:solidFill>
                          <a:effectLst/>
                          <a:latin typeface="Inria Sans" pitchFamily="2" charset="0"/>
                        </a:rPr>
                      </a:br>
                      <a:r>
                        <a:rPr lang="de-DE" sz="1100" b="1" i="0" u="none" strike="noStrike" dirty="0">
                          <a:solidFill>
                            <a:schemeClr val="tx1"/>
                          </a:solidFill>
                          <a:effectLst/>
                          <a:latin typeface="Inria Sans" pitchFamily="2" charset="0"/>
                        </a:rPr>
                        <a:t>mit mittlerer Wirkung</a:t>
                      </a: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fontAlgn="ctr">
                        <a:lnSpc>
                          <a:spcPct val="120000"/>
                        </a:lnSpc>
                      </a:pPr>
                      <a:r>
                        <a:rPr lang="de-DE" sz="1100" b="1" i="0" u="none" strike="noStrike" dirty="0">
                          <a:solidFill>
                            <a:schemeClr val="tx1"/>
                          </a:solidFill>
                          <a:effectLst/>
                          <a:latin typeface="Inria Sans" pitchFamily="2" charset="0"/>
                        </a:rPr>
                        <a:t>Handlungen mit kleiner Wirkung </a:t>
                      </a:r>
                      <a:br>
                        <a:rPr lang="de-DE" sz="1100" b="1" i="0" u="none" strike="noStrike" dirty="0">
                          <a:solidFill>
                            <a:schemeClr val="tx1"/>
                          </a:solidFill>
                          <a:effectLst/>
                          <a:latin typeface="Inria Sans" pitchFamily="2" charset="0"/>
                        </a:rPr>
                      </a:br>
                      <a:r>
                        <a:rPr lang="de-DE" sz="1100" b="1" i="0" u="none" strike="noStrike" dirty="0">
                          <a:solidFill>
                            <a:schemeClr val="tx1"/>
                          </a:solidFill>
                          <a:effectLst/>
                          <a:latin typeface="Inria Sans" pitchFamily="2" charset="0"/>
                        </a:rPr>
                        <a:t>( &lt; 20 kg CO</a:t>
                      </a:r>
                      <a:r>
                        <a:rPr lang="de-DE" sz="1100" b="1" i="0" u="none" strike="noStrike" baseline="-25000" dirty="0">
                          <a:solidFill>
                            <a:schemeClr val="tx1"/>
                          </a:solidFill>
                          <a:effectLst/>
                          <a:latin typeface="Inria Sans" pitchFamily="2" charset="0"/>
                        </a:rPr>
                        <a:t>2</a:t>
                      </a:r>
                      <a:r>
                        <a:rPr lang="de-DE" sz="1100" b="1" i="0" u="none" strike="noStrike" dirty="0">
                          <a:solidFill>
                            <a:schemeClr val="tx1"/>
                          </a:solidFill>
                          <a:effectLst/>
                          <a:latin typeface="Inria Sans" pitchFamily="2" charset="0"/>
                        </a:rPr>
                        <a:t>)</a:t>
                      </a: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417621976"/>
                  </a:ext>
                </a:extLst>
              </a:tr>
              <a:tr h="334312">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891169005"/>
                  </a:ext>
                </a:extLst>
              </a:tr>
              <a:tr h="334312">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391900" rtl="0" eaLnBrk="1" fontAlgn="ctr" latinLnBrk="0" hangingPunct="1">
                        <a:lnSpc>
                          <a:spcPct val="120000"/>
                        </a:lnSpc>
                        <a:spcBef>
                          <a:spcPts val="0"/>
                        </a:spcBef>
                        <a:spcAft>
                          <a:spcPts val="0"/>
                        </a:spcAft>
                        <a:buClrTx/>
                        <a:buSzTx/>
                        <a:buFontTx/>
                        <a:buNone/>
                        <a:tabLst/>
                        <a:defRPr/>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621003027"/>
                  </a:ext>
                </a:extLst>
              </a:tr>
              <a:tr h="334312">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391900" rtl="0" eaLnBrk="1" fontAlgn="ctr" latinLnBrk="0" hangingPunct="1">
                        <a:lnSpc>
                          <a:spcPct val="120000"/>
                        </a:lnSpc>
                        <a:spcBef>
                          <a:spcPts val="0"/>
                        </a:spcBef>
                        <a:spcAft>
                          <a:spcPts val="0"/>
                        </a:spcAft>
                        <a:buClrTx/>
                        <a:buSzTx/>
                        <a:buFontTx/>
                        <a:buNone/>
                        <a:tabLst/>
                        <a:defRPr/>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103487554"/>
                  </a:ext>
                </a:extLst>
              </a:tr>
              <a:tr h="334312">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1391900" rtl="0" eaLnBrk="1" fontAlgn="ctr" latinLnBrk="0" hangingPunct="1">
                        <a:lnSpc>
                          <a:spcPct val="120000"/>
                        </a:lnSpc>
                        <a:spcBef>
                          <a:spcPts val="0"/>
                        </a:spcBef>
                        <a:spcAft>
                          <a:spcPts val="0"/>
                        </a:spcAft>
                        <a:buClrTx/>
                        <a:buSzTx/>
                        <a:buFontTx/>
                        <a:buNone/>
                        <a:tabLst/>
                        <a:defRPr/>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38687647"/>
                  </a:ext>
                </a:extLst>
              </a:tr>
              <a:tr h="334312">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661312344"/>
                  </a:ext>
                </a:extLst>
              </a:tr>
              <a:tr h="1754064">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lnSpc>
                          <a:spcPct val="120000"/>
                        </a:lnSpc>
                      </a:pPr>
                      <a:endParaRPr lang="de-DE" sz="1100" b="0" i="0" u="none" strike="noStrike" dirty="0">
                        <a:solidFill>
                          <a:srgbClr val="000000"/>
                        </a:solidFill>
                        <a:effectLst/>
                        <a:latin typeface="Inria Sans" pitchFamily="2" charset="0"/>
                      </a:endParaRP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303796499"/>
                  </a:ext>
                </a:extLst>
              </a:tr>
            </a:tbl>
          </a:graphicData>
        </a:graphic>
      </p:graphicFrame>
      <p:grpSp>
        <p:nvGrpSpPr>
          <p:cNvPr id="12" name="Gruppieren 11">
            <a:extLst>
              <a:ext uri="{FF2B5EF4-FFF2-40B4-BE49-F238E27FC236}">
                <a16:creationId xmlns:a16="http://schemas.microsoft.com/office/drawing/2014/main" id="{7102CA0A-2F9B-A736-380D-273F15531722}"/>
              </a:ext>
              <a:ext uri="{C183D7F6-B498-43B3-948B-1728B52AA6E4}">
                <adec:decorative xmlns:adec="http://schemas.microsoft.com/office/drawing/2017/decorative" val="1"/>
              </a:ext>
            </a:extLst>
          </p:cNvPr>
          <p:cNvGrpSpPr/>
          <p:nvPr/>
        </p:nvGrpSpPr>
        <p:grpSpPr>
          <a:xfrm>
            <a:off x="387860" y="1368951"/>
            <a:ext cx="288000" cy="288000"/>
            <a:chOff x="3957175" y="2763248"/>
            <a:chExt cx="288000" cy="288000"/>
          </a:xfrm>
        </p:grpSpPr>
        <p:sp>
          <p:nvSpPr>
            <p:cNvPr id="13" name="Ellipse 12">
              <a:extLst>
                <a:ext uri="{FF2B5EF4-FFF2-40B4-BE49-F238E27FC236}">
                  <a16:creationId xmlns:a16="http://schemas.microsoft.com/office/drawing/2014/main" id="{2E0BBDB7-E761-C9DD-2D50-83C62E4EA275}"/>
                </a:ext>
              </a:extLst>
            </p:cNvPr>
            <p:cNvSpPr/>
            <p:nvPr/>
          </p:nvSpPr>
          <p:spPr>
            <a:xfrm>
              <a:off x="3957175" y="2763248"/>
              <a:ext cx="288000" cy="2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lipse 14">
              <a:extLst>
                <a:ext uri="{FF2B5EF4-FFF2-40B4-BE49-F238E27FC236}">
                  <a16:creationId xmlns:a16="http://schemas.microsoft.com/office/drawing/2014/main" id="{7D37A79F-3E08-B9E0-1A3A-2B64F47B8683}"/>
                </a:ext>
              </a:extLst>
            </p:cNvPr>
            <p:cNvSpPr/>
            <p:nvPr/>
          </p:nvSpPr>
          <p:spPr>
            <a:xfrm>
              <a:off x="4022637" y="2828710"/>
              <a:ext cx="157075" cy="157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grpSp>
    </p:spTree>
    <p:extLst>
      <p:ext uri="{BB962C8B-B14F-4D97-AF65-F5344CB8AC3E}">
        <p14:creationId xmlns:p14="http://schemas.microsoft.com/office/powerpoint/2010/main" val="34140976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AM1 – Nachhaltigen Konsum verstehen </a:t>
            </a:r>
            <a:r>
              <a:rPr lang="de-DE" sz="2400" dirty="0">
                <a:latin typeface="Inria Sans" pitchFamily="2" charset="0"/>
              </a:rPr>
              <a:t>Arbeitsblatt 5</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21</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Der Handabdruck</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R="0" lvl="0" algn="l" defTabSz="914400" rtl="0" eaLnBrk="1" fontAlgn="base" latinLnBrk="0" hangingPunct="1">
              <a:lnSpc>
                <a:spcPct val="120000"/>
              </a:lnSpc>
              <a:spcBef>
                <a:spcPct val="0"/>
              </a:spcBef>
              <a:spcAft>
                <a:spcPts val="600"/>
              </a:spcAft>
              <a:buClrTx/>
              <a:buSzTx/>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24" name="Grafik 23">
            <a:extLst>
              <a:ext uri="{FF2B5EF4-FFF2-40B4-BE49-F238E27FC236}">
                <a16:creationId xmlns:a16="http://schemas.microsoft.com/office/drawing/2014/main" id="{53D2D46E-7D70-1C50-58CD-0CD615E66F81}"/>
              </a:ext>
              <a:ext uri="{C183D7F6-B498-43B3-948B-1728B52AA6E4}">
                <adec:decorative xmlns:adec="http://schemas.microsoft.com/office/drawing/2017/decorative" val="1"/>
              </a:ext>
            </a:extLst>
          </p:cNvPr>
          <p:cNvPicPr>
            <a:picLocks noChangeAspect="1"/>
          </p:cNvPicPr>
          <p:nvPr/>
        </p:nvPicPr>
        <p:blipFill rotWithShape="1">
          <a:blip r:embed="rId2">
            <a:clrChange>
              <a:clrFrom>
                <a:srgbClr val="FFFFFF"/>
              </a:clrFrom>
              <a:clrTo>
                <a:srgbClr val="FFFFFF">
                  <a:alpha val="0"/>
                </a:srgbClr>
              </a:clrTo>
            </a:clrChange>
          </a:blip>
          <a:srcRect l="8594" t="33236" r="42227" b="12269"/>
          <a:stretch/>
        </p:blipFill>
        <p:spPr>
          <a:xfrm>
            <a:off x="1915357" y="6847851"/>
            <a:ext cx="3943646" cy="2731195"/>
          </a:xfrm>
          <a:prstGeom prst="rect">
            <a:avLst/>
          </a:prstGeom>
        </p:spPr>
      </p:pic>
      <p:sp>
        <p:nvSpPr>
          <p:cNvPr id="25" name="Rectangle 1">
            <a:extLst>
              <a:ext uri="{FF2B5EF4-FFF2-40B4-BE49-F238E27FC236}">
                <a16:creationId xmlns:a16="http://schemas.microsoft.com/office/drawing/2014/main" id="{E06F3A75-957A-66CC-641A-BCD78F806091}"/>
              </a:ext>
            </a:extLst>
          </p:cNvPr>
          <p:cNvSpPr/>
          <p:nvPr/>
        </p:nvSpPr>
        <p:spPr>
          <a:xfrm>
            <a:off x="387860" y="1790087"/>
            <a:ext cx="6784465" cy="2661752"/>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numCol="2" spcCol="180000" rtlCol="0" anchor="ctr"/>
          <a:lstStyle/>
          <a:p>
            <a:pPr>
              <a:lnSpc>
                <a:spcPct val="120000"/>
              </a:lnSpc>
              <a:spcAft>
                <a:spcPts val="600"/>
              </a:spcAft>
            </a:pPr>
            <a:r>
              <a:rPr lang="de-DE" sz="1100" dirty="0">
                <a:solidFill>
                  <a:schemeClr val="tx1"/>
                </a:solidFill>
                <a:effectLst/>
                <a:latin typeface="Inria Sans" pitchFamily="2" charset="0"/>
              </a:rPr>
              <a:t>Wir können nicht nur bei uns selbst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 einsparen, sondern auch bei und mit anderen. Wenn ich z.B. zu Hause vegetarisch koche, reduziere ich damit nicht nur die CO</a:t>
            </a:r>
            <a:r>
              <a:rPr lang="de-DE" sz="1100" baseline="-25000" dirty="0">
                <a:solidFill>
                  <a:schemeClr val="tx1"/>
                </a:solidFill>
                <a:effectLst/>
                <a:latin typeface="Inria Sans" pitchFamily="2" charset="0"/>
              </a:rPr>
              <a:t>2</a:t>
            </a:r>
            <a:r>
              <a:rPr lang="de-DE" sz="1100" dirty="0">
                <a:solidFill>
                  <a:schemeClr val="tx1"/>
                </a:solidFill>
                <a:effectLst/>
                <a:latin typeface="Inria Sans" pitchFamily="2" charset="0"/>
              </a:rPr>
              <a:t>-Emissionen meiner Ernährung, sondern auch die der weiteren Familienmitglieder. Man könnte auch sagen: Wir nehmen andere an die Hand. Deshalb sprechen wir auch vom Handabdruck als Ergänzung zum Fußabdruck. Der Handabdruck umfasst dabei alle meine Handlungen, die dazu beitragen, die Fußabdrücke anderer Menschen zu verkleinern. Der Handabdruck lenkt damit den Blick auf die positive gesellschaftliche Wirkung unseres Handelns. Wie kann ich dazu beitragen, dass auch andere sich nachhaltig verhalten und dass gesellschaftliche Strukturen nachhaltiges Verhalten besser fördern? </a:t>
            </a:r>
          </a:p>
          <a:p>
            <a:pPr>
              <a:lnSpc>
                <a:spcPct val="120000"/>
              </a:lnSpc>
              <a:spcAft>
                <a:spcPts val="600"/>
              </a:spcAft>
            </a:pPr>
            <a:r>
              <a:rPr lang="de-DE" sz="1100" dirty="0">
                <a:solidFill>
                  <a:schemeClr val="tx1"/>
                </a:solidFill>
                <a:effectLst/>
                <a:latin typeface="Inria Sans" pitchFamily="2" charset="0"/>
              </a:rPr>
              <a:t>Dies kann sich auf das unmittelbare Umfeld in der Familie, der Schule, der Arbeit oder im Sportverein beziehen. Auch ein nachhaltiges Bankkonto oder politisches Engagement zum Beispiel in einer zivilgesellschaftlichen Organisation oder Partei. Für alle sind aber passende Handlungsmöglichkeiten dabei.</a:t>
            </a:r>
          </a:p>
        </p:txBody>
      </p:sp>
      <p:grpSp>
        <p:nvGrpSpPr>
          <p:cNvPr id="17" name="Gruppieren 16">
            <a:extLst>
              <a:ext uri="{FF2B5EF4-FFF2-40B4-BE49-F238E27FC236}">
                <a16:creationId xmlns:a16="http://schemas.microsoft.com/office/drawing/2014/main" id="{C14EC8D0-8CAF-D939-74DD-3E4CDF9FC016}"/>
              </a:ext>
              <a:ext uri="{C183D7F6-B498-43B3-948B-1728B52AA6E4}">
                <adec:decorative xmlns:adec="http://schemas.microsoft.com/office/drawing/2017/decorative" val="1"/>
              </a:ext>
            </a:extLst>
          </p:cNvPr>
          <p:cNvGrpSpPr/>
          <p:nvPr/>
        </p:nvGrpSpPr>
        <p:grpSpPr>
          <a:xfrm>
            <a:off x="4157279" y="4906714"/>
            <a:ext cx="2644762" cy="1391630"/>
            <a:chOff x="4157279" y="4906714"/>
            <a:chExt cx="2644762" cy="1391630"/>
          </a:xfrm>
          <a:effectLst>
            <a:outerShdw blurRad="63500" sx="102000" sy="102000" algn="ctr" rotWithShape="0">
              <a:prstClr val="black">
                <a:alpha val="40000"/>
              </a:prstClr>
            </a:outerShdw>
          </a:effectLst>
        </p:grpSpPr>
        <p:sp>
          <p:nvSpPr>
            <p:cNvPr id="37" name="Sprechblase: rechteckig 36">
              <a:extLst>
                <a:ext uri="{FF2B5EF4-FFF2-40B4-BE49-F238E27FC236}">
                  <a16:creationId xmlns:a16="http://schemas.microsoft.com/office/drawing/2014/main" id="{6F183DC9-6433-BF96-9EC3-849E805B712E}"/>
                </a:ext>
              </a:extLst>
            </p:cNvPr>
            <p:cNvSpPr/>
            <p:nvPr/>
          </p:nvSpPr>
          <p:spPr>
            <a:xfrm>
              <a:off x="4157279" y="5044442"/>
              <a:ext cx="2644762" cy="1253902"/>
            </a:xfrm>
            <a:prstGeom prst="wedgeRectCallout">
              <a:avLst>
                <a:gd name="adj1" fmla="val -31641"/>
                <a:gd name="adj2" fmla="val 73303"/>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spAutoFit/>
            </a:bodyPr>
            <a:lstStyle/>
            <a:p>
              <a:pPr>
                <a:lnSpc>
                  <a:spcPct val="120000"/>
                </a:lnSpc>
              </a:pPr>
              <a:r>
                <a:rPr lang="de-DE" sz="1100" i="1" dirty="0">
                  <a:solidFill>
                    <a:schemeClr val="tx1"/>
                  </a:solidFill>
                  <a:latin typeface="Inria Sans" pitchFamily="2" charset="0"/>
                </a:rPr>
                <a:t>Ich bringe meine Klasse (30 Pers.) dazu, die Studienreise nach Rom mit dem Reisebus statt mit dem Flugzeug zu unternehmen. Wir emittieren 2440 kg CO</a:t>
              </a:r>
              <a:r>
                <a:rPr lang="de-DE" sz="1100" i="1" baseline="-25000" dirty="0">
                  <a:solidFill>
                    <a:schemeClr val="tx1"/>
                  </a:solidFill>
                  <a:latin typeface="Inria Sans" pitchFamily="2" charset="0"/>
                </a:rPr>
                <a:t>2</a:t>
              </a:r>
              <a:r>
                <a:rPr lang="de-DE" sz="1100" i="1" dirty="0">
                  <a:solidFill>
                    <a:schemeClr val="tx1"/>
                  </a:solidFill>
                  <a:latin typeface="Inria Sans" pitchFamily="2" charset="0"/>
                </a:rPr>
                <a:t> statt 13.200 kg CO</a:t>
              </a:r>
              <a:r>
                <a:rPr lang="de-DE" sz="1100" i="1" baseline="-25000" dirty="0">
                  <a:solidFill>
                    <a:schemeClr val="tx1"/>
                  </a:solidFill>
                  <a:latin typeface="Inria Sans" pitchFamily="2" charset="0"/>
                </a:rPr>
                <a:t>2</a:t>
              </a:r>
              <a:r>
                <a:rPr lang="de-DE" sz="1100" i="1" dirty="0">
                  <a:solidFill>
                    <a:schemeClr val="tx1"/>
                  </a:solidFill>
                  <a:latin typeface="Inria Sans" pitchFamily="2" charset="0"/>
                </a:rPr>
                <a:t>.</a:t>
              </a:r>
            </a:p>
          </p:txBody>
        </p:sp>
        <p:grpSp>
          <p:nvGrpSpPr>
            <p:cNvPr id="38" name="Gruppieren 37">
              <a:extLst>
                <a:ext uri="{FF2B5EF4-FFF2-40B4-BE49-F238E27FC236}">
                  <a16:creationId xmlns:a16="http://schemas.microsoft.com/office/drawing/2014/main" id="{0813603A-5156-B0F2-FC57-9BEFDB179AFD}"/>
                </a:ext>
                <a:ext uri="{C183D7F6-B498-43B3-948B-1728B52AA6E4}">
                  <adec:decorative xmlns:adec="http://schemas.microsoft.com/office/drawing/2017/decorative" val="1"/>
                </a:ext>
              </a:extLst>
            </p:cNvPr>
            <p:cNvGrpSpPr/>
            <p:nvPr/>
          </p:nvGrpSpPr>
          <p:grpSpPr>
            <a:xfrm>
              <a:off x="5328961" y="4906714"/>
              <a:ext cx="301398" cy="301398"/>
              <a:chOff x="-3787818" y="5291388"/>
              <a:chExt cx="2724236" cy="2724236"/>
            </a:xfrm>
          </p:grpSpPr>
          <p:sp>
            <p:nvSpPr>
              <p:cNvPr id="39" name="Ellipse 38">
                <a:extLst>
                  <a:ext uri="{FF2B5EF4-FFF2-40B4-BE49-F238E27FC236}">
                    <a16:creationId xmlns:a16="http://schemas.microsoft.com/office/drawing/2014/main" id="{E3C20DCA-7B57-AE41-6938-85D8E49B6DA2}"/>
                  </a:ext>
                </a:extLst>
              </p:cNvPr>
              <p:cNvSpPr/>
              <p:nvPr/>
            </p:nvSpPr>
            <p:spPr>
              <a:xfrm>
                <a:off x="-3787818" y="5291388"/>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40" name="Picture 10">
                <a:extLst>
                  <a:ext uri="{FF2B5EF4-FFF2-40B4-BE49-F238E27FC236}">
                    <a16:creationId xmlns:a16="http://schemas.microsoft.com/office/drawing/2014/main" id="{8FFFA317-AA7C-E250-9306-72985A95E3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8" name="Gruppieren 17">
            <a:extLst>
              <a:ext uri="{FF2B5EF4-FFF2-40B4-BE49-F238E27FC236}">
                <a16:creationId xmlns:a16="http://schemas.microsoft.com/office/drawing/2014/main" id="{5ECC6060-14B8-C422-B9C7-8C5A62B80E4C}"/>
              </a:ext>
              <a:ext uri="{C183D7F6-B498-43B3-948B-1728B52AA6E4}">
                <adec:decorative xmlns:adec="http://schemas.microsoft.com/office/drawing/2017/decorative" val="1"/>
              </a:ext>
            </a:extLst>
          </p:cNvPr>
          <p:cNvGrpSpPr/>
          <p:nvPr/>
        </p:nvGrpSpPr>
        <p:grpSpPr>
          <a:xfrm>
            <a:off x="2019636" y="4625036"/>
            <a:ext cx="1757190" cy="1405611"/>
            <a:chOff x="2019636" y="4625036"/>
            <a:chExt cx="1757190" cy="1405611"/>
          </a:xfrm>
          <a:effectLst>
            <a:outerShdw blurRad="63500" sx="102000" sy="102000" algn="ctr" rotWithShape="0">
              <a:prstClr val="black">
                <a:alpha val="40000"/>
              </a:prstClr>
            </a:outerShdw>
          </a:effectLst>
        </p:grpSpPr>
        <p:sp>
          <p:nvSpPr>
            <p:cNvPr id="23" name="Sprechblase: rechteckig 22">
              <a:extLst>
                <a:ext uri="{FF2B5EF4-FFF2-40B4-BE49-F238E27FC236}">
                  <a16:creationId xmlns:a16="http://schemas.microsoft.com/office/drawing/2014/main" id="{045F9CD9-0F45-C2B2-289B-E02CBB85383B}"/>
                </a:ext>
              </a:extLst>
            </p:cNvPr>
            <p:cNvSpPr/>
            <p:nvPr/>
          </p:nvSpPr>
          <p:spPr>
            <a:xfrm>
              <a:off x="2019636" y="4776745"/>
              <a:ext cx="1757190" cy="1253902"/>
            </a:xfrm>
            <a:prstGeom prst="wedgeRectCallout">
              <a:avLst>
                <a:gd name="adj1" fmla="val 44046"/>
                <a:gd name="adj2" fmla="val 85533"/>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spAutoFit/>
            </a:bodyPr>
            <a:lstStyle/>
            <a:p>
              <a:pPr>
                <a:lnSpc>
                  <a:spcPct val="120000"/>
                </a:lnSpc>
              </a:pPr>
              <a:r>
                <a:rPr lang="de-DE" sz="1100" i="1" dirty="0">
                  <a:solidFill>
                    <a:schemeClr val="tx1"/>
                  </a:solidFill>
                  <a:latin typeface="Inria Sans" pitchFamily="2" charset="0"/>
                </a:rPr>
                <a:t>Schmiere ich mir Margarine statt Butter aufs Brot, spare ich pro 250 Gramm Butter rund 1,5 kg CO</a:t>
              </a:r>
              <a:r>
                <a:rPr lang="de-DE" sz="1100" i="1" baseline="-25000" dirty="0">
                  <a:solidFill>
                    <a:schemeClr val="tx1"/>
                  </a:solidFill>
                  <a:latin typeface="Inria Sans" pitchFamily="2" charset="0"/>
                </a:rPr>
                <a:t>2</a:t>
              </a:r>
              <a:r>
                <a:rPr lang="de-DE" sz="1100" i="1" dirty="0">
                  <a:solidFill>
                    <a:schemeClr val="tx1"/>
                  </a:solidFill>
                  <a:latin typeface="Inria Sans" pitchFamily="2" charset="0"/>
                </a:rPr>
                <a:t>. </a:t>
              </a:r>
            </a:p>
          </p:txBody>
        </p:sp>
        <p:grpSp>
          <p:nvGrpSpPr>
            <p:cNvPr id="41" name="Gruppieren 40">
              <a:extLst>
                <a:ext uri="{FF2B5EF4-FFF2-40B4-BE49-F238E27FC236}">
                  <a16:creationId xmlns:a16="http://schemas.microsoft.com/office/drawing/2014/main" id="{B0B456C6-40C3-5CA5-08F2-75C9FCFA58DA}"/>
                </a:ext>
                <a:ext uri="{C183D7F6-B498-43B3-948B-1728B52AA6E4}">
                  <adec:decorative xmlns:adec="http://schemas.microsoft.com/office/drawing/2017/decorative" val="1"/>
                </a:ext>
              </a:extLst>
            </p:cNvPr>
            <p:cNvGrpSpPr/>
            <p:nvPr/>
          </p:nvGrpSpPr>
          <p:grpSpPr>
            <a:xfrm>
              <a:off x="2747532" y="4625036"/>
              <a:ext cx="301398" cy="301398"/>
              <a:chOff x="-3787818" y="791033"/>
              <a:chExt cx="2724236" cy="2724236"/>
            </a:xfrm>
          </p:grpSpPr>
          <p:sp>
            <p:nvSpPr>
              <p:cNvPr id="42" name="Ellipse 41">
                <a:extLst>
                  <a:ext uri="{FF2B5EF4-FFF2-40B4-BE49-F238E27FC236}">
                    <a16:creationId xmlns:a16="http://schemas.microsoft.com/office/drawing/2014/main" id="{09F9BD06-B418-7463-64FE-02794C47FA2A}"/>
                  </a:ext>
                </a:extLst>
              </p:cNvPr>
              <p:cNvSpPr/>
              <p:nvPr/>
            </p:nvSpPr>
            <p:spPr>
              <a:xfrm>
                <a:off x="-3787818" y="791033"/>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43" name="Picture 5">
                <a:extLst>
                  <a:ext uri="{FF2B5EF4-FFF2-40B4-BE49-F238E27FC236}">
                    <a16:creationId xmlns:a16="http://schemas.microsoft.com/office/drawing/2014/main" id="{10EB5915-EA77-0108-AF0D-82A1CF973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9" name="Gruppieren 18">
            <a:extLst>
              <a:ext uri="{FF2B5EF4-FFF2-40B4-BE49-F238E27FC236}">
                <a16:creationId xmlns:a16="http://schemas.microsoft.com/office/drawing/2014/main" id="{39DAF849-CFB1-E2A7-7D47-41C72D453BA5}"/>
              </a:ext>
              <a:ext uri="{C183D7F6-B498-43B3-948B-1728B52AA6E4}">
                <adec:decorative xmlns:adec="http://schemas.microsoft.com/office/drawing/2017/decorative" val="1"/>
              </a:ext>
            </a:extLst>
          </p:cNvPr>
          <p:cNvGrpSpPr/>
          <p:nvPr/>
        </p:nvGrpSpPr>
        <p:grpSpPr>
          <a:xfrm>
            <a:off x="387860" y="6092629"/>
            <a:ext cx="1838516" cy="1607734"/>
            <a:chOff x="387860" y="6092629"/>
            <a:chExt cx="1838516" cy="1607734"/>
          </a:xfrm>
          <a:effectLst>
            <a:outerShdw blurRad="63500" sx="102000" sy="102000" algn="ctr" rotWithShape="0">
              <a:prstClr val="black">
                <a:alpha val="40000"/>
              </a:prstClr>
            </a:outerShdw>
          </a:effectLst>
        </p:grpSpPr>
        <p:sp>
          <p:nvSpPr>
            <p:cNvPr id="35" name="Sprechblase: rechteckig 34">
              <a:extLst>
                <a:ext uri="{FF2B5EF4-FFF2-40B4-BE49-F238E27FC236}">
                  <a16:creationId xmlns:a16="http://schemas.microsoft.com/office/drawing/2014/main" id="{5E61FF39-3129-441F-030E-03282717F382}"/>
                </a:ext>
              </a:extLst>
            </p:cNvPr>
            <p:cNvSpPr/>
            <p:nvPr/>
          </p:nvSpPr>
          <p:spPr>
            <a:xfrm>
              <a:off x="387860" y="6243329"/>
              <a:ext cx="1838516" cy="1457034"/>
            </a:xfrm>
            <a:prstGeom prst="wedgeRectCallout">
              <a:avLst>
                <a:gd name="adj1" fmla="val 46937"/>
                <a:gd name="adj2" fmla="val 74446"/>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spAutoFit/>
            </a:bodyPr>
            <a:lstStyle/>
            <a:p>
              <a:pPr>
                <a:lnSpc>
                  <a:spcPct val="120000"/>
                </a:lnSpc>
              </a:pPr>
              <a:r>
                <a:rPr lang="de-DE" sz="1100" i="1" dirty="0">
                  <a:solidFill>
                    <a:schemeClr val="tx1"/>
                  </a:solidFill>
                  <a:latin typeface="Inria Sans" pitchFamily="2" charset="0"/>
                </a:rPr>
                <a:t>Wenn ich in einer vierköpfigen Familie die anderen dazu bringe, Margarine statt Butter zu essen, ist das schon der vierfache Einspareffekt. </a:t>
              </a:r>
            </a:p>
          </p:txBody>
        </p:sp>
        <p:grpSp>
          <p:nvGrpSpPr>
            <p:cNvPr id="44" name="Gruppieren 43">
              <a:extLst>
                <a:ext uri="{FF2B5EF4-FFF2-40B4-BE49-F238E27FC236}">
                  <a16:creationId xmlns:a16="http://schemas.microsoft.com/office/drawing/2014/main" id="{6B4495CC-0F32-0464-530F-CB1BF35FAF0B}"/>
                </a:ext>
                <a:ext uri="{C183D7F6-B498-43B3-948B-1728B52AA6E4}">
                  <adec:decorative xmlns:adec="http://schemas.microsoft.com/office/drawing/2017/decorative" val="1"/>
                </a:ext>
              </a:extLst>
            </p:cNvPr>
            <p:cNvGrpSpPr/>
            <p:nvPr/>
          </p:nvGrpSpPr>
          <p:grpSpPr>
            <a:xfrm>
              <a:off x="1197082" y="6092629"/>
              <a:ext cx="301398" cy="301398"/>
              <a:chOff x="-3787818" y="5291388"/>
              <a:chExt cx="2724236" cy="2724236"/>
            </a:xfrm>
          </p:grpSpPr>
          <p:sp>
            <p:nvSpPr>
              <p:cNvPr id="45" name="Ellipse 44">
                <a:extLst>
                  <a:ext uri="{FF2B5EF4-FFF2-40B4-BE49-F238E27FC236}">
                    <a16:creationId xmlns:a16="http://schemas.microsoft.com/office/drawing/2014/main" id="{AFC577D9-815C-CD8D-3A38-D53763B87A36}"/>
                  </a:ext>
                </a:extLst>
              </p:cNvPr>
              <p:cNvSpPr/>
              <p:nvPr/>
            </p:nvSpPr>
            <p:spPr>
              <a:xfrm>
                <a:off x="-3787818" y="5291388"/>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46" name="Picture 10">
                <a:extLst>
                  <a:ext uri="{FF2B5EF4-FFF2-40B4-BE49-F238E27FC236}">
                    <a16:creationId xmlns:a16="http://schemas.microsoft.com/office/drawing/2014/main" id="{CBDFC5FA-35B7-9EC8-D46F-9AE4182A1A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6" name="Gruppieren 15">
            <a:extLst>
              <a:ext uri="{FF2B5EF4-FFF2-40B4-BE49-F238E27FC236}">
                <a16:creationId xmlns:a16="http://schemas.microsoft.com/office/drawing/2014/main" id="{461362F2-3E71-7B8D-2819-72F1C91B6D6F}"/>
              </a:ext>
              <a:ext uri="{C183D7F6-B498-43B3-948B-1728B52AA6E4}">
                <adec:decorative xmlns:adec="http://schemas.microsoft.com/office/drawing/2017/decorative" val="1"/>
              </a:ext>
            </a:extLst>
          </p:cNvPr>
          <p:cNvGrpSpPr/>
          <p:nvPr/>
        </p:nvGrpSpPr>
        <p:grpSpPr>
          <a:xfrm>
            <a:off x="5419725" y="6486544"/>
            <a:ext cx="1634936" cy="1798570"/>
            <a:chOff x="5419725" y="6486544"/>
            <a:chExt cx="1634936" cy="1798570"/>
          </a:xfrm>
          <a:effectLst>
            <a:outerShdw blurRad="63500" sx="102000" sy="102000" algn="ctr" rotWithShape="0">
              <a:prstClr val="black">
                <a:alpha val="40000"/>
              </a:prstClr>
            </a:outerShdw>
          </a:effectLst>
        </p:grpSpPr>
        <p:sp>
          <p:nvSpPr>
            <p:cNvPr id="36" name="Sprechblase: rechteckig 35">
              <a:extLst>
                <a:ext uri="{FF2B5EF4-FFF2-40B4-BE49-F238E27FC236}">
                  <a16:creationId xmlns:a16="http://schemas.microsoft.com/office/drawing/2014/main" id="{40DC9EA4-BCE9-114C-5A90-EA397EDE484D}"/>
                </a:ext>
              </a:extLst>
            </p:cNvPr>
            <p:cNvSpPr/>
            <p:nvPr/>
          </p:nvSpPr>
          <p:spPr>
            <a:xfrm>
              <a:off x="5419725" y="6624947"/>
              <a:ext cx="1634936" cy="1660167"/>
            </a:xfrm>
            <a:prstGeom prst="wedgeRectCallout">
              <a:avLst>
                <a:gd name="adj1" fmla="val -63236"/>
                <a:gd name="adj2" fmla="val -1939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spAutoFit/>
            </a:bodyPr>
            <a:lstStyle/>
            <a:p>
              <a:pPr>
                <a:lnSpc>
                  <a:spcPct val="120000"/>
                </a:lnSpc>
              </a:pPr>
              <a:r>
                <a:rPr lang="de-DE" sz="1100" i="1" dirty="0">
                  <a:solidFill>
                    <a:schemeClr val="tx1"/>
                  </a:solidFill>
                  <a:latin typeface="Inria Sans" pitchFamily="2" charset="0"/>
                </a:rPr>
                <a:t>Statt zu fliegen, fahre ich mit dem Reisebus in den Urlaub nach Rom. Dadurch verursache ich 81,32 kg CO</a:t>
              </a:r>
              <a:r>
                <a:rPr lang="de-DE" sz="1100" i="1" baseline="-25000" dirty="0">
                  <a:solidFill>
                    <a:schemeClr val="tx1"/>
                  </a:solidFill>
                  <a:latin typeface="Inria Sans" pitchFamily="2" charset="0"/>
                </a:rPr>
                <a:t>2</a:t>
              </a:r>
              <a:r>
                <a:rPr lang="de-DE" sz="1100" i="1" dirty="0">
                  <a:solidFill>
                    <a:schemeClr val="tx1"/>
                  </a:solidFill>
                  <a:latin typeface="Inria Sans" pitchFamily="2" charset="0"/>
                </a:rPr>
                <a:t>, statt 440 kg CO</a:t>
              </a:r>
              <a:r>
                <a:rPr lang="de-DE" sz="1100" i="1" baseline="-25000" dirty="0">
                  <a:solidFill>
                    <a:schemeClr val="tx1"/>
                  </a:solidFill>
                  <a:latin typeface="Inria Sans" pitchFamily="2" charset="0"/>
                </a:rPr>
                <a:t>2</a:t>
              </a:r>
              <a:r>
                <a:rPr lang="de-DE" sz="1100" i="1" dirty="0">
                  <a:solidFill>
                    <a:schemeClr val="tx1"/>
                  </a:solidFill>
                  <a:latin typeface="Inria Sans" pitchFamily="2" charset="0"/>
                </a:rPr>
                <a:t> mit dem Flugzeug. </a:t>
              </a:r>
            </a:p>
          </p:txBody>
        </p:sp>
        <p:grpSp>
          <p:nvGrpSpPr>
            <p:cNvPr id="47" name="Gruppieren 46">
              <a:extLst>
                <a:ext uri="{FF2B5EF4-FFF2-40B4-BE49-F238E27FC236}">
                  <a16:creationId xmlns:a16="http://schemas.microsoft.com/office/drawing/2014/main" id="{5B7C2BF6-354D-2632-D48F-53D075CE148C}"/>
                </a:ext>
                <a:ext uri="{C183D7F6-B498-43B3-948B-1728B52AA6E4}">
                  <adec:decorative xmlns:adec="http://schemas.microsoft.com/office/drawing/2017/decorative" val="1"/>
                </a:ext>
              </a:extLst>
            </p:cNvPr>
            <p:cNvGrpSpPr/>
            <p:nvPr/>
          </p:nvGrpSpPr>
          <p:grpSpPr>
            <a:xfrm>
              <a:off x="6050390" y="6486544"/>
              <a:ext cx="301398" cy="301398"/>
              <a:chOff x="-3787818" y="791033"/>
              <a:chExt cx="2724236" cy="2724236"/>
            </a:xfrm>
          </p:grpSpPr>
          <p:sp>
            <p:nvSpPr>
              <p:cNvPr id="48" name="Ellipse 47">
                <a:extLst>
                  <a:ext uri="{FF2B5EF4-FFF2-40B4-BE49-F238E27FC236}">
                    <a16:creationId xmlns:a16="http://schemas.microsoft.com/office/drawing/2014/main" id="{2765D260-EA01-A84F-C561-1FBDEE8765F1}"/>
                  </a:ext>
                </a:extLst>
              </p:cNvPr>
              <p:cNvSpPr/>
              <p:nvPr/>
            </p:nvSpPr>
            <p:spPr>
              <a:xfrm>
                <a:off x="-3787818" y="791033"/>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49" name="Picture 5">
                <a:extLst>
                  <a:ext uri="{FF2B5EF4-FFF2-40B4-BE49-F238E27FC236}">
                    <a16:creationId xmlns:a16="http://schemas.microsoft.com/office/drawing/2014/main" id="{E6D3CDC0-C5C1-3589-C618-9D9D2CA6C5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1616" y="931141"/>
                <a:ext cx="2271842" cy="22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13" name="Gruppieren 12">
            <a:extLst>
              <a:ext uri="{FF2B5EF4-FFF2-40B4-BE49-F238E27FC236}">
                <a16:creationId xmlns:a16="http://schemas.microsoft.com/office/drawing/2014/main" id="{C1B4580B-50A6-D0AA-D46C-B7D27DBB9B5A}"/>
              </a:ext>
              <a:ext uri="{C183D7F6-B498-43B3-948B-1728B52AA6E4}">
                <adec:decorative xmlns:adec="http://schemas.microsoft.com/office/drawing/2017/decorative" val="1"/>
              </a:ext>
            </a:extLst>
          </p:cNvPr>
          <p:cNvGrpSpPr/>
          <p:nvPr/>
        </p:nvGrpSpPr>
        <p:grpSpPr>
          <a:xfrm>
            <a:off x="383500" y="1368951"/>
            <a:ext cx="288000" cy="288000"/>
            <a:chOff x="-3787818" y="5291388"/>
            <a:chExt cx="2724236" cy="2724236"/>
          </a:xfrm>
        </p:grpSpPr>
        <p:sp>
          <p:nvSpPr>
            <p:cNvPr id="14" name="Ellipse 13">
              <a:extLst>
                <a:ext uri="{FF2B5EF4-FFF2-40B4-BE49-F238E27FC236}">
                  <a16:creationId xmlns:a16="http://schemas.microsoft.com/office/drawing/2014/main" id="{4217F061-C949-0DFF-3F64-80BF0E8CFD08}"/>
                </a:ext>
              </a:extLst>
            </p:cNvPr>
            <p:cNvSpPr/>
            <p:nvPr/>
          </p:nvSpPr>
          <p:spPr>
            <a:xfrm>
              <a:off x="-3787818" y="5291388"/>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5" name="Picture 10">
              <a:extLst>
                <a:ext uri="{FF2B5EF4-FFF2-40B4-BE49-F238E27FC236}">
                  <a16:creationId xmlns:a16="http://schemas.microsoft.com/office/drawing/2014/main" id="{2483632D-7FCB-4364-21A0-C4F9A14808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47666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Der Handabdruck</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6"/>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Notiere die wichtigsten Merkmale des Handabdrucks in Stichpunkten.</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6"/>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Bei welchen Karten handelt es sich um einen Handabdruck? Notiere sie hier.</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90500" marR="0" lvl="0" algn="l" defTabSz="914400" rtl="0" eaLnBrk="1" fontAlgn="base" latinLnBrk="0" hangingPunct="1">
              <a:lnSpc>
                <a:spcPct val="120000"/>
              </a:lnSpc>
              <a:spcBef>
                <a:spcPct val="0"/>
              </a:spcBef>
              <a:spcAft>
                <a:spcPts val="600"/>
              </a:spcAft>
              <a:buClr>
                <a:schemeClr val="accent4"/>
              </a:buClr>
              <a:buSzTx/>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228600" marR="0" lvl="0" indent="-228600" algn="l" defTabSz="914400" rtl="0" eaLnBrk="1" fontAlgn="base" latinLnBrk="0" hangingPunct="1">
              <a:lnSpc>
                <a:spcPct val="120000"/>
              </a:lnSpc>
              <a:spcBef>
                <a:spcPct val="0"/>
              </a:spcBef>
              <a:spcAft>
                <a:spcPts val="600"/>
              </a:spcAft>
              <a:buClrTx/>
              <a:buSzTx/>
              <a:buFont typeface="+mj-lt"/>
              <a:buAutoNum type="arabicPeriod" startAt="10"/>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 2 Maßnahmen würdest du deinen Eltern empfehlen? Warum hältst du diese für wichtig? </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Überlege, ob ein Big Point möglich wäre. </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90500" marR="0" lvl="0" indent="0" algn="l" defTabSz="914400" rtl="0" eaLnBrk="1" fontAlgn="base" latinLnBrk="0" hangingPunct="1">
              <a:lnSpc>
                <a:spcPct val="120000"/>
              </a:lnSpc>
              <a:spcBef>
                <a:spcPct val="0"/>
              </a:spcBef>
              <a:spcAft>
                <a:spcPts val="600"/>
              </a:spcAft>
              <a:buClr>
                <a:srgbClr val="A3B1B5"/>
              </a:buClr>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11"/>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 2 bis 3 Maßnahmen kannst du dir vorstellen, in der nächsten Woche umzusetzen? </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Überlege, ob auch ein Big Point möglich wäre.</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20000"/>
              </a:lnSpc>
              <a:spcBef>
                <a:spcPct val="0"/>
              </a:spcBef>
              <a:spcAft>
                <a:spcPts val="600"/>
              </a:spcAft>
              <a:buClrTx/>
              <a:buSzTx/>
              <a:buFontTx/>
              <a:buNone/>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sp>
        <p:nvSpPr>
          <p:cNvPr id="12" name="Rechteck: eine Ecke abgeschnitten 11">
            <a:extLst>
              <a:ext uri="{FF2B5EF4-FFF2-40B4-BE49-F238E27FC236}">
                <a16:creationId xmlns:a16="http://schemas.microsoft.com/office/drawing/2014/main" id="{971413A3-894F-B26C-9A0E-92BDABD3C7CE}"/>
              </a:ext>
              <a:ext uri="{C183D7F6-B498-43B3-948B-1728B52AA6E4}">
                <adec:decorative xmlns:adec="http://schemas.microsoft.com/office/drawing/2017/decorative" val="1"/>
              </a:ext>
            </a:extLst>
          </p:cNvPr>
          <p:cNvSpPr/>
          <p:nvPr/>
        </p:nvSpPr>
        <p:spPr>
          <a:xfrm>
            <a:off x="383500" y="3561952"/>
            <a:ext cx="3624620" cy="3551903"/>
          </a:xfrm>
          <a:prstGeom prst="snip1Rect">
            <a:avLst>
              <a:gd name="adj" fmla="val 8153"/>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auto">
              <a:spcBef>
                <a:spcPts val="0"/>
              </a:spcBef>
              <a:spcAft>
                <a:spcPts val="0"/>
              </a:spcAft>
            </a:pPr>
            <a:endParaRPr lang="de-DE" sz="1200" dirty="0">
              <a:solidFill>
                <a:schemeClr val="tx1"/>
              </a:solidFill>
              <a:latin typeface="Inria Sans" pitchFamily="2" charset="0"/>
            </a:endParaRPr>
          </a:p>
        </p:txBody>
      </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AM1 – Nachhaltigen Konsum verstehen </a:t>
            </a:r>
            <a:r>
              <a:rPr lang="de-DE" sz="2400" dirty="0">
                <a:latin typeface="Inria Sans" pitchFamily="2" charset="0"/>
              </a:rPr>
              <a:t>Arbeitsblatt 6</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22</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pSp>
        <p:nvGrpSpPr>
          <p:cNvPr id="9" name="Gruppieren 8">
            <a:extLst>
              <a:ext uri="{FF2B5EF4-FFF2-40B4-BE49-F238E27FC236}">
                <a16:creationId xmlns:a16="http://schemas.microsoft.com/office/drawing/2014/main" id="{62FF8283-9DAA-24B3-6F6B-1C877A5679D9}"/>
              </a:ext>
              <a:ext uri="{C183D7F6-B498-43B3-948B-1728B52AA6E4}">
                <adec:decorative xmlns:adec="http://schemas.microsoft.com/office/drawing/2017/decorative" val="1"/>
              </a:ext>
            </a:extLst>
          </p:cNvPr>
          <p:cNvGrpSpPr/>
          <p:nvPr/>
        </p:nvGrpSpPr>
        <p:grpSpPr>
          <a:xfrm>
            <a:off x="383500" y="1368951"/>
            <a:ext cx="288000" cy="288000"/>
            <a:chOff x="-3787818" y="5291388"/>
            <a:chExt cx="2724236" cy="2724236"/>
          </a:xfrm>
        </p:grpSpPr>
        <p:sp>
          <p:nvSpPr>
            <p:cNvPr id="11" name="Ellipse 10">
              <a:extLst>
                <a:ext uri="{FF2B5EF4-FFF2-40B4-BE49-F238E27FC236}">
                  <a16:creationId xmlns:a16="http://schemas.microsoft.com/office/drawing/2014/main" id="{8ED494AC-4CD2-5AD2-CA95-9A7927DF332D}"/>
                </a:ext>
              </a:extLst>
            </p:cNvPr>
            <p:cNvSpPr/>
            <p:nvPr/>
          </p:nvSpPr>
          <p:spPr>
            <a:xfrm>
              <a:off x="-3787818" y="5291388"/>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4" name="Picture 10">
              <a:extLst>
                <a:ext uri="{FF2B5EF4-FFF2-40B4-BE49-F238E27FC236}">
                  <a16:creationId xmlns:a16="http://schemas.microsoft.com/office/drawing/2014/main" id="{262A26BF-49A7-9906-15EB-BE3CBAD61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5" name="Rechteck: eine Ecke abgeschnitten 24">
            <a:extLst>
              <a:ext uri="{FF2B5EF4-FFF2-40B4-BE49-F238E27FC236}">
                <a16:creationId xmlns:a16="http://schemas.microsoft.com/office/drawing/2014/main" id="{E352EF22-AA8B-1DE6-EF20-A877B98D3090}"/>
              </a:ext>
              <a:ext uri="{C183D7F6-B498-43B3-948B-1728B52AA6E4}">
                <adec:decorative xmlns:adec="http://schemas.microsoft.com/office/drawing/2017/decorative" val="1"/>
              </a:ext>
            </a:extLst>
          </p:cNvPr>
          <p:cNvSpPr/>
          <p:nvPr/>
        </p:nvSpPr>
        <p:spPr>
          <a:xfrm>
            <a:off x="4134724" y="3561952"/>
            <a:ext cx="3037092" cy="3551903"/>
          </a:xfrm>
          <a:prstGeom prst="snip1Rect">
            <a:avLst>
              <a:gd name="adj" fmla="val 11624"/>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9"/>
              <a:tabLst/>
              <a:defRPr/>
            </a:pPr>
            <a:r>
              <a:rPr kumimoji="0" lang="de-DE" sz="1100" b="1"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Mini-Spiel zu den Big Points: </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Rette Yuki, den Eisbären.</a:t>
            </a:r>
          </a:p>
          <a:p>
            <a:pPr marL="358775" marR="0" lvl="1" indent="-180975" algn="l" defTabSz="914400" rtl="0" eaLnBrk="1" fontAlgn="base" latinLnBrk="0" hangingPunct="1">
              <a:lnSpc>
                <a:spcPct val="120000"/>
              </a:lnSpc>
              <a:spcBef>
                <a:spcPct val="0"/>
              </a:spcBef>
              <a:spcAft>
                <a:spcPts val="600"/>
              </a:spcAft>
              <a:buClr>
                <a:srgbClr val="A3B1B5"/>
              </a:buClr>
              <a:buSzTx/>
              <a:buFont typeface="+mj-lt"/>
              <a:buAutoNum type="arabicPeriod"/>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Klick dich durch die drei Räume.</a:t>
            </a:r>
          </a:p>
          <a:p>
            <a:pPr marL="358775" marR="0" lvl="1" indent="-180975" algn="l" defTabSz="914400" rtl="0" eaLnBrk="1" fontAlgn="base" latinLnBrk="0" hangingPunct="1">
              <a:lnSpc>
                <a:spcPct val="120000"/>
              </a:lnSpc>
              <a:spcBef>
                <a:spcPct val="0"/>
              </a:spcBef>
              <a:spcAft>
                <a:spcPts val="600"/>
              </a:spcAft>
              <a:buClr>
                <a:srgbClr val="A3B1B5"/>
              </a:buClr>
              <a:buSzTx/>
              <a:buFont typeface="+mj-lt"/>
              <a:buAutoNum type="arabicPeriod"/>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Logge insgesamt 5 Alltagshandlungen ein.</a:t>
            </a:r>
          </a:p>
          <a:p>
            <a:pPr marL="358775" marR="0" lvl="1" indent="-180975" algn="l" defTabSz="914400" rtl="0" eaLnBrk="1" fontAlgn="base" latinLnBrk="0" hangingPunct="1">
              <a:lnSpc>
                <a:spcPct val="120000"/>
              </a:lnSpc>
              <a:spcBef>
                <a:spcPct val="0"/>
              </a:spcBef>
              <a:spcAft>
                <a:spcPts val="600"/>
              </a:spcAft>
              <a:buClr>
                <a:srgbClr val="A3B1B5"/>
              </a:buClr>
              <a:buSzTx/>
              <a:buFont typeface="+mj-lt"/>
              <a:buAutoNum type="arabicPeriod"/>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Schaffst du es, 1.500 Punkte zu erreichen?</a:t>
            </a:r>
          </a:p>
          <a:p>
            <a:pPr marL="177800" marR="0" lvl="1" indent="0" algn="l" defTabSz="914400" rtl="0" eaLnBrk="1" fontAlgn="base" latinLnBrk="0" hangingPunct="1">
              <a:lnSpc>
                <a:spcPct val="120000"/>
              </a:lnSpc>
              <a:spcBef>
                <a:spcPct val="0"/>
              </a:spcBef>
              <a:spcAft>
                <a:spcPts val="60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Link zum Spiel: </a:t>
            </a: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hlinkClick r:id="rId3"/>
              </a:rPr>
              <a:t>https://denkwerkstatt-konsum.umweltbundesamt.de/wirkung#big-points</a:t>
            </a:r>
            <a:endParaRPr lang="de-DE" sz="1200" dirty="0">
              <a:solidFill>
                <a:schemeClr val="tx1"/>
              </a:solidFill>
              <a:latin typeface="Inria Sans" pitchFamily="2" charset="0"/>
            </a:endParaRPr>
          </a:p>
        </p:txBody>
      </p:sp>
      <p:graphicFrame>
        <p:nvGraphicFramePr>
          <p:cNvPr id="26" name="Tabelle 25">
            <a:extLst>
              <a:ext uri="{FF2B5EF4-FFF2-40B4-BE49-F238E27FC236}">
                <a16:creationId xmlns:a16="http://schemas.microsoft.com/office/drawing/2014/main" id="{17C6A76D-0957-EBCB-0FA1-C5D73ED6E390}"/>
              </a:ext>
            </a:extLst>
          </p:cNvPr>
          <p:cNvGraphicFramePr>
            <a:graphicFrameLocks noGrp="1"/>
          </p:cNvGraphicFramePr>
          <p:nvPr>
            <p:extLst>
              <p:ext uri="{D42A27DB-BD31-4B8C-83A1-F6EECF244321}">
                <p14:modId xmlns:p14="http://schemas.microsoft.com/office/powerpoint/2010/main" val="1113567977"/>
              </p:ext>
            </p:extLst>
          </p:nvPr>
        </p:nvGraphicFramePr>
        <p:xfrm>
          <a:off x="383500" y="3565086"/>
          <a:ext cx="3624620" cy="3548769"/>
        </p:xfrm>
        <a:graphic>
          <a:graphicData uri="http://schemas.openxmlformats.org/drawingml/2006/table">
            <a:tbl>
              <a:tblPr firstRow="1" firstCol="1" bandRow="1">
                <a:tableStyleId>{5C22544A-7EE6-4342-B048-85BDC9FD1C3A}</a:tableStyleId>
              </a:tblPr>
              <a:tblGrid>
                <a:gridCol w="2352080">
                  <a:extLst>
                    <a:ext uri="{9D8B030D-6E8A-4147-A177-3AD203B41FA5}">
                      <a16:colId xmlns:a16="http://schemas.microsoft.com/office/drawing/2014/main" val="3190265302"/>
                    </a:ext>
                  </a:extLst>
                </a:gridCol>
                <a:gridCol w="636270">
                  <a:extLst>
                    <a:ext uri="{9D8B030D-6E8A-4147-A177-3AD203B41FA5}">
                      <a16:colId xmlns:a16="http://schemas.microsoft.com/office/drawing/2014/main" val="886073639"/>
                    </a:ext>
                  </a:extLst>
                </a:gridCol>
                <a:gridCol w="636270">
                  <a:extLst>
                    <a:ext uri="{9D8B030D-6E8A-4147-A177-3AD203B41FA5}">
                      <a16:colId xmlns:a16="http://schemas.microsoft.com/office/drawing/2014/main" val="3620492352"/>
                    </a:ext>
                  </a:extLst>
                </a:gridCol>
              </a:tblGrid>
              <a:tr h="828000">
                <a:tc>
                  <a:txBody>
                    <a:bodyPr/>
                    <a:lstStyle/>
                    <a:p>
                      <a:pPr marL="0" indent="0">
                        <a:lnSpc>
                          <a:spcPct val="107000"/>
                        </a:lnSpc>
                        <a:spcAft>
                          <a:spcPts val="0"/>
                        </a:spcAft>
                      </a:pPr>
                      <a:r>
                        <a:rPr kumimoji="0" lang="de-DE" sz="1100" b="1"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8. Quiz: </a:t>
                      </a: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Gehört die Maßnahme zu deinem Handabdruck oder zu deinem Fußabdruck? </a:t>
                      </a:r>
                      <a:b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Kreuze die richtige Antwort an.</a:t>
                      </a: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540000">
                <a:tc>
                  <a:txBody>
                    <a:bodyPr/>
                    <a:lstStyle/>
                    <a:p>
                      <a:pPr>
                        <a:lnSpc>
                          <a:spcPct val="120000"/>
                        </a:lnSpc>
                        <a:spcAft>
                          <a:spcPts val="800"/>
                        </a:spcAft>
                      </a:pPr>
                      <a:r>
                        <a:rPr lang="de-DE" sz="1050" b="0" i="1" dirty="0">
                          <a:solidFill>
                            <a:schemeClr val="tx1"/>
                          </a:solidFill>
                          <a:effectLst/>
                          <a:latin typeface="Inria Sans" pitchFamily="2" charset="0"/>
                          <a:ea typeface="Calibri" panose="020F0502020204030204" pitchFamily="34" charset="0"/>
                          <a:cs typeface="Times New Roman" panose="02020603050405020304" pitchFamily="18" charset="0"/>
                        </a:rPr>
                        <a:t>Ich entscheide mich, weniger Fleisch zu essen.</a:t>
                      </a:r>
                      <a:endParaRPr lang="en-US" sz="105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645115734"/>
                  </a:ext>
                </a:extLst>
              </a:tr>
              <a:tr h="540000">
                <a:tc>
                  <a:txBody>
                    <a:bodyPr/>
                    <a:lstStyle/>
                    <a:p>
                      <a:pPr>
                        <a:lnSpc>
                          <a:spcPct val="120000"/>
                        </a:lnSpc>
                        <a:spcAft>
                          <a:spcPts val="800"/>
                        </a:spcAft>
                      </a:pPr>
                      <a:r>
                        <a:rPr lang="de-DE" sz="1050" b="0" i="1" dirty="0">
                          <a:solidFill>
                            <a:schemeClr val="tx1"/>
                          </a:solidFill>
                          <a:effectLst/>
                          <a:latin typeface="Inria Sans" pitchFamily="2" charset="0"/>
                          <a:ea typeface="Calibri" panose="020F0502020204030204" pitchFamily="34" charset="0"/>
                          <a:cs typeface="Times New Roman" panose="02020603050405020304" pitchFamily="18" charset="0"/>
                        </a:rPr>
                        <a:t>Ich motiviere meine Mutter, mit dem Fahrrad statt mit dem Auto zur Arbeit zu fahren. </a:t>
                      </a:r>
                      <a:endParaRPr lang="en-US" sz="105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72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540000">
                <a:tc>
                  <a:txBody>
                    <a:bodyPr/>
                    <a:lstStyle/>
                    <a:p>
                      <a:pPr>
                        <a:lnSpc>
                          <a:spcPct val="120000"/>
                        </a:lnSpc>
                        <a:spcAft>
                          <a:spcPts val="800"/>
                        </a:spcAft>
                      </a:pPr>
                      <a:r>
                        <a:rPr lang="de-DE" sz="1050" b="0" i="1" dirty="0">
                          <a:solidFill>
                            <a:schemeClr val="tx1"/>
                          </a:solidFill>
                          <a:effectLst/>
                          <a:latin typeface="Inria Sans" pitchFamily="2" charset="0"/>
                          <a:ea typeface="Calibri" panose="020F0502020204030204" pitchFamily="34" charset="0"/>
                          <a:cs typeface="Times New Roman" panose="02020603050405020304" pitchFamily="18" charset="0"/>
                        </a:rPr>
                        <a:t>Ich kaufe nur noch Second-Hand Klamotten.</a:t>
                      </a:r>
                      <a:endParaRPr lang="en-US" sz="105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72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46655670"/>
                  </a:ext>
                </a:extLst>
              </a:tr>
              <a:tr h="540000">
                <a:tc>
                  <a:txBody>
                    <a:bodyPr/>
                    <a:lstStyle/>
                    <a:p>
                      <a:pPr>
                        <a:lnSpc>
                          <a:spcPct val="120000"/>
                        </a:lnSpc>
                        <a:spcAft>
                          <a:spcPts val="800"/>
                        </a:spcAft>
                      </a:pPr>
                      <a:r>
                        <a:rPr lang="de-DE" sz="1050" b="0" i="1" dirty="0">
                          <a:solidFill>
                            <a:schemeClr val="tx1"/>
                          </a:solidFill>
                          <a:effectLst/>
                          <a:latin typeface="Inria Sans" pitchFamily="2" charset="0"/>
                          <a:ea typeface="Calibri" panose="020F0502020204030204" pitchFamily="34" charset="0"/>
                          <a:cs typeface="Times New Roman" panose="02020603050405020304" pitchFamily="18" charset="0"/>
                        </a:rPr>
                        <a:t>Ich organisiere mit der Umwelt AG eine Kleidertauschparty in der Schule.</a:t>
                      </a:r>
                      <a:endParaRPr lang="en-US" sz="105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72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85610654"/>
                  </a:ext>
                </a:extLst>
              </a:tr>
              <a:tr h="540000">
                <a:tc>
                  <a:txBody>
                    <a:bodyPr/>
                    <a:lstStyle/>
                    <a:p>
                      <a:pPr>
                        <a:lnSpc>
                          <a:spcPct val="120000"/>
                        </a:lnSpc>
                        <a:spcAft>
                          <a:spcPts val="800"/>
                        </a:spcAft>
                      </a:pPr>
                      <a:r>
                        <a:rPr lang="de-DE" sz="1050" b="0" i="1" dirty="0">
                          <a:solidFill>
                            <a:schemeClr val="tx1"/>
                          </a:solidFill>
                          <a:effectLst/>
                          <a:latin typeface="Inria Sans" pitchFamily="2" charset="0"/>
                          <a:ea typeface="Calibri" panose="020F0502020204030204" pitchFamily="34" charset="0"/>
                          <a:cs typeface="Times New Roman" panose="02020603050405020304" pitchFamily="18" charset="0"/>
                        </a:rPr>
                        <a:t>Ich überrede meine WG, auf Ökostrom umzustellen.</a:t>
                      </a:r>
                      <a:endParaRPr lang="en-US" sz="105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72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9928240"/>
                  </a:ext>
                </a:extLst>
              </a:tr>
            </a:tbl>
          </a:graphicData>
        </a:graphic>
      </p:graphicFrame>
      <p:grpSp>
        <p:nvGrpSpPr>
          <p:cNvPr id="27" name="Gruppieren 26">
            <a:extLst>
              <a:ext uri="{FF2B5EF4-FFF2-40B4-BE49-F238E27FC236}">
                <a16:creationId xmlns:a16="http://schemas.microsoft.com/office/drawing/2014/main" id="{C727DE00-3239-228E-06DD-4EBB823D482B}"/>
              </a:ext>
              <a:ext uri="{C183D7F6-B498-43B3-948B-1728B52AA6E4}">
                <adec:decorative xmlns:adec="http://schemas.microsoft.com/office/drawing/2017/decorative" val="1"/>
              </a:ext>
            </a:extLst>
          </p:cNvPr>
          <p:cNvGrpSpPr/>
          <p:nvPr/>
        </p:nvGrpSpPr>
        <p:grpSpPr>
          <a:xfrm>
            <a:off x="3484796" y="3910526"/>
            <a:ext cx="391084" cy="391084"/>
            <a:chOff x="-3787818" y="5291388"/>
            <a:chExt cx="2724236" cy="2724236"/>
          </a:xfrm>
        </p:grpSpPr>
        <p:sp>
          <p:nvSpPr>
            <p:cNvPr id="28" name="Ellipse 27">
              <a:extLst>
                <a:ext uri="{FF2B5EF4-FFF2-40B4-BE49-F238E27FC236}">
                  <a16:creationId xmlns:a16="http://schemas.microsoft.com/office/drawing/2014/main" id="{335BE316-FCA4-406D-43E6-A64757080732}"/>
                </a:ext>
              </a:extLst>
            </p:cNvPr>
            <p:cNvSpPr/>
            <p:nvPr/>
          </p:nvSpPr>
          <p:spPr>
            <a:xfrm>
              <a:off x="-3787818" y="5291388"/>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29" name="Picture 10">
              <a:extLst>
                <a:ext uri="{FF2B5EF4-FFF2-40B4-BE49-F238E27FC236}">
                  <a16:creationId xmlns:a16="http://schemas.microsoft.com/office/drawing/2014/main" id="{43061A00-1C6E-70E5-AC26-FF3AF7E20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uppieren 29">
            <a:extLst>
              <a:ext uri="{FF2B5EF4-FFF2-40B4-BE49-F238E27FC236}">
                <a16:creationId xmlns:a16="http://schemas.microsoft.com/office/drawing/2014/main" id="{260EE805-DBD5-9E9B-9795-80DCA13BEBE4}"/>
              </a:ext>
              <a:ext uri="{C183D7F6-B498-43B3-948B-1728B52AA6E4}">
                <adec:decorative xmlns:adec="http://schemas.microsoft.com/office/drawing/2017/decorative" val="1"/>
              </a:ext>
            </a:extLst>
          </p:cNvPr>
          <p:cNvGrpSpPr/>
          <p:nvPr/>
        </p:nvGrpSpPr>
        <p:grpSpPr>
          <a:xfrm>
            <a:off x="2856024" y="3910526"/>
            <a:ext cx="391084" cy="391084"/>
            <a:chOff x="-3787818" y="791033"/>
            <a:chExt cx="2724236" cy="2724236"/>
          </a:xfrm>
        </p:grpSpPr>
        <p:sp>
          <p:nvSpPr>
            <p:cNvPr id="31" name="Ellipse 30">
              <a:extLst>
                <a:ext uri="{FF2B5EF4-FFF2-40B4-BE49-F238E27FC236}">
                  <a16:creationId xmlns:a16="http://schemas.microsoft.com/office/drawing/2014/main" id="{1744E9FB-69B0-6AD7-0C9C-C21FFFF1D571}"/>
                </a:ext>
              </a:extLst>
            </p:cNvPr>
            <p:cNvSpPr/>
            <p:nvPr/>
          </p:nvSpPr>
          <p:spPr>
            <a:xfrm>
              <a:off x="-3787818" y="791033"/>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32" name="Picture 5">
              <a:extLst>
                <a:ext uri="{FF2B5EF4-FFF2-40B4-BE49-F238E27FC236}">
                  <a16:creationId xmlns:a16="http://schemas.microsoft.com/office/drawing/2014/main" id="{7A96F84E-20BA-D01C-AD8E-B8C1CE3A0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4" name="Grafik 23">
            <a:extLst>
              <a:ext uri="{FF2B5EF4-FFF2-40B4-BE49-F238E27FC236}">
                <a16:creationId xmlns:a16="http://schemas.microsoft.com/office/drawing/2014/main" id="{3661AD3D-6C2A-1D74-5A82-3ED042284C3A}"/>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6758" y="5981394"/>
            <a:ext cx="1023206" cy="1023206"/>
          </a:xfrm>
          <a:prstGeom prst="rect">
            <a:avLst/>
          </a:prstGeom>
        </p:spPr>
      </p:pic>
    </p:spTree>
    <p:extLst>
      <p:ext uri="{BB962C8B-B14F-4D97-AF65-F5344CB8AC3E}">
        <p14:creationId xmlns:p14="http://schemas.microsoft.com/office/powerpoint/2010/main" val="2639823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AM2 – Nachhaltigen Konsum fördern </a:t>
            </a:r>
            <a:br>
              <a:rPr lang="de-DE" sz="2400" b="1" dirty="0">
                <a:latin typeface="Inria Sans" pitchFamily="2" charset="0"/>
              </a:rPr>
            </a:br>
            <a:r>
              <a:rPr lang="de-DE" sz="2400" dirty="0">
                <a:latin typeface="Inria Sans" pitchFamily="2" charset="0"/>
              </a:rPr>
              <a:t>Arbeitsblatt 1</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23</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Thema 1: Überblick politische Instrumente</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r>
              <a:rPr kumimoji="0" lang="de-DE" sz="1100" b="1" i="0" u="none" strike="noStrike" kern="1200" cap="none" spc="0" normalizeH="0" baseline="0" noProof="0" dirty="0">
                <a:ln>
                  <a:noFill/>
                </a:ln>
                <a:solidFill>
                  <a:schemeClr val="accent1"/>
                </a:solidFill>
                <a:effectLst/>
                <a:uLnTx/>
                <a:uFillTx/>
                <a:latin typeface="Inria Sans" pitchFamily="2" charset="0"/>
                <a:ea typeface="Calibri" panose="020F0502020204030204" pitchFamily="34" charset="0"/>
                <a:cs typeface="Times New Roman" panose="02020603050405020304" pitchFamily="18" charset="0"/>
              </a:rPr>
              <a:t>Aufgabe: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Ordne die Maßnahmen (links) einem Instrument aus dem Werkzeugkoffer der Politik* (rechts) zu.</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12" name="Rectangle 1">
            <a:extLst>
              <a:ext uri="{FF2B5EF4-FFF2-40B4-BE49-F238E27FC236}">
                <a16:creationId xmlns:a16="http://schemas.microsoft.com/office/drawing/2014/main" id="{269DE694-F817-F02D-8DE5-D4FAE787F77F}"/>
              </a:ext>
            </a:extLst>
          </p:cNvPr>
          <p:cNvSpPr/>
          <p:nvPr/>
        </p:nvSpPr>
        <p:spPr>
          <a:xfrm>
            <a:off x="387860" y="1765092"/>
            <a:ext cx="6784465" cy="1801706"/>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Aft>
                <a:spcPts val="600"/>
              </a:spcAft>
            </a:pPr>
            <a:r>
              <a:rPr lang="de-DE" sz="1100" dirty="0">
                <a:solidFill>
                  <a:schemeClr val="tx1"/>
                </a:solidFill>
                <a:effectLst/>
                <a:latin typeface="Inria Sans" pitchFamily="2" charset="0"/>
              </a:rPr>
              <a:t>Um Klimaziele zu erreichen, setzt die Politik auf zwei Arten von Instrumenten:</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effectLst/>
                <a:latin typeface="Inria Sans" pitchFamily="2" charset="0"/>
              </a:rPr>
              <a:t>Harte Instrumente (z. B. Gesetze, Verbote, Steuern) → wirken schnell und verbindlich, brauchen aber Kontrollen und Akzeptanz. Beispiel: CO₂-Steuer auf Benzin.</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effectLst/>
                <a:latin typeface="Inria Sans" pitchFamily="2" charset="0"/>
              </a:rPr>
              <a:t>Weiche Instrumente (z. B. Kampagnen, Nudges/Anreize, Aufklärung) → schaffen Akzeptanz und Bewusstsein, sind einfacher umsetzbar, nicht verbindlich. Beispiel: Plakate über nachhaltige Mode.</a:t>
            </a:r>
          </a:p>
          <a:p>
            <a:pPr>
              <a:lnSpc>
                <a:spcPct val="120000"/>
              </a:lnSpc>
              <a:spcAft>
                <a:spcPts val="600"/>
              </a:spcAft>
            </a:pPr>
            <a:r>
              <a:rPr lang="de-DE" sz="1100" dirty="0">
                <a:solidFill>
                  <a:schemeClr val="tx1"/>
                </a:solidFill>
                <a:effectLst/>
                <a:latin typeface="Inria Sans" pitchFamily="2" charset="0"/>
              </a:rPr>
              <a:t>Am besten wirken sie im Team: Harte und weiche Maßnahmen (z. B. Steuer + Aufklärungskampagne) verstärken sich gegenseitig.</a:t>
            </a:r>
          </a:p>
        </p:txBody>
      </p:sp>
      <p:sp>
        <p:nvSpPr>
          <p:cNvPr id="42" name="Textplatzhalter 4">
            <a:extLst>
              <a:ext uri="{FF2B5EF4-FFF2-40B4-BE49-F238E27FC236}">
                <a16:creationId xmlns:a16="http://schemas.microsoft.com/office/drawing/2014/main" id="{1BC75166-2448-EFA1-5F84-FED63054C279}"/>
              </a:ext>
            </a:extLst>
          </p:cNvPr>
          <p:cNvSpPr txBox="1">
            <a:spLocks/>
          </p:cNvSpPr>
          <p:nvPr/>
        </p:nvSpPr>
        <p:spPr bwMode="auto">
          <a:xfrm>
            <a:off x="386837" y="9624807"/>
            <a:ext cx="6635755" cy="294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 Quelle: eigene Darstellung nach Wolff et al (2020) &amp; The </a:t>
            </a:r>
            <a:r>
              <a:rPr lang="de-DE" sz="900" i="1" kern="0" dirty="0" err="1">
                <a:solidFill>
                  <a:schemeClr val="tx1"/>
                </a:solidFill>
                <a:latin typeface="Inria Sans" pitchFamily="2" charset="0"/>
              </a:rPr>
              <a:t>Nuffield</a:t>
            </a:r>
            <a:r>
              <a:rPr lang="de-DE" sz="900" i="1" kern="0" dirty="0">
                <a:solidFill>
                  <a:schemeClr val="tx1"/>
                </a:solidFill>
                <a:latin typeface="Inria Sans" pitchFamily="2" charset="0"/>
              </a:rPr>
              <a:t> Council on </a:t>
            </a:r>
            <a:r>
              <a:rPr lang="de-DE" sz="900" i="1" kern="0" dirty="0" err="1">
                <a:solidFill>
                  <a:schemeClr val="tx1"/>
                </a:solidFill>
                <a:latin typeface="Inria Sans" pitchFamily="2" charset="0"/>
              </a:rPr>
              <a:t>Bioethics</a:t>
            </a:r>
            <a:r>
              <a:rPr lang="de-DE" sz="900" i="1" kern="0" dirty="0">
                <a:solidFill>
                  <a:schemeClr val="tx1"/>
                </a:solidFill>
                <a:latin typeface="Inria Sans" pitchFamily="2" charset="0"/>
              </a:rPr>
              <a:t> (2007)</a:t>
            </a:r>
          </a:p>
        </p:txBody>
      </p:sp>
      <p:grpSp>
        <p:nvGrpSpPr>
          <p:cNvPr id="11" name="Gruppieren 10" descr="Werkzeugkoffer der Politik">
            <a:extLst>
              <a:ext uri="{FF2B5EF4-FFF2-40B4-BE49-F238E27FC236}">
                <a16:creationId xmlns:a16="http://schemas.microsoft.com/office/drawing/2014/main" id="{8D143A9F-3587-0E42-8EE8-FA586FAEC93A}"/>
              </a:ext>
            </a:extLst>
          </p:cNvPr>
          <p:cNvGrpSpPr/>
          <p:nvPr/>
        </p:nvGrpSpPr>
        <p:grpSpPr>
          <a:xfrm>
            <a:off x="4012588" y="4094365"/>
            <a:ext cx="3180648" cy="5476684"/>
            <a:chOff x="4012588" y="4094365"/>
            <a:chExt cx="3180648" cy="5476684"/>
          </a:xfrm>
        </p:grpSpPr>
        <p:grpSp>
          <p:nvGrpSpPr>
            <p:cNvPr id="36" name="Gruppieren 35">
              <a:extLst>
                <a:ext uri="{FF2B5EF4-FFF2-40B4-BE49-F238E27FC236}">
                  <a16:creationId xmlns:a16="http://schemas.microsoft.com/office/drawing/2014/main" id="{A105B93E-D81B-3836-207C-936CCF3678C1}"/>
                </a:ext>
                <a:ext uri="{C183D7F6-B498-43B3-948B-1728B52AA6E4}">
                  <adec:decorative xmlns:adec="http://schemas.microsoft.com/office/drawing/2017/decorative" val="1"/>
                </a:ext>
              </a:extLst>
            </p:cNvPr>
            <p:cNvGrpSpPr/>
            <p:nvPr/>
          </p:nvGrpSpPr>
          <p:grpSpPr>
            <a:xfrm>
              <a:off x="6723800" y="4094365"/>
              <a:ext cx="469436" cy="5476681"/>
              <a:chOff x="3155006" y="5262820"/>
              <a:chExt cx="1471485" cy="4335580"/>
            </a:xfrm>
          </p:grpSpPr>
          <p:cxnSp>
            <p:nvCxnSpPr>
              <p:cNvPr id="19" name="Gerade Verbindung mit Pfeil 18">
                <a:extLst>
                  <a:ext uri="{FF2B5EF4-FFF2-40B4-BE49-F238E27FC236}">
                    <a16:creationId xmlns:a16="http://schemas.microsoft.com/office/drawing/2014/main" id="{50275E4F-1770-E009-462C-22AC74AAD8E5}"/>
                  </a:ext>
                </a:extLst>
              </p:cNvPr>
              <p:cNvCxnSpPr>
                <a:cxnSpLocks/>
              </p:cNvCxnSpPr>
              <p:nvPr/>
            </p:nvCxnSpPr>
            <p:spPr bwMode="auto">
              <a:xfrm flipV="1">
                <a:off x="3155006" y="5262820"/>
                <a:ext cx="0" cy="4335580"/>
              </a:xfrm>
              <a:prstGeom prst="straightConnector1">
                <a:avLst/>
              </a:prstGeom>
              <a:solidFill>
                <a:schemeClr val="accent1"/>
              </a:solidFill>
              <a:ln w="19050" cap="flat" cmpd="sng" algn="ctr">
                <a:gradFill flip="none" rotWithShape="1">
                  <a:gsLst>
                    <a:gs pos="0">
                      <a:schemeClr val="accent6"/>
                    </a:gs>
                    <a:gs pos="100000">
                      <a:schemeClr val="accent4"/>
                    </a:gs>
                  </a:gsLst>
                  <a:lin ang="5400000" scaled="1"/>
                  <a:tileRect/>
                </a:gradFill>
                <a:prstDash val="solid"/>
                <a:round/>
                <a:headEnd type="none" w="med" len="med"/>
                <a:tailEnd type="triangle"/>
              </a:ln>
              <a:effectLst/>
            </p:spPr>
          </p:cxnSp>
          <p:sp>
            <p:nvSpPr>
              <p:cNvPr id="21" name="Rechteck 20">
                <a:extLst>
                  <a:ext uri="{FF2B5EF4-FFF2-40B4-BE49-F238E27FC236}">
                    <a16:creationId xmlns:a16="http://schemas.microsoft.com/office/drawing/2014/main" id="{B7158B4E-1CCD-08C7-2F72-9A942A621167}"/>
                  </a:ext>
                </a:extLst>
              </p:cNvPr>
              <p:cNvSpPr/>
              <p:nvPr/>
            </p:nvSpPr>
            <p:spPr>
              <a:xfrm rot="16200000">
                <a:off x="2725618" y="7679425"/>
                <a:ext cx="2615808" cy="1185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fontAlgn="auto">
                  <a:spcBef>
                    <a:spcPts val="0"/>
                  </a:spcBef>
                  <a:spcAft>
                    <a:spcPts val="0"/>
                  </a:spcAft>
                </a:pPr>
                <a:r>
                  <a:rPr lang="de-DE" sz="900" i="1" dirty="0">
                    <a:solidFill>
                      <a:schemeClr val="accent4"/>
                    </a:solidFill>
                    <a:latin typeface="Inria Sans" pitchFamily="2" charset="0"/>
                  </a:rPr>
                  <a:t>Staatliche Eingriffstiefe in die Handlungsfreiheit </a:t>
                </a:r>
                <a:br>
                  <a:rPr lang="de-DE" sz="900" i="1" dirty="0">
                    <a:solidFill>
                      <a:schemeClr val="accent4"/>
                    </a:solidFill>
                    <a:latin typeface="Inria Sans" pitchFamily="2" charset="0"/>
                  </a:rPr>
                </a:br>
                <a:r>
                  <a:rPr lang="de-DE" sz="900" i="1" dirty="0">
                    <a:solidFill>
                      <a:schemeClr val="accent4"/>
                    </a:solidFill>
                    <a:latin typeface="Inria Sans" pitchFamily="2" charset="0"/>
                  </a:rPr>
                  <a:t>von z.B. Verbraucher*innen und Unternehmen</a:t>
                </a:r>
              </a:p>
            </p:txBody>
          </p:sp>
        </p:grpSp>
        <p:sp>
          <p:nvSpPr>
            <p:cNvPr id="15" name="Rechteck 14">
              <a:extLst>
                <a:ext uri="{FF2B5EF4-FFF2-40B4-BE49-F238E27FC236}">
                  <a16:creationId xmlns:a16="http://schemas.microsoft.com/office/drawing/2014/main" id="{5C4BF381-CC70-3AE2-5D5E-DF0DAE8D0C4E}"/>
                </a:ext>
              </a:extLst>
            </p:cNvPr>
            <p:cNvSpPr/>
            <p:nvPr/>
          </p:nvSpPr>
          <p:spPr>
            <a:xfrm>
              <a:off x="4012588" y="7871989"/>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Verhaltenswissenschaftlich fundierte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Nudges/Anreize, Voreinstellungen (</a:t>
              </a:r>
              <a:r>
                <a:rPr lang="de-DE" sz="1000" dirty="0" err="1">
                  <a:solidFill>
                    <a:schemeClr val="tx1"/>
                  </a:solidFill>
                  <a:latin typeface="Inria Sans" pitchFamily="2" charset="0"/>
                </a:rPr>
                <a:t>defaults</a:t>
              </a:r>
              <a:r>
                <a:rPr lang="de-DE" sz="1000" dirty="0">
                  <a:solidFill>
                    <a:schemeClr val="tx1"/>
                  </a:solidFill>
                  <a:latin typeface="Inria Sans" pitchFamily="2" charset="0"/>
                </a:rPr>
                <a:t>), verändertes Wahlangebot</a:t>
              </a:r>
            </a:p>
          </p:txBody>
        </p:sp>
        <p:sp>
          <p:nvSpPr>
            <p:cNvPr id="16" name="Rechteck 15">
              <a:extLst>
                <a:ext uri="{FF2B5EF4-FFF2-40B4-BE49-F238E27FC236}">
                  <a16:creationId xmlns:a16="http://schemas.microsoft.com/office/drawing/2014/main" id="{AB0A94D2-69BC-9E31-BC39-4F37AB25772D}"/>
                </a:ext>
              </a:extLst>
            </p:cNvPr>
            <p:cNvSpPr/>
            <p:nvPr/>
          </p:nvSpPr>
          <p:spPr>
            <a:xfrm>
              <a:off x="4012588" y="5038773"/>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Wirtschaftspolitische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Steuern, positive Anreize (Subventionen), Vorteile</a:t>
              </a:r>
            </a:p>
          </p:txBody>
        </p:sp>
        <p:sp>
          <p:nvSpPr>
            <p:cNvPr id="17" name="Rechteck 16">
              <a:extLst>
                <a:ext uri="{FF2B5EF4-FFF2-40B4-BE49-F238E27FC236}">
                  <a16:creationId xmlns:a16="http://schemas.microsoft.com/office/drawing/2014/main" id="{41F1DA04-B0EA-E402-DD79-7833736B078C}"/>
                </a:ext>
              </a:extLst>
            </p:cNvPr>
            <p:cNvSpPr/>
            <p:nvPr/>
          </p:nvSpPr>
          <p:spPr>
            <a:xfrm>
              <a:off x="4012588" y="5983181"/>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Kooperative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Freiwillige Selbstverpflichtungen, Vereinbarungen, Runde Tische</a:t>
              </a:r>
            </a:p>
          </p:txBody>
        </p:sp>
        <p:sp>
          <p:nvSpPr>
            <p:cNvPr id="18" name="Rechteck 17">
              <a:extLst>
                <a:ext uri="{FF2B5EF4-FFF2-40B4-BE49-F238E27FC236}">
                  <a16:creationId xmlns:a16="http://schemas.microsoft.com/office/drawing/2014/main" id="{9210BEAA-675B-EA35-E2BA-96AA0547F0FC}"/>
                </a:ext>
              </a:extLst>
            </p:cNvPr>
            <p:cNvSpPr/>
            <p:nvPr/>
          </p:nvSpPr>
          <p:spPr>
            <a:xfrm>
              <a:off x="4012588" y="4094367"/>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Ordnungspolitische Instrumente</a:t>
              </a:r>
            </a:p>
            <a:p>
              <a:pPr marL="358775"/>
              <a:r>
                <a:rPr lang="de-DE" sz="1000" dirty="0">
                  <a:solidFill>
                    <a:schemeClr val="tx1"/>
                  </a:solidFill>
                  <a:latin typeface="Inria Sans" pitchFamily="2" charset="0"/>
                </a:rPr>
                <a:t>Gesetze, Standards, Technologien auslaufen lassen</a:t>
              </a:r>
            </a:p>
          </p:txBody>
        </p:sp>
        <p:sp>
          <p:nvSpPr>
            <p:cNvPr id="33" name="Rechteck 32">
              <a:extLst>
                <a:ext uri="{FF2B5EF4-FFF2-40B4-BE49-F238E27FC236}">
                  <a16:creationId xmlns:a16="http://schemas.microsoft.com/office/drawing/2014/main" id="{8C1BD295-409D-5C82-BC72-71FDC0A8C058}"/>
                </a:ext>
              </a:extLst>
            </p:cNvPr>
            <p:cNvSpPr/>
            <p:nvPr/>
          </p:nvSpPr>
          <p:spPr>
            <a:xfrm>
              <a:off x="4012588" y="6927585"/>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Bereitstellung von technischen Mitteln und Infrastruktur</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Ausbau ÖPNV, Ladesäulen E-Autos</a:t>
              </a:r>
            </a:p>
          </p:txBody>
        </p:sp>
        <p:sp>
          <p:nvSpPr>
            <p:cNvPr id="29" name="Rechteck 28">
              <a:extLst>
                <a:ext uri="{FF2B5EF4-FFF2-40B4-BE49-F238E27FC236}">
                  <a16:creationId xmlns:a16="http://schemas.microsoft.com/office/drawing/2014/main" id="{CEE8F923-5A1E-84DD-9236-0C38EB3D13A5}"/>
                </a:ext>
              </a:extLst>
            </p:cNvPr>
            <p:cNvSpPr/>
            <p:nvPr/>
          </p:nvSpPr>
          <p:spPr>
            <a:xfrm>
              <a:off x="4012588" y="8816395"/>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Kommunikative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Kampagnen, Labels, Beratungsangebote, Bildung, Aufklärung</a:t>
              </a:r>
            </a:p>
          </p:txBody>
        </p:sp>
        <p:pic>
          <p:nvPicPr>
            <p:cNvPr id="34" name="Grafik 33">
              <a:extLst>
                <a:ext uri="{FF2B5EF4-FFF2-40B4-BE49-F238E27FC236}">
                  <a16:creationId xmlns:a16="http://schemas.microsoft.com/office/drawing/2014/main" id="{33F68357-1E1D-154E-5A90-D7C24B2EAC47}"/>
                </a:ext>
              </a:extLst>
            </p:cNvPr>
            <p:cNvPicPr>
              <a:picLocks noChangeAspect="1"/>
            </p:cNvPicPr>
            <p:nvPr/>
          </p:nvPicPr>
          <p:blipFill>
            <a:blip r:embed="rId3">
              <a:duotone>
                <a:schemeClr val="accent3">
                  <a:shade val="45000"/>
                  <a:satMod val="135000"/>
                </a:schemeClr>
                <a:prstClr val="white"/>
              </a:duotone>
            </a:blip>
            <a:stretch>
              <a:fillRect/>
            </a:stretch>
          </p:blipFill>
          <p:spPr>
            <a:xfrm>
              <a:off x="4108908" y="7169722"/>
              <a:ext cx="270380" cy="270380"/>
            </a:xfrm>
            <a:prstGeom prst="rect">
              <a:avLst/>
            </a:prstGeom>
          </p:spPr>
        </p:pic>
        <p:pic>
          <p:nvPicPr>
            <p:cNvPr id="24" name="Grafik 23">
              <a:extLst>
                <a:ext uri="{FF2B5EF4-FFF2-40B4-BE49-F238E27FC236}">
                  <a16:creationId xmlns:a16="http://schemas.microsoft.com/office/drawing/2014/main" id="{C9D84BF0-1886-0001-CF52-594011AFAF0C}"/>
                </a:ext>
              </a:extLst>
            </p:cNvPr>
            <p:cNvPicPr>
              <a:picLocks noChangeAspect="1"/>
            </p:cNvPicPr>
            <p:nvPr/>
          </p:nvPicPr>
          <p:blipFill>
            <a:blip r:embed="rId4">
              <a:duotone>
                <a:schemeClr val="accent3">
                  <a:shade val="45000"/>
                  <a:satMod val="135000"/>
                </a:schemeClr>
                <a:prstClr val="white"/>
              </a:duotone>
            </a:blip>
            <a:stretch>
              <a:fillRect/>
            </a:stretch>
          </p:blipFill>
          <p:spPr>
            <a:xfrm>
              <a:off x="4108908" y="8114126"/>
              <a:ext cx="270380" cy="270380"/>
            </a:xfrm>
            <a:prstGeom prst="rect">
              <a:avLst/>
            </a:prstGeom>
          </p:spPr>
        </p:pic>
        <p:pic>
          <p:nvPicPr>
            <p:cNvPr id="25" name="Grafik 24">
              <a:extLst>
                <a:ext uri="{FF2B5EF4-FFF2-40B4-BE49-F238E27FC236}">
                  <a16:creationId xmlns:a16="http://schemas.microsoft.com/office/drawing/2014/main" id="{A3C3E0AE-5D4A-218B-6CEE-BC0A9BDF07A0}"/>
                </a:ext>
              </a:extLst>
            </p:cNvPr>
            <p:cNvPicPr>
              <a:picLocks noChangeAspect="1"/>
            </p:cNvPicPr>
            <p:nvPr/>
          </p:nvPicPr>
          <p:blipFill>
            <a:blip r:embed="rId5">
              <a:duotone>
                <a:schemeClr val="accent3">
                  <a:shade val="45000"/>
                  <a:satMod val="135000"/>
                </a:schemeClr>
                <a:prstClr val="white"/>
              </a:duotone>
            </a:blip>
            <a:stretch>
              <a:fillRect/>
            </a:stretch>
          </p:blipFill>
          <p:spPr>
            <a:xfrm>
              <a:off x="4080608" y="6200343"/>
              <a:ext cx="326980" cy="326980"/>
            </a:xfrm>
            <a:prstGeom prst="rect">
              <a:avLst/>
            </a:prstGeom>
          </p:spPr>
        </p:pic>
        <p:pic>
          <p:nvPicPr>
            <p:cNvPr id="26" name="Grafik 25">
              <a:extLst>
                <a:ext uri="{FF2B5EF4-FFF2-40B4-BE49-F238E27FC236}">
                  <a16:creationId xmlns:a16="http://schemas.microsoft.com/office/drawing/2014/main" id="{A52324A5-5C48-C9C8-FB3A-0538C500BEA3}"/>
                </a:ext>
              </a:extLst>
            </p:cNvPr>
            <p:cNvPicPr>
              <a:picLocks noChangeAspect="1"/>
            </p:cNvPicPr>
            <p:nvPr/>
          </p:nvPicPr>
          <p:blipFill>
            <a:blip r:embed="rId6">
              <a:duotone>
                <a:schemeClr val="accent3">
                  <a:shade val="45000"/>
                  <a:satMod val="135000"/>
                </a:schemeClr>
                <a:prstClr val="white"/>
              </a:duotone>
            </a:blip>
            <a:stretch>
              <a:fillRect/>
            </a:stretch>
          </p:blipFill>
          <p:spPr>
            <a:xfrm>
              <a:off x="4108908" y="5285970"/>
              <a:ext cx="270380" cy="270380"/>
            </a:xfrm>
            <a:prstGeom prst="rect">
              <a:avLst/>
            </a:prstGeom>
          </p:spPr>
        </p:pic>
        <p:pic>
          <p:nvPicPr>
            <p:cNvPr id="27" name="Grafik 26">
              <a:extLst>
                <a:ext uri="{FF2B5EF4-FFF2-40B4-BE49-F238E27FC236}">
                  <a16:creationId xmlns:a16="http://schemas.microsoft.com/office/drawing/2014/main" id="{0E1E6F04-6380-26B7-1AE8-88C066346E5E}"/>
                </a:ext>
              </a:extLst>
            </p:cNvPr>
            <p:cNvPicPr>
              <a:picLocks noChangeAspect="1"/>
            </p:cNvPicPr>
            <p:nvPr/>
          </p:nvPicPr>
          <p:blipFill>
            <a:blip r:embed="rId7">
              <a:duotone>
                <a:schemeClr val="accent3">
                  <a:shade val="45000"/>
                  <a:satMod val="135000"/>
                </a:schemeClr>
                <a:prstClr val="white"/>
              </a:duotone>
            </a:blip>
            <a:stretch>
              <a:fillRect/>
            </a:stretch>
          </p:blipFill>
          <p:spPr>
            <a:xfrm>
              <a:off x="4108908" y="4339408"/>
              <a:ext cx="270380" cy="270380"/>
            </a:xfrm>
            <a:prstGeom prst="rect">
              <a:avLst/>
            </a:prstGeom>
          </p:spPr>
        </p:pic>
        <p:grpSp>
          <p:nvGrpSpPr>
            <p:cNvPr id="30" name="Gruppieren 29">
              <a:extLst>
                <a:ext uri="{FF2B5EF4-FFF2-40B4-BE49-F238E27FC236}">
                  <a16:creationId xmlns:a16="http://schemas.microsoft.com/office/drawing/2014/main" id="{E7507843-291D-0833-559D-59FF876A2C8F}"/>
                </a:ext>
              </a:extLst>
            </p:cNvPr>
            <p:cNvGrpSpPr/>
            <p:nvPr/>
          </p:nvGrpSpPr>
          <p:grpSpPr>
            <a:xfrm>
              <a:off x="4088905" y="9089333"/>
              <a:ext cx="310386" cy="217270"/>
              <a:chOff x="-2342352" y="6518056"/>
              <a:chExt cx="300000" cy="210000"/>
            </a:xfrm>
            <a:solidFill>
              <a:srgbClr val="128491"/>
            </a:solidFill>
          </p:grpSpPr>
          <p:sp>
            <p:nvSpPr>
              <p:cNvPr id="31" name="Freihandform: Form 30">
                <a:extLst>
                  <a:ext uri="{FF2B5EF4-FFF2-40B4-BE49-F238E27FC236}">
                    <a16:creationId xmlns:a16="http://schemas.microsoft.com/office/drawing/2014/main" id="{E3FC7A2B-068E-A3D6-D688-05F7052D5F7B}"/>
                  </a:ext>
                </a:extLst>
              </p:cNvPr>
              <p:cNvSpPr/>
              <p:nvPr/>
            </p:nvSpPr>
            <p:spPr>
              <a:xfrm>
                <a:off x="-2342352" y="6518056"/>
                <a:ext cx="187500" cy="168750"/>
              </a:xfrm>
              <a:custGeom>
                <a:avLst/>
                <a:gdLst>
                  <a:gd name="connsiteX0" fmla="*/ 128584 w 187500"/>
                  <a:gd name="connsiteY0" fmla="*/ 27334 h 168750"/>
                  <a:gd name="connsiteX1" fmla="*/ 188584 w 187500"/>
                  <a:gd name="connsiteY1" fmla="*/ 27334 h 168750"/>
                  <a:gd name="connsiteX2" fmla="*/ 188584 w 187500"/>
                  <a:gd name="connsiteY2" fmla="*/ 16084 h 168750"/>
                  <a:gd name="connsiteX3" fmla="*/ 173584 w 187500"/>
                  <a:gd name="connsiteY3" fmla="*/ 1084 h 168750"/>
                  <a:gd name="connsiteX4" fmla="*/ 16084 w 187500"/>
                  <a:gd name="connsiteY4" fmla="*/ 1084 h 168750"/>
                  <a:gd name="connsiteX5" fmla="*/ 1084 w 187500"/>
                  <a:gd name="connsiteY5" fmla="*/ 16084 h 168750"/>
                  <a:gd name="connsiteX6" fmla="*/ 1084 w 187500"/>
                  <a:gd name="connsiteY6" fmla="*/ 117334 h 168750"/>
                  <a:gd name="connsiteX7" fmla="*/ 16084 w 187500"/>
                  <a:gd name="connsiteY7" fmla="*/ 132334 h 168750"/>
                  <a:gd name="connsiteX8" fmla="*/ 38584 w 187500"/>
                  <a:gd name="connsiteY8" fmla="*/ 132334 h 168750"/>
                  <a:gd name="connsiteX9" fmla="*/ 38584 w 187500"/>
                  <a:gd name="connsiteY9" fmla="*/ 169834 h 168750"/>
                  <a:gd name="connsiteX10" fmla="*/ 76084 w 187500"/>
                  <a:gd name="connsiteY10" fmla="*/ 132334 h 168750"/>
                  <a:gd name="connsiteX11" fmla="*/ 98584 w 187500"/>
                  <a:gd name="connsiteY11" fmla="*/ 132334 h 168750"/>
                  <a:gd name="connsiteX12" fmla="*/ 98584 w 187500"/>
                  <a:gd name="connsiteY12" fmla="*/ 57334 h 168750"/>
                  <a:gd name="connsiteX13" fmla="*/ 128584 w 187500"/>
                  <a:gd name="connsiteY13" fmla="*/ 2733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7500" h="168750">
                    <a:moveTo>
                      <a:pt x="128584" y="27334"/>
                    </a:moveTo>
                    <a:lnTo>
                      <a:pt x="188584" y="27334"/>
                    </a:lnTo>
                    <a:lnTo>
                      <a:pt x="188584" y="16084"/>
                    </a:lnTo>
                    <a:cubicBezTo>
                      <a:pt x="188584" y="7834"/>
                      <a:pt x="181834" y="1084"/>
                      <a:pt x="173584" y="1084"/>
                    </a:cubicBezTo>
                    <a:lnTo>
                      <a:pt x="16084" y="1084"/>
                    </a:lnTo>
                    <a:cubicBezTo>
                      <a:pt x="7834" y="1084"/>
                      <a:pt x="1084" y="7834"/>
                      <a:pt x="1084" y="16084"/>
                    </a:cubicBezTo>
                    <a:lnTo>
                      <a:pt x="1084" y="117334"/>
                    </a:lnTo>
                    <a:cubicBezTo>
                      <a:pt x="1084" y="125584"/>
                      <a:pt x="7834" y="132334"/>
                      <a:pt x="16084" y="132334"/>
                    </a:cubicBezTo>
                    <a:lnTo>
                      <a:pt x="38584" y="132334"/>
                    </a:lnTo>
                    <a:lnTo>
                      <a:pt x="38584" y="169834"/>
                    </a:lnTo>
                    <a:lnTo>
                      <a:pt x="76084" y="132334"/>
                    </a:lnTo>
                    <a:lnTo>
                      <a:pt x="98584" y="132334"/>
                    </a:lnTo>
                    <a:lnTo>
                      <a:pt x="98584" y="57334"/>
                    </a:lnTo>
                    <a:cubicBezTo>
                      <a:pt x="98584" y="40834"/>
                      <a:pt x="112084" y="27334"/>
                      <a:pt x="128584" y="27334"/>
                    </a:cubicBezTo>
                    <a:close/>
                  </a:path>
                </a:pathLst>
              </a:custGeom>
              <a:grpFill/>
              <a:ln w="3671"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A32E9DA4-5D5F-90C5-F7AA-31DBA0C7F87D}"/>
                  </a:ext>
                </a:extLst>
              </p:cNvPr>
              <p:cNvSpPr/>
              <p:nvPr/>
            </p:nvSpPr>
            <p:spPr>
              <a:xfrm>
                <a:off x="-2229852" y="6559306"/>
                <a:ext cx="187500" cy="168750"/>
              </a:xfrm>
              <a:custGeom>
                <a:avLst/>
                <a:gdLst>
                  <a:gd name="connsiteX0" fmla="*/ 173584 w 187500"/>
                  <a:gd name="connsiteY0" fmla="*/ 1084 h 168750"/>
                  <a:gd name="connsiteX1" fmla="*/ 16084 w 187500"/>
                  <a:gd name="connsiteY1" fmla="*/ 1084 h 168750"/>
                  <a:gd name="connsiteX2" fmla="*/ 1084 w 187500"/>
                  <a:gd name="connsiteY2" fmla="*/ 16084 h 168750"/>
                  <a:gd name="connsiteX3" fmla="*/ 1084 w 187500"/>
                  <a:gd name="connsiteY3" fmla="*/ 117334 h 168750"/>
                  <a:gd name="connsiteX4" fmla="*/ 16084 w 187500"/>
                  <a:gd name="connsiteY4" fmla="*/ 132334 h 168750"/>
                  <a:gd name="connsiteX5" fmla="*/ 113584 w 187500"/>
                  <a:gd name="connsiteY5" fmla="*/ 132334 h 168750"/>
                  <a:gd name="connsiteX6" fmla="*/ 151084 w 187500"/>
                  <a:gd name="connsiteY6" fmla="*/ 169834 h 168750"/>
                  <a:gd name="connsiteX7" fmla="*/ 151084 w 187500"/>
                  <a:gd name="connsiteY7" fmla="*/ 132334 h 168750"/>
                  <a:gd name="connsiteX8" fmla="*/ 173584 w 187500"/>
                  <a:gd name="connsiteY8" fmla="*/ 132334 h 168750"/>
                  <a:gd name="connsiteX9" fmla="*/ 188584 w 187500"/>
                  <a:gd name="connsiteY9" fmla="*/ 117334 h 168750"/>
                  <a:gd name="connsiteX10" fmla="*/ 188584 w 187500"/>
                  <a:gd name="connsiteY10" fmla="*/ 16084 h 168750"/>
                  <a:gd name="connsiteX11" fmla="*/ 173584 w 187500"/>
                  <a:gd name="connsiteY11" fmla="*/ 108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500" h="168750">
                    <a:moveTo>
                      <a:pt x="173584" y="1084"/>
                    </a:moveTo>
                    <a:lnTo>
                      <a:pt x="16084" y="1084"/>
                    </a:lnTo>
                    <a:cubicBezTo>
                      <a:pt x="7834" y="1084"/>
                      <a:pt x="1084" y="7834"/>
                      <a:pt x="1084" y="16084"/>
                    </a:cubicBezTo>
                    <a:lnTo>
                      <a:pt x="1084" y="117334"/>
                    </a:lnTo>
                    <a:cubicBezTo>
                      <a:pt x="1084" y="125584"/>
                      <a:pt x="7834" y="132334"/>
                      <a:pt x="16084" y="132334"/>
                    </a:cubicBezTo>
                    <a:lnTo>
                      <a:pt x="113584" y="132334"/>
                    </a:lnTo>
                    <a:lnTo>
                      <a:pt x="151084" y="169834"/>
                    </a:lnTo>
                    <a:lnTo>
                      <a:pt x="151084" y="132334"/>
                    </a:lnTo>
                    <a:lnTo>
                      <a:pt x="173584" y="132334"/>
                    </a:lnTo>
                    <a:cubicBezTo>
                      <a:pt x="181834" y="132334"/>
                      <a:pt x="188584" y="125584"/>
                      <a:pt x="188584" y="117334"/>
                    </a:cubicBezTo>
                    <a:lnTo>
                      <a:pt x="188584" y="16084"/>
                    </a:lnTo>
                    <a:cubicBezTo>
                      <a:pt x="188584" y="7834"/>
                      <a:pt x="181834" y="1084"/>
                      <a:pt x="173584" y="1084"/>
                    </a:cubicBezTo>
                    <a:close/>
                  </a:path>
                </a:pathLst>
              </a:custGeom>
              <a:grpFill/>
              <a:ln w="3671" cap="flat">
                <a:noFill/>
                <a:prstDash val="solid"/>
                <a:miter/>
              </a:ln>
            </p:spPr>
            <p:txBody>
              <a:bodyPr rtlCol="0" anchor="ctr"/>
              <a:lstStyle/>
              <a:p>
                <a:endParaRPr lang="de-DE"/>
              </a:p>
            </p:txBody>
          </p:sp>
        </p:grpSp>
      </p:grpSp>
      <p:graphicFrame>
        <p:nvGraphicFramePr>
          <p:cNvPr id="43" name="Tabelle 42">
            <a:extLst>
              <a:ext uri="{FF2B5EF4-FFF2-40B4-BE49-F238E27FC236}">
                <a16:creationId xmlns:a16="http://schemas.microsoft.com/office/drawing/2014/main" id="{A2D80BFC-8FF6-B7F5-E517-244FA1ADBBC0}"/>
              </a:ext>
            </a:extLst>
          </p:cNvPr>
          <p:cNvGraphicFramePr>
            <a:graphicFrameLocks noGrp="1"/>
          </p:cNvGraphicFramePr>
          <p:nvPr>
            <p:extLst>
              <p:ext uri="{D42A27DB-BD31-4B8C-83A1-F6EECF244321}">
                <p14:modId xmlns:p14="http://schemas.microsoft.com/office/powerpoint/2010/main" val="2731641535"/>
              </p:ext>
            </p:extLst>
          </p:nvPr>
        </p:nvGraphicFramePr>
        <p:xfrm>
          <a:off x="387860" y="4094366"/>
          <a:ext cx="2882871" cy="5490078"/>
        </p:xfrm>
        <a:graphic>
          <a:graphicData uri="http://schemas.openxmlformats.org/drawingml/2006/table">
            <a:tbl>
              <a:tblPr firstRow="1" firstCol="1" bandRow="1">
                <a:tableStyleId>{5C22544A-7EE6-4342-B048-85BDC9FD1C3A}</a:tableStyleId>
              </a:tblPr>
              <a:tblGrid>
                <a:gridCol w="2882871">
                  <a:extLst>
                    <a:ext uri="{9D8B030D-6E8A-4147-A177-3AD203B41FA5}">
                      <a16:colId xmlns:a16="http://schemas.microsoft.com/office/drawing/2014/main" val="3190265302"/>
                    </a:ext>
                  </a:extLst>
                </a:gridCol>
              </a:tblGrid>
              <a:tr h="30718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Flüge unter 1.000 km werden verboten. </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50302605"/>
                  </a:ext>
                </a:extLst>
              </a:tr>
              <a:tr h="933039">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Die Mehrwertsteuer für pflanzliche Produkte wird reduziert. Dadurch können vegetarische und vegane Gerichte in öffentlichen Kantinen deutlich günstiger angeboten werden als Fleischmenüs.</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73834968"/>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Die Energieunternehmen formulieren eine Selbstverpflichtung, auf 100% erneuerbare Energien umzustellen. </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35768606"/>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Ökologisch und fair hergestellte Klamotten werden sichtbarer im Laden platziert.</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36919967"/>
                  </a:ext>
                </a:extLst>
              </a:tr>
              <a:tr h="933039">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Es wird eine groß angelegte </a:t>
                      </a:r>
                      <a:r>
                        <a:rPr lang="de-DE" sz="1000" b="0" dirty="0" err="1">
                          <a:solidFill>
                            <a:schemeClr val="tx1"/>
                          </a:solidFill>
                          <a:effectLst/>
                          <a:latin typeface="Inria Sans" pitchFamily="2" charset="0"/>
                          <a:ea typeface="Calibri" panose="020F0502020204030204" pitchFamily="34" charset="0"/>
                          <a:cs typeface="Times New Roman" panose="02020603050405020304" pitchFamily="18" charset="0"/>
                        </a:rPr>
                        <a:t>Social</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-Media-Kampagne durchgeführt. In der Kampagne wird darauf hingewiesen, dass Secondhand-Klamotten deutlich nachhaltiger sind als neue. </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81522691"/>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Die Installation von Balkonkraftwerken wird gesetzlich erleichtert.</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56178504"/>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Der Stadtrat ruft einen Runden Tisch „unsere klimaneutrale Stadt“ ins Leben.</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46655670"/>
                  </a:ext>
                </a:extLst>
              </a:tr>
              <a:tr h="515800">
                <a:tc>
                  <a:txBody>
                    <a:bodyPr/>
                    <a:lstStyle/>
                    <a:p>
                      <a:pPr>
                        <a:lnSpc>
                          <a:spcPct val="100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Der ländliche Raum wird flächendeckend mit ÖPNV ausgestattet.</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5610654"/>
                  </a:ext>
                </a:extLst>
              </a:tr>
              <a:tr h="724420">
                <a:tc>
                  <a:txBody>
                    <a:bodyPr/>
                    <a:lstStyle/>
                    <a:p>
                      <a:pPr>
                        <a:lnSpc>
                          <a:spcPct val="100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Reparaturbonus – Privatpersonen bekommen 50% der Reparaturkosten von Elektrogeräten vom Land erstattet. </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79928240"/>
                  </a:ext>
                </a:extLst>
              </a:tr>
            </a:tbl>
          </a:graphicData>
        </a:graphic>
      </p:graphicFrame>
    </p:spTree>
    <p:extLst>
      <p:ext uri="{BB962C8B-B14F-4D97-AF65-F5344CB8AC3E}">
        <p14:creationId xmlns:p14="http://schemas.microsoft.com/office/powerpoint/2010/main" val="1255823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AM2 – Nachhaltigen Konsum fördern </a:t>
            </a:r>
            <a:br>
              <a:rPr lang="de-DE" sz="2400" b="1" dirty="0">
                <a:latin typeface="Inria Sans" pitchFamily="2" charset="0"/>
              </a:rPr>
            </a:br>
            <a:r>
              <a:rPr lang="de-DE" sz="2400" dirty="0">
                <a:latin typeface="Inria Sans" pitchFamily="2" charset="0"/>
              </a:rPr>
              <a:t>Arbeitsblatt 2</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24</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Thema 2: Fallbeispiel Modekette Nice</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R="0" lvl="0" algn="l" defTabSz="914400" rtl="0" eaLnBrk="1" fontAlgn="base" latinLnBrk="0" hangingPunct="1">
              <a:lnSpc>
                <a:spcPct val="120000"/>
              </a:lnSpc>
              <a:spcBef>
                <a:spcPct val="0"/>
              </a:spcBef>
              <a:spcAft>
                <a:spcPts val="600"/>
              </a:spcAft>
              <a:buClrTx/>
              <a:buSzTx/>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Die Modekette Nice verkauft nachhaltige und konventionelle Jugendmode. Nachhaltigkeit ist dem Unternehmen wichtig, daher platziert </a:t>
            </a:r>
            <a:r>
              <a:rPr lang="de-DE" sz="1100" dirty="0">
                <a:solidFill>
                  <a:srgbClr val="000000"/>
                </a:solidFill>
                <a:latin typeface="Inria Sans" pitchFamily="2" charset="0"/>
                <a:ea typeface="Calibri" panose="020F0502020204030204" pitchFamily="34" charset="0"/>
                <a:cs typeface="Times New Roman" panose="02020603050405020304" pitchFamily="18" charset="0"/>
              </a:rPr>
              <a:t>es</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die nachhaltigen Produkte neuerdings sichtbarer im Laden. Die konventionelle Mode macht dennoch weiterhin einen größeren Anteil im Geschäft aus. Im eigenen Onlineshop wird zudem eine Sortierfunktion für nachhaltige Mode eingefügt. Nachhaltige Klamotten können so leichter gefunden und gefiltert werden.</a:t>
            </a:r>
          </a:p>
          <a:p>
            <a:pPr marR="0" lvl="0" algn="l" defTabSz="914400" rtl="0" eaLnBrk="1" fontAlgn="base" latinLnBrk="0" hangingPunct="1">
              <a:lnSpc>
                <a:spcPct val="120000"/>
              </a:lnSpc>
              <a:spcBef>
                <a:spcPct val="0"/>
              </a:spcBef>
              <a:spcAft>
                <a:spcPts val="600"/>
              </a:spcAft>
              <a:buClrTx/>
              <a:buSzTx/>
              <a:tabLst/>
              <a:defRPr/>
            </a:pPr>
            <a:r>
              <a:rPr kumimoji="0" lang="de-DE" sz="1100" b="1"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Auszug aus den </a:t>
            </a:r>
            <a:r>
              <a:rPr kumimoji="0" lang="de-DE" sz="1100" b="1"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Social</a:t>
            </a:r>
            <a:r>
              <a:rPr kumimoji="0" lang="de-DE" sz="1100" b="1"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-Media-Kommentaren nach der Aktion:</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1: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„Ich bin total begeistert. Ich liebe Nice und Nachhaltigkeit ist mir sehr wichtig.“</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2: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„Ist ja schön, dass die </a:t>
            </a:r>
            <a:r>
              <a:rPr kumimoji="0" lang="de-DE" sz="1100" i="1"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Ökomode</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nun mehr Platz bekommt, leisten kann ich sie mir dennoch nicht.“</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3: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„Wow, jetzt gehe ich noch lieber bei Nice shoppen und werde das kommende Wochenende in dem Laden verbringen, um mich einzudecken.“</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4: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„Mehr Nachhaltigkeit ist ein guter Anfang. Als Umweltschutzorganisation setzen wir uns für einen bewussteren Klamottenkonsum ein. Auch Berge an nachhaltiger Kleidung verbrauchen viele Ressourcen und schaden der Umwelt. Daher denken wir: Weniger ist mehr.“</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5: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„Nachhaltigkeit ist mir auch wichtig, aber die angebliche Öko-Mode entspricht lange nicht den glaubwürdigen Siegeln wie GOTS oder dem Blauen Engel. Das ist doch nur Greenwashing.“</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6: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„Was bringt es, wenn es ein paar nachhaltige Klamotten gibt? Die Näher*innen in den Fabriken können kaum von ihrer Arbeit leben. Wir brauchen Gesetze, die solche Formen der Ausbeutung nicht zulassen.“</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7: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„Genau, alle Klamotten sollten doch fair und nachhaltig sein.“</a:t>
            </a:r>
          </a:p>
          <a:p>
            <a:pPr marR="0" lvl="0" algn="l" defTabSz="914400" rtl="0" eaLnBrk="1" fontAlgn="base" latinLnBrk="0" hangingPunct="1">
              <a:spcBef>
                <a:spcPct val="0"/>
              </a:spcBef>
              <a:spcAft>
                <a:spcPts val="6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8: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„Uns, als Nice, ist es wichtig, dass sich alle Menschen schöne Kleidung leisten können. Dabei wollen wir auch unsere Umwelt und unser Klima schützen.“</a:t>
            </a:r>
          </a:p>
          <a:p>
            <a:pPr marR="0" lvl="0" algn="l" defTabSz="914400" rtl="0" eaLnBrk="1" fontAlgn="base" latinLnBrk="0" hangingPunct="1">
              <a:lnSpc>
                <a:spcPct val="120000"/>
              </a:lnSpc>
              <a:spcBef>
                <a:spcPct val="0"/>
              </a:spcBef>
              <a:spcAft>
                <a:spcPts val="600"/>
              </a:spcAft>
              <a:buClrTx/>
              <a:buSzTx/>
              <a:tabLst/>
              <a:defRPr/>
            </a:pPr>
            <a:r>
              <a:rPr kumimoji="0" lang="de-DE" sz="1100" b="1" i="0" u="none" strike="noStrike" kern="1200" cap="none" spc="0" normalizeH="0" baseline="0" noProof="0" dirty="0">
                <a:ln>
                  <a:noFill/>
                </a:ln>
                <a:solidFill>
                  <a:schemeClr val="accent1"/>
                </a:solidFill>
                <a:effectLst/>
                <a:uLnTx/>
                <a:uFillTx/>
                <a:latin typeface="Inria Sans" pitchFamily="2" charset="0"/>
                <a:ea typeface="Calibri" panose="020F0502020204030204" pitchFamily="34" charset="0"/>
                <a:cs typeface="Times New Roman" panose="02020603050405020304" pitchFamily="18" charset="0"/>
              </a:rPr>
              <a:t>Arbeitsauftrag 1: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Bewerte die Maßnahme in Bezug auf ihre Wirksamkeit. Beantworte dazu folgende Fragen: </a:t>
            </a:r>
          </a:p>
          <a:p>
            <a:pPr marL="92075" marR="0" lvl="0" indent="-92075"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Welches Instrument wird genutzt?</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92075" marR="0" lvl="0" indent="-92075"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 positiven Effekte könnte die Maßnahme haben?</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92075" marR="0" lvl="0" indent="-92075"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Was kann die Maßnahme nicht leisten? Warum (nicht)?</a:t>
            </a: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2858471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AM2 – Nachhaltigen Konsum fördern </a:t>
            </a:r>
            <a:br>
              <a:rPr lang="de-DE" sz="2400" b="1" dirty="0">
                <a:latin typeface="Inria Sans" pitchFamily="2" charset="0"/>
              </a:rPr>
            </a:br>
            <a:r>
              <a:rPr lang="de-DE" sz="2400" dirty="0">
                <a:latin typeface="Inria Sans" pitchFamily="2" charset="0"/>
              </a:rPr>
              <a:t>Arbeitsblatt 3</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25</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Thema 2: Fallbeispiel Modekette Nice</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a:lnSpc>
                <a:spcPct val="120000"/>
              </a:lnSpc>
              <a:spcAft>
                <a:spcPts val="6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2: </a:t>
            </a:r>
          </a:p>
          <a:p>
            <a:pPr marL="185738" indent="-185738">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1.	Welche Kritikpunkte werden in den sozialen Medien geäußert? Leite daraus unterschiedliche Anliegen und Forderungen verschiedener Interessengruppen ab. Fülle dafür die Tabelle aus.</a:t>
            </a: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2.	Identifiziere Konflikte zwischen den Interessengruppen. Fülle dafür die Tabelle aus. </a:t>
            </a: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85738" indent="-185738">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3.	Übertrage die Konflikte anschließend im Konflikt-Dreieck.</a:t>
            </a: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aphicFrame>
        <p:nvGraphicFramePr>
          <p:cNvPr id="13" name="Tabelle 12">
            <a:extLst>
              <a:ext uri="{FF2B5EF4-FFF2-40B4-BE49-F238E27FC236}">
                <a16:creationId xmlns:a16="http://schemas.microsoft.com/office/drawing/2014/main" id="{785FACAC-63CB-9102-267B-CB9E044C0E81}"/>
              </a:ext>
            </a:extLst>
          </p:cNvPr>
          <p:cNvGraphicFramePr>
            <a:graphicFrameLocks noGrp="1"/>
          </p:cNvGraphicFramePr>
          <p:nvPr>
            <p:extLst>
              <p:ext uri="{D42A27DB-BD31-4B8C-83A1-F6EECF244321}">
                <p14:modId xmlns:p14="http://schemas.microsoft.com/office/powerpoint/2010/main" val="676617643"/>
              </p:ext>
            </p:extLst>
          </p:nvPr>
        </p:nvGraphicFramePr>
        <p:xfrm>
          <a:off x="387860" y="2480971"/>
          <a:ext cx="6783957" cy="2955817"/>
        </p:xfrm>
        <a:graphic>
          <a:graphicData uri="http://schemas.openxmlformats.org/drawingml/2006/table">
            <a:tbl>
              <a:tblPr firstRow="1" firstCol="1" bandRow="1">
                <a:tableStyleId>{5C22544A-7EE6-4342-B048-85BDC9FD1C3A}</a:tableStyleId>
              </a:tblPr>
              <a:tblGrid>
                <a:gridCol w="1610622">
                  <a:extLst>
                    <a:ext uri="{9D8B030D-6E8A-4147-A177-3AD203B41FA5}">
                      <a16:colId xmlns:a16="http://schemas.microsoft.com/office/drawing/2014/main" val="3190265302"/>
                    </a:ext>
                  </a:extLst>
                </a:gridCol>
                <a:gridCol w="1724445">
                  <a:extLst>
                    <a:ext uri="{9D8B030D-6E8A-4147-A177-3AD203B41FA5}">
                      <a16:colId xmlns:a16="http://schemas.microsoft.com/office/drawing/2014/main" val="761159586"/>
                    </a:ext>
                  </a:extLst>
                </a:gridCol>
                <a:gridCol w="1724445">
                  <a:extLst>
                    <a:ext uri="{9D8B030D-6E8A-4147-A177-3AD203B41FA5}">
                      <a16:colId xmlns:a16="http://schemas.microsoft.com/office/drawing/2014/main" val="886073639"/>
                    </a:ext>
                  </a:extLst>
                </a:gridCol>
                <a:gridCol w="1724445">
                  <a:extLst>
                    <a:ext uri="{9D8B030D-6E8A-4147-A177-3AD203B41FA5}">
                      <a16:colId xmlns:a16="http://schemas.microsoft.com/office/drawing/2014/main" val="3620492352"/>
                    </a:ext>
                  </a:extLst>
                </a:gridCol>
              </a:tblGrid>
              <a:tr h="435817">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Interessengruppe</a:t>
                      </a: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Ziele / </a:t>
                      </a:r>
                      <a:b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Was ist ihnen wichtig?</a:t>
                      </a: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Kritik an Nice</a:t>
                      </a: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Mögliche Forderungen</a:t>
                      </a: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504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Umweltbewusste*r Konsument*in</a:t>
                      </a:r>
                    </a:p>
                  </a:txBody>
                  <a:tcPr marL="72000" marR="72000" marT="36000" marB="3600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645115734"/>
                  </a:ext>
                </a:extLst>
              </a:tr>
              <a:tr h="504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Preisbewusste*r </a:t>
                      </a:r>
                      <a:b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Konsument*in</a:t>
                      </a:r>
                    </a:p>
                  </a:txBody>
                  <a:tcPr marL="72000" marR="72000" marT="36000" marB="3600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504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 Unternehmen</a:t>
                      </a:r>
                    </a:p>
                  </a:txBody>
                  <a:tcPr marL="72000" marR="72000" marT="36000" marB="3600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46655670"/>
                  </a:ext>
                </a:extLst>
              </a:tr>
              <a:tr h="504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Näher*innen</a:t>
                      </a:r>
                    </a:p>
                  </a:txBody>
                  <a:tcPr marL="72000" marR="72000" marT="36000" marB="3600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85610654"/>
                  </a:ext>
                </a:extLst>
              </a:tr>
              <a:tr h="504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Umweltschutzorganisation</a:t>
                      </a:r>
                    </a:p>
                  </a:txBody>
                  <a:tcPr marL="72000" marR="72000" marT="36000" marB="3600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lnSpc>
                          <a:spcPct val="107000"/>
                        </a:lnSpc>
                        <a:spcAft>
                          <a:spcPts val="8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9928240"/>
                  </a:ext>
                </a:extLst>
              </a:tr>
            </a:tbl>
          </a:graphicData>
        </a:graphic>
      </p:graphicFrame>
      <p:grpSp>
        <p:nvGrpSpPr>
          <p:cNvPr id="12" name="Gruppieren 11" descr="Konfliktdreieck mit den Polen: Soziales - Ökologie - Wirtschaft">
            <a:extLst>
              <a:ext uri="{FF2B5EF4-FFF2-40B4-BE49-F238E27FC236}">
                <a16:creationId xmlns:a16="http://schemas.microsoft.com/office/drawing/2014/main" id="{F62895EF-82A1-6FEC-B964-DD7E56242720}"/>
              </a:ext>
            </a:extLst>
          </p:cNvPr>
          <p:cNvGrpSpPr/>
          <p:nvPr/>
        </p:nvGrpSpPr>
        <p:grpSpPr>
          <a:xfrm>
            <a:off x="2035172" y="8371500"/>
            <a:ext cx="3489328" cy="1256403"/>
            <a:chOff x="1913155" y="7853417"/>
            <a:chExt cx="3733361" cy="1535371"/>
          </a:xfrm>
        </p:grpSpPr>
        <p:sp>
          <p:nvSpPr>
            <p:cNvPr id="16" name="Gleichschenkliges Dreieck 15">
              <a:extLst>
                <a:ext uri="{FF2B5EF4-FFF2-40B4-BE49-F238E27FC236}">
                  <a16:creationId xmlns:a16="http://schemas.microsoft.com/office/drawing/2014/main" id="{BAF08840-C8E6-75CF-D75D-8996B2A5D6EA}"/>
                </a:ext>
                <a:ext uri="{C183D7F6-B498-43B3-948B-1728B52AA6E4}">
                  <adec:decorative xmlns:adec="http://schemas.microsoft.com/office/drawing/2017/decorative" val="1"/>
                </a:ext>
              </a:extLst>
            </p:cNvPr>
            <p:cNvSpPr/>
            <p:nvPr/>
          </p:nvSpPr>
          <p:spPr>
            <a:xfrm>
              <a:off x="1913155" y="7853417"/>
              <a:ext cx="3733361" cy="1535051"/>
            </a:xfrm>
            <a:prstGeom prst="triangle">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sp>
          <p:nvSpPr>
            <p:cNvPr id="17" name="Rechteck 16">
              <a:extLst>
                <a:ext uri="{FF2B5EF4-FFF2-40B4-BE49-F238E27FC236}">
                  <a16:creationId xmlns:a16="http://schemas.microsoft.com/office/drawing/2014/main" id="{79DA3308-7229-BC6F-D08B-DBF159C405AB}"/>
                </a:ext>
              </a:extLst>
            </p:cNvPr>
            <p:cNvSpPr/>
            <p:nvPr/>
          </p:nvSpPr>
          <p:spPr>
            <a:xfrm>
              <a:off x="3238624" y="8046715"/>
              <a:ext cx="1082424" cy="308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1100" i="1" dirty="0">
                  <a:solidFill>
                    <a:schemeClr val="accent1"/>
                  </a:solidFill>
                  <a:latin typeface="Inria Sans" pitchFamily="2" charset="0"/>
                </a:rPr>
                <a:t>Soziales</a:t>
              </a:r>
            </a:p>
          </p:txBody>
        </p:sp>
        <p:sp>
          <p:nvSpPr>
            <p:cNvPr id="18" name="Rechteck 17">
              <a:extLst>
                <a:ext uri="{FF2B5EF4-FFF2-40B4-BE49-F238E27FC236}">
                  <a16:creationId xmlns:a16="http://schemas.microsoft.com/office/drawing/2014/main" id="{CCF45124-D536-6757-CC36-B20D60169352}"/>
                </a:ext>
              </a:extLst>
            </p:cNvPr>
            <p:cNvSpPr/>
            <p:nvPr/>
          </p:nvSpPr>
          <p:spPr>
            <a:xfrm>
              <a:off x="1983830" y="9080375"/>
              <a:ext cx="1082424" cy="308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1100" i="1" dirty="0">
                  <a:solidFill>
                    <a:schemeClr val="accent1"/>
                  </a:solidFill>
                  <a:latin typeface="Inria Sans" pitchFamily="2" charset="0"/>
                </a:rPr>
                <a:t>Ökologie</a:t>
              </a:r>
            </a:p>
          </p:txBody>
        </p:sp>
        <p:sp>
          <p:nvSpPr>
            <p:cNvPr id="19" name="Rechteck 18">
              <a:extLst>
                <a:ext uri="{FF2B5EF4-FFF2-40B4-BE49-F238E27FC236}">
                  <a16:creationId xmlns:a16="http://schemas.microsoft.com/office/drawing/2014/main" id="{F7831B23-32BA-136C-BB2C-78CFA003F5E5}"/>
                </a:ext>
              </a:extLst>
            </p:cNvPr>
            <p:cNvSpPr/>
            <p:nvPr/>
          </p:nvSpPr>
          <p:spPr>
            <a:xfrm>
              <a:off x="4421757" y="9080375"/>
              <a:ext cx="1082424" cy="308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1100" i="1" dirty="0">
                  <a:solidFill>
                    <a:schemeClr val="accent1"/>
                  </a:solidFill>
                  <a:latin typeface="Inria Sans" pitchFamily="2" charset="0"/>
                </a:rPr>
                <a:t>Wirtschaft</a:t>
              </a:r>
            </a:p>
          </p:txBody>
        </p:sp>
      </p:grpSp>
      <p:graphicFrame>
        <p:nvGraphicFramePr>
          <p:cNvPr id="9" name="Tabelle 8">
            <a:extLst>
              <a:ext uri="{FF2B5EF4-FFF2-40B4-BE49-F238E27FC236}">
                <a16:creationId xmlns:a16="http://schemas.microsoft.com/office/drawing/2014/main" id="{0142B271-AA45-D7DF-753F-89027FE4A71C}"/>
              </a:ext>
            </a:extLst>
          </p:cNvPr>
          <p:cNvGraphicFramePr>
            <a:graphicFrameLocks noGrp="1"/>
          </p:cNvGraphicFramePr>
          <p:nvPr>
            <p:extLst>
              <p:ext uri="{D42A27DB-BD31-4B8C-83A1-F6EECF244321}">
                <p14:modId xmlns:p14="http://schemas.microsoft.com/office/powerpoint/2010/main" val="1548328402"/>
              </p:ext>
            </p:extLst>
          </p:nvPr>
        </p:nvGraphicFramePr>
        <p:xfrm>
          <a:off x="387859" y="5805254"/>
          <a:ext cx="6783956" cy="2124000"/>
        </p:xfrm>
        <a:graphic>
          <a:graphicData uri="http://schemas.openxmlformats.org/drawingml/2006/table">
            <a:tbl>
              <a:tblPr firstRow="1" firstCol="1" bandRow="1">
                <a:tableStyleId>{5C22544A-7EE6-4342-B048-85BDC9FD1C3A}</a:tableStyleId>
              </a:tblPr>
              <a:tblGrid>
                <a:gridCol w="1546230">
                  <a:extLst>
                    <a:ext uri="{9D8B030D-6E8A-4147-A177-3AD203B41FA5}">
                      <a16:colId xmlns:a16="http://schemas.microsoft.com/office/drawing/2014/main" val="3190265302"/>
                    </a:ext>
                  </a:extLst>
                </a:gridCol>
                <a:gridCol w="1546230">
                  <a:extLst>
                    <a:ext uri="{9D8B030D-6E8A-4147-A177-3AD203B41FA5}">
                      <a16:colId xmlns:a16="http://schemas.microsoft.com/office/drawing/2014/main" val="761159586"/>
                    </a:ext>
                  </a:extLst>
                </a:gridCol>
                <a:gridCol w="3691496">
                  <a:extLst>
                    <a:ext uri="{9D8B030D-6E8A-4147-A177-3AD203B41FA5}">
                      <a16:colId xmlns:a16="http://schemas.microsoft.com/office/drawing/2014/main" val="3620492352"/>
                    </a:ext>
                  </a:extLst>
                </a:gridCol>
              </a:tblGrid>
              <a:tr h="252000">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Interessengruppe 1</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Interessengruppe 2</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Konflikt</a:t>
                      </a: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468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Näher*innen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645115734"/>
                  </a:ext>
                </a:extLst>
              </a:tr>
              <a:tr h="468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Umweltbewusste*r Konsument*in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Preisbewusste*r </a:t>
                      </a:r>
                      <a:b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Konsument*in</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419411081"/>
                  </a:ext>
                </a:extLst>
              </a:tr>
              <a:tr h="46800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Umweltschutzorganisation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468000">
                <a:tc>
                  <a:txBody>
                    <a:bodyPr/>
                    <a:lstStyle/>
                    <a:p>
                      <a:pPr algn="ctr">
                        <a:lnSpc>
                          <a:spcPct val="107000"/>
                        </a:lnSpc>
                        <a:spcAft>
                          <a:spcPts val="800"/>
                        </a:spcAft>
                      </a:pPr>
                      <a:endParaRPr lang="de-DE"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lnSpc>
                          <a:spcPct val="107000"/>
                        </a:lnSpc>
                        <a:spcAft>
                          <a:spcPts val="800"/>
                        </a:spcAft>
                      </a:pPr>
                      <a:endParaRPr lang="de-DE"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lnSpc>
                          <a:spcPct val="107000"/>
                        </a:lnSpc>
                        <a:spcAft>
                          <a:spcPts val="800"/>
                        </a:spcAft>
                      </a:pP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946655670"/>
                  </a:ext>
                </a:extLst>
              </a:tr>
            </a:tbl>
          </a:graphicData>
        </a:graphic>
      </p:graphicFrame>
    </p:spTree>
    <p:extLst>
      <p:ext uri="{BB962C8B-B14F-4D97-AF65-F5344CB8AC3E}">
        <p14:creationId xmlns:p14="http://schemas.microsoft.com/office/powerpoint/2010/main" val="378014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AM2 – Nachhaltigen Konsum fördern </a:t>
            </a:r>
            <a:br>
              <a:rPr lang="de-DE" sz="2400" b="1" dirty="0">
                <a:latin typeface="Inria Sans" pitchFamily="2" charset="0"/>
              </a:rPr>
            </a:br>
            <a:r>
              <a:rPr lang="de-DE" sz="2400" dirty="0">
                <a:latin typeface="Inria Sans" pitchFamily="2" charset="0"/>
              </a:rPr>
              <a:t>Arbeitsblatt 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26</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Rollenspiel</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a:lnSpc>
                <a:spcPct val="120000"/>
              </a:lnSpc>
              <a:spcAft>
                <a:spcPts val="6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3 – Vorbereitung Diskussion: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Runder Tisch (Rollenkarten)</a:t>
            </a:r>
          </a:p>
          <a:p>
            <a:pPr>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Lest eure Rollenkarte. Versetzt euch in die Person. Füllt die Rollenkarte aus und erfüllt den Rechercheauftrag.</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4 – Diskussion: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Führt eine Diskussion am Runden Tisch Fair Fashion. Diskutiert die Frage: Nice will nachhaltiger werden – aber wie? Jede*r hat andere Forderungen. Wie könnt ihr einen Kompromiss finden?</a:t>
            </a:r>
          </a:p>
          <a:p>
            <a:pPr marR="0" lvl="0" algn="l" defTabSz="914400" rtl="0" eaLnBrk="1" fontAlgn="base" latinLnBrk="0" hangingPunct="1">
              <a:lnSpc>
                <a:spcPct val="120000"/>
              </a:lnSpc>
              <a:spcBef>
                <a:spcPct val="0"/>
              </a:spcBef>
              <a:spcAft>
                <a:spcPts val="600"/>
              </a:spcAft>
              <a:buClrTx/>
              <a:buSzTx/>
              <a:buFontTx/>
              <a:buNone/>
              <a:tabLst/>
              <a:defRP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Entwickelt in der Diskussion ein Instrumentenbündel für die Modebranche. Bedient euch dafür aus dem Werkzeugkoffer der Politik. Entwickelt Ideen, die unterschiedliche Interessen der Persona aufgreifen. Kombiniert weiche und harte Maßnahmen. </a:t>
            </a:r>
          </a:p>
          <a:p>
            <a:pPr marR="0" lvl="0" algn="l" defTabSz="914400" rtl="0" eaLnBrk="1" fontAlgn="base" latinLnBrk="0" hangingPunct="1">
              <a:lnSpc>
                <a:spcPct val="120000"/>
              </a:lnSpc>
              <a:spcBef>
                <a:spcPct val="0"/>
              </a:spcBef>
              <a:spcAft>
                <a:spcPts val="600"/>
              </a:spcAft>
              <a:buClrTx/>
              <a:buSzTx/>
              <a:buFontTx/>
              <a:buNone/>
              <a:tabLst/>
              <a:defRPr/>
            </a:pPr>
            <a:r>
              <a:rPr lang="de-DE" sz="1100" i="1" dirty="0">
                <a:solidFill>
                  <a:schemeClr val="tx1"/>
                </a:solidFill>
                <a:latin typeface="Inria Sans" pitchFamily="2" charset="0"/>
                <a:ea typeface="Calibri" panose="020F0502020204030204" pitchFamily="34" charset="0"/>
                <a:cs typeface="Times New Roman" panose="02020603050405020304" pitchFamily="18" charset="0"/>
              </a:rPr>
              <a:t>Unser Kompromiss:</a:t>
            </a:r>
            <a:br>
              <a:rPr lang="de-DE" sz="1100" i="1" dirty="0">
                <a:solidFill>
                  <a:schemeClr val="tx1"/>
                </a:solidFill>
                <a:latin typeface="Inria Sans" pitchFamily="2" charset="0"/>
                <a:ea typeface="Calibri" panose="020F0502020204030204" pitchFamily="34" charset="0"/>
                <a:cs typeface="Times New Roman" panose="02020603050405020304" pitchFamily="18" charset="0"/>
              </a:rPr>
            </a:b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r>
              <a:rPr lang="de-DE" sz="1100" i="1" dirty="0">
                <a:solidFill>
                  <a:schemeClr val="tx1"/>
                </a:solidFill>
                <a:latin typeface="Inria Sans" pitchFamily="2" charset="0"/>
                <a:ea typeface="Calibri" panose="020F0502020204030204" pitchFamily="34" charset="0"/>
                <a:cs typeface="Times New Roman" panose="02020603050405020304" pitchFamily="18" charset="0"/>
              </a:rPr>
              <a:t>Unser Instrumentenmix: </a:t>
            </a:r>
            <a:br>
              <a:rPr lang="de-DE" sz="1100" i="1" dirty="0">
                <a:solidFill>
                  <a:schemeClr val="tx1"/>
                </a:solidFill>
                <a:latin typeface="Inria Sans" pitchFamily="2" charset="0"/>
                <a:ea typeface="Calibri" panose="020F0502020204030204" pitchFamily="34" charset="0"/>
                <a:cs typeface="Times New Roman" panose="02020603050405020304" pitchFamily="18" charset="0"/>
              </a:rPr>
            </a:b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5 – Werdet kreativ: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Drei Jahre später: Viele Konsument*innen forderten mehr und mehr Umweltschutz und faire Löhne von der Modebranche. Das Unternehmen Nice hat daraufhin sein Geschäftsmodell erweitert. Neben deutlich mehr nachhaltiger Mode bietet es nun auch einen Secondhandbereich und Reparaturmöglichkeiten an. Als PR-Mitarbeiter*in seid ihr dafür verantwortlich, die Neuausrichtung öffentlich zu machen. Entwickelt ein Logo/Insta-Post/</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TikTok</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-Video für Nice.</a:t>
            </a:r>
          </a:p>
          <a:p>
            <a:pPr>
              <a:lnSpc>
                <a:spcPct val="120000"/>
              </a:lnSpc>
              <a:spcAft>
                <a:spcPts val="6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2878071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295416"/>
            <a:ext cx="6786000" cy="887056"/>
          </a:xfrm>
        </p:spPr>
        <p:txBody>
          <a:bodyPr anchor="t"/>
          <a:lstStyle/>
          <a:p>
            <a:r>
              <a:rPr lang="de-DE" sz="2800" b="1" dirty="0">
                <a:solidFill>
                  <a:schemeClr val="accent4">
                    <a:alpha val="0"/>
                  </a:schemeClr>
                </a:solidFill>
                <a:latin typeface="Inria Sans" pitchFamily="2" charset="0"/>
              </a:rPr>
              <a:t>AM2 – Rollenkarten 1 &amp; 2</a:t>
            </a:r>
            <a:endParaRPr lang="de-DE" sz="2800" dirty="0">
              <a:solidFill>
                <a:schemeClr val="accent4">
                  <a:alpha val="0"/>
                </a:schemeClr>
              </a:solidFill>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27</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aphicFrame>
        <p:nvGraphicFramePr>
          <p:cNvPr id="9" name="Tabelle 8">
            <a:extLst>
              <a:ext uri="{FF2B5EF4-FFF2-40B4-BE49-F238E27FC236}">
                <a16:creationId xmlns:a16="http://schemas.microsoft.com/office/drawing/2014/main" id="{333FFE61-7AC0-AFD6-B4F6-AB83AC8EC6C0}"/>
              </a:ext>
            </a:extLst>
          </p:cNvPr>
          <p:cNvGraphicFramePr>
            <a:graphicFrameLocks noGrp="1"/>
          </p:cNvGraphicFramePr>
          <p:nvPr>
            <p:extLst>
              <p:ext uri="{D42A27DB-BD31-4B8C-83A1-F6EECF244321}">
                <p14:modId xmlns:p14="http://schemas.microsoft.com/office/powerpoint/2010/main" val="3645136828"/>
              </p:ext>
            </p:extLst>
          </p:nvPr>
        </p:nvGraphicFramePr>
        <p:xfrm>
          <a:off x="387860" y="177238"/>
          <a:ext cx="6783960" cy="4728427"/>
        </p:xfrm>
        <a:graphic>
          <a:graphicData uri="http://schemas.openxmlformats.org/drawingml/2006/table">
            <a:tbl>
              <a:tblPr firstRow="1" firstCol="1" bandRow="1">
                <a:tableStyleId>{5C22544A-7EE6-4342-B048-85BDC9FD1C3A}</a:tableStyleId>
              </a:tblPr>
              <a:tblGrid>
                <a:gridCol w="1722975">
                  <a:extLst>
                    <a:ext uri="{9D8B030D-6E8A-4147-A177-3AD203B41FA5}">
                      <a16:colId xmlns:a16="http://schemas.microsoft.com/office/drawing/2014/main" val="1616022411"/>
                    </a:ext>
                  </a:extLst>
                </a:gridCol>
                <a:gridCol w="1722975">
                  <a:extLst>
                    <a:ext uri="{9D8B030D-6E8A-4147-A177-3AD203B41FA5}">
                      <a16:colId xmlns:a16="http://schemas.microsoft.com/office/drawing/2014/main" val="2531744115"/>
                    </a:ext>
                  </a:extLst>
                </a:gridCol>
                <a:gridCol w="1722975">
                  <a:extLst>
                    <a:ext uri="{9D8B030D-6E8A-4147-A177-3AD203B41FA5}">
                      <a16:colId xmlns:a16="http://schemas.microsoft.com/office/drawing/2014/main" val="869135047"/>
                    </a:ext>
                  </a:extLst>
                </a:gridCol>
                <a:gridCol w="323007">
                  <a:extLst>
                    <a:ext uri="{9D8B030D-6E8A-4147-A177-3AD203B41FA5}">
                      <a16:colId xmlns:a16="http://schemas.microsoft.com/office/drawing/2014/main" val="2687503716"/>
                    </a:ext>
                  </a:extLst>
                </a:gridCol>
                <a:gridCol w="323007">
                  <a:extLst>
                    <a:ext uri="{9D8B030D-6E8A-4147-A177-3AD203B41FA5}">
                      <a16:colId xmlns:a16="http://schemas.microsoft.com/office/drawing/2014/main" val="1662737022"/>
                    </a:ext>
                  </a:extLst>
                </a:gridCol>
                <a:gridCol w="323007">
                  <a:extLst>
                    <a:ext uri="{9D8B030D-6E8A-4147-A177-3AD203B41FA5}">
                      <a16:colId xmlns:a16="http://schemas.microsoft.com/office/drawing/2014/main" val="1233211114"/>
                    </a:ext>
                  </a:extLst>
                </a:gridCol>
                <a:gridCol w="323007">
                  <a:extLst>
                    <a:ext uri="{9D8B030D-6E8A-4147-A177-3AD203B41FA5}">
                      <a16:colId xmlns:a16="http://schemas.microsoft.com/office/drawing/2014/main" val="1317215247"/>
                    </a:ext>
                  </a:extLst>
                </a:gridCol>
                <a:gridCol w="323007">
                  <a:extLst>
                    <a:ext uri="{9D8B030D-6E8A-4147-A177-3AD203B41FA5}">
                      <a16:colId xmlns:a16="http://schemas.microsoft.com/office/drawing/2014/main" val="3532313206"/>
                    </a:ext>
                  </a:extLst>
                </a:gridCol>
              </a:tblGrid>
              <a:tr h="708027">
                <a:tc gridSpan="8">
                  <a:txBody>
                    <a:bodyPr/>
                    <a:lstStyle/>
                    <a:p>
                      <a:pPr marL="1082675" marR="0" lvl="0" indent="0" algn="l" defTabSz="1391900" rtl="0" eaLnBrk="1" fontAlgn="auto" latinLnBrk="0" hangingPunct="1">
                        <a:lnSpc>
                          <a:spcPct val="100000"/>
                        </a:lnSpc>
                        <a:spcBef>
                          <a:spcPts val="0"/>
                        </a:spcBef>
                        <a:spcAft>
                          <a:spcPts val="200"/>
                        </a:spcAft>
                        <a:buClr>
                          <a:schemeClr val="accent4"/>
                        </a:buClr>
                        <a:buSzTx/>
                        <a:buFont typeface="Arial" panose="020B0604020202020204" pitchFamily="34" charset="0"/>
                        <a:buNone/>
                        <a:tabLst/>
                        <a:defRPr/>
                      </a:pPr>
                      <a:r>
                        <a:rPr lang="de-DE" sz="1000" b="1" dirty="0">
                          <a:solidFill>
                            <a:schemeClr val="tx1"/>
                          </a:solidFill>
                          <a:effectLst/>
                          <a:latin typeface="Inria Sans" pitchFamily="2" charset="0"/>
                        </a:rPr>
                        <a:t>Aisha Begum, 23 Jahre (Näherin)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Näht Kleidung in einer Fabrik in Bangladesch für Nice</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Lohn: 106 € im Monat, sie arbeitet 12 Stunden am Tag, 6 Tage die Woche</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2 kleine Kinder, werden von der Großmutter betreut</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Der Lohn reicht kaum, um die Familie zu ernähren und Bildung für die Kinder zu ermöglichen.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Die Arbeitsbedingungen sind teilweise gefährlich (Brände in der Fabrik, giftige Chemikalien). Mit einer Kollegin hat Aisha bereits über die Gründung einer Gewerkschaft gesprochen, auch wenn diese nicht erwünscht ist. </a:t>
                      </a:r>
                      <a:endParaRPr lang="de-DE"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0683639"/>
                  </a:ext>
                </a:extLst>
              </a:tr>
              <a:tr h="708027">
                <a:tc gridSpan="8">
                  <a:txBody>
                    <a:bodyPr/>
                    <a:lstStyle/>
                    <a:p>
                      <a:pPr marL="185738" indent="-171450">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Was könnte Aisha tun, um ihre Situation zu verbessern? </a:t>
                      </a:r>
                    </a:p>
                    <a:p>
                      <a:pPr marL="185738" indent="-171450">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zu Gewerkschaften.</a:t>
                      </a: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3"/>
                        </a:rPr>
                        <a:t>https://www.inkota.de/themen/kleidung-schuhe/kleidung/starke-arbeiterinnen</a:t>
                      </a:r>
                      <a:endParaRPr lang="de-DE"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4"/>
                        </a:rPr>
                        <a:t>https://www.amnesty.de/informieren/amnesty-journal/bangladesch-modeindustrie-arbeitsbedingungen-interview-kalpona-akter</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de-DE"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00000"/>
                        </a:lnSpc>
                        <a:spcAft>
                          <a:spcPts val="200"/>
                        </a:spcAft>
                      </a:pPr>
                      <a:r>
                        <a:rPr lang="de-DE" sz="1000" b="1" dirty="0">
                          <a:solidFill>
                            <a:schemeClr val="tx1"/>
                          </a:solidFill>
                          <a:effectLst/>
                          <a:latin typeface="Inria Sans" pitchFamily="2" charset="0"/>
                          <a:cs typeface="Times New Roman" panose="02020603050405020304" pitchFamily="18" charset="0"/>
                        </a:rPr>
                        <a:t>Was sind die Ziele von Aisha?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Aisha?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Was könnte Aisha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080000">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468000">
                <a:tc gridSpan="3">
                  <a:txBody>
                    <a:bodyPr/>
                    <a:lstStyle/>
                    <a:p>
                      <a:pPr>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12309945"/>
                  </a:ext>
                </a:extLst>
              </a:tr>
            </a:tbl>
          </a:graphicData>
        </a:graphic>
      </p:graphicFrame>
      <p:pic>
        <p:nvPicPr>
          <p:cNvPr id="23" name="Grafik 22">
            <a:extLst>
              <a:ext uri="{FF2B5EF4-FFF2-40B4-BE49-F238E27FC236}">
                <a16:creationId xmlns:a16="http://schemas.microsoft.com/office/drawing/2014/main" id="{C4029D72-D96B-A44B-3206-F9300D834E2F}"/>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6563" b="67188" l="20573" r="39128">
                        <a14:foregroundMark x1="21289" y1="63086" x2="21549" y2="61230"/>
                        <a14:foregroundMark x1="24414" y1="67285" x2="27734" y2="67090"/>
                        <a14:foregroundMark x1="31055" y1="62988" x2="30924" y2="65820"/>
                        <a14:foregroundMark x1="39128" y1="55762" x2="38932" y2="57422"/>
                        <a14:foregroundMark x1="21029" y1="35840" x2="21680" y2="35156"/>
                        <a14:foregroundMark x1="27669" y1="26563" x2="29167" y2="26758"/>
                        <a14:foregroundMark x1="20573" y1="63379" x2="20898" y2="62500"/>
                        <a14:backgroundMark x1="24284" y1="67285" x2="24609" y2="67285"/>
                      </a14:backgroundRemoval>
                    </a14:imgEffect>
                  </a14:imgLayer>
                </a14:imgProps>
              </a:ext>
            </a:extLst>
          </a:blip>
          <a:srcRect l="19681" t="23192" r="59087" b="29356"/>
          <a:stretch/>
        </p:blipFill>
        <p:spPr>
          <a:xfrm>
            <a:off x="578767" y="5192176"/>
            <a:ext cx="866141" cy="1290531"/>
          </a:xfrm>
          <a:prstGeom prst="rect">
            <a:avLst/>
          </a:prstGeom>
        </p:spPr>
      </p:pic>
      <p:pic>
        <p:nvPicPr>
          <p:cNvPr id="12" name="Grafik 11">
            <a:extLst>
              <a:ext uri="{FF2B5EF4-FFF2-40B4-BE49-F238E27FC236}">
                <a16:creationId xmlns:a16="http://schemas.microsoft.com/office/drawing/2014/main" id="{AA9E2F04-BB8C-FAA8-5005-96BC35170309}"/>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6855" b="67383" l="1563" r="20117">
                        <a14:foregroundMark x1="2279" y1="59277" x2="11003" y2="66113"/>
                        <a14:foregroundMark x1="11003" y1="66113" x2="12044" y2="65625"/>
                        <a14:foregroundMark x1="1563" y1="59082" x2="1758" y2="59766"/>
                        <a14:foregroundMark x1="19987" y1="46289" x2="20247" y2="50391"/>
                        <a14:foregroundMark x1="18164" y1="40137" x2="17448" y2="47559"/>
                        <a14:foregroundMark x1="10872" y1="27539" x2="13477" y2="27832"/>
                        <a14:foregroundMark x1="11458" y1="26953" x2="12370" y2="26953"/>
                        <a14:foregroundMark x1="8268" y1="67383" x2="8789" y2="67188"/>
                      </a14:backgroundRemoval>
                    </a14:imgEffect>
                  </a14:imgLayer>
                </a14:imgProps>
              </a:ext>
            </a:extLst>
          </a:blip>
          <a:srcRect t="22434" r="78097" b="30557"/>
          <a:stretch/>
        </p:blipFill>
        <p:spPr>
          <a:xfrm>
            <a:off x="455717" y="189938"/>
            <a:ext cx="976491" cy="1397200"/>
          </a:xfrm>
          <a:prstGeom prst="rect">
            <a:avLst/>
          </a:prstGeom>
        </p:spPr>
      </p:pic>
      <p:graphicFrame>
        <p:nvGraphicFramePr>
          <p:cNvPr id="20" name="Tabelle 19">
            <a:extLst>
              <a:ext uri="{FF2B5EF4-FFF2-40B4-BE49-F238E27FC236}">
                <a16:creationId xmlns:a16="http://schemas.microsoft.com/office/drawing/2014/main" id="{54DC6404-1FE0-1533-3D5B-80D672D0A254}"/>
              </a:ext>
            </a:extLst>
          </p:cNvPr>
          <p:cNvGraphicFramePr>
            <a:graphicFrameLocks noGrp="1"/>
          </p:cNvGraphicFramePr>
          <p:nvPr>
            <p:extLst>
              <p:ext uri="{D42A27DB-BD31-4B8C-83A1-F6EECF244321}">
                <p14:modId xmlns:p14="http://schemas.microsoft.com/office/powerpoint/2010/main" val="3324598358"/>
              </p:ext>
            </p:extLst>
          </p:nvPr>
        </p:nvGraphicFramePr>
        <p:xfrm>
          <a:off x="387860" y="5121100"/>
          <a:ext cx="6783960" cy="4428854"/>
        </p:xfrm>
        <a:graphic>
          <a:graphicData uri="http://schemas.openxmlformats.org/drawingml/2006/table">
            <a:tbl>
              <a:tblPr firstRow="1" firstCol="1" bandRow="1">
                <a:tableStyleId>{5C22544A-7EE6-4342-B048-85BDC9FD1C3A}</a:tableStyleId>
              </a:tblPr>
              <a:tblGrid>
                <a:gridCol w="1722975">
                  <a:extLst>
                    <a:ext uri="{9D8B030D-6E8A-4147-A177-3AD203B41FA5}">
                      <a16:colId xmlns:a16="http://schemas.microsoft.com/office/drawing/2014/main" val="1616022411"/>
                    </a:ext>
                  </a:extLst>
                </a:gridCol>
                <a:gridCol w="1722975">
                  <a:extLst>
                    <a:ext uri="{9D8B030D-6E8A-4147-A177-3AD203B41FA5}">
                      <a16:colId xmlns:a16="http://schemas.microsoft.com/office/drawing/2014/main" val="2531744115"/>
                    </a:ext>
                  </a:extLst>
                </a:gridCol>
                <a:gridCol w="1722975">
                  <a:extLst>
                    <a:ext uri="{9D8B030D-6E8A-4147-A177-3AD203B41FA5}">
                      <a16:colId xmlns:a16="http://schemas.microsoft.com/office/drawing/2014/main" val="869135047"/>
                    </a:ext>
                  </a:extLst>
                </a:gridCol>
                <a:gridCol w="323007">
                  <a:extLst>
                    <a:ext uri="{9D8B030D-6E8A-4147-A177-3AD203B41FA5}">
                      <a16:colId xmlns:a16="http://schemas.microsoft.com/office/drawing/2014/main" val="2687503716"/>
                    </a:ext>
                  </a:extLst>
                </a:gridCol>
                <a:gridCol w="323007">
                  <a:extLst>
                    <a:ext uri="{9D8B030D-6E8A-4147-A177-3AD203B41FA5}">
                      <a16:colId xmlns:a16="http://schemas.microsoft.com/office/drawing/2014/main" val="1662737022"/>
                    </a:ext>
                  </a:extLst>
                </a:gridCol>
                <a:gridCol w="323007">
                  <a:extLst>
                    <a:ext uri="{9D8B030D-6E8A-4147-A177-3AD203B41FA5}">
                      <a16:colId xmlns:a16="http://schemas.microsoft.com/office/drawing/2014/main" val="1233211114"/>
                    </a:ext>
                  </a:extLst>
                </a:gridCol>
                <a:gridCol w="323007">
                  <a:extLst>
                    <a:ext uri="{9D8B030D-6E8A-4147-A177-3AD203B41FA5}">
                      <a16:colId xmlns:a16="http://schemas.microsoft.com/office/drawing/2014/main" val="1317215247"/>
                    </a:ext>
                  </a:extLst>
                </a:gridCol>
                <a:gridCol w="323007">
                  <a:extLst>
                    <a:ext uri="{9D8B030D-6E8A-4147-A177-3AD203B41FA5}">
                      <a16:colId xmlns:a16="http://schemas.microsoft.com/office/drawing/2014/main" val="3532313206"/>
                    </a:ext>
                  </a:extLst>
                </a:gridCol>
              </a:tblGrid>
              <a:tr h="708027">
                <a:tc gridSpan="8">
                  <a:txBody>
                    <a:bodyPr/>
                    <a:lstStyle/>
                    <a:p>
                      <a:pPr marL="1082675" marR="0" lvl="0" indent="0" algn="l" defTabSz="1391900" rtl="0" eaLnBrk="1" fontAlgn="auto" latinLnBrk="0" hangingPunct="1">
                        <a:lnSpc>
                          <a:spcPct val="100000"/>
                        </a:lnSpc>
                        <a:spcBef>
                          <a:spcPts val="0"/>
                        </a:spcBef>
                        <a:spcAft>
                          <a:spcPts val="200"/>
                        </a:spcAft>
                        <a:buClr>
                          <a:schemeClr val="accent4"/>
                        </a:buClr>
                        <a:buSzTx/>
                        <a:buFont typeface="Arial" panose="020B0604020202020204" pitchFamily="34" charset="0"/>
                        <a:buNone/>
                        <a:tabLst/>
                        <a:defRPr/>
                      </a:pPr>
                      <a:r>
                        <a:rPr lang="de-DE" sz="1000" b="1" dirty="0">
                          <a:solidFill>
                            <a:schemeClr val="tx1"/>
                          </a:solidFill>
                          <a:effectLst/>
                          <a:latin typeface="Inria Sans" pitchFamily="2" charset="0"/>
                        </a:rPr>
                        <a:t>Tom Winter, 17 Jahre (preisbewusster Konsument)</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Tom ist Schüler und jobbt nebenbei, um sein kleines Taschengeld aufzustocken. </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Tom sind Markenklamotten wichtig, weil es in seinem Freund*innenkreis dazugehört. Er schaut regelmäßig nach Rabattaktionen und auf Secondhand-Plattformen.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Er würde auch gern ökologisch nachhaltigere und faire Mode tragen, kann sie sich aber oft nicht leisten.</a:t>
                      </a:r>
                      <a:br>
                        <a:rPr lang="de-DE" sz="1000" b="0" dirty="0">
                          <a:solidFill>
                            <a:schemeClr val="tx1"/>
                          </a:solidFill>
                          <a:effectLst/>
                          <a:latin typeface="Inria Sans" pitchFamily="2" charset="0"/>
                        </a:rPr>
                      </a:br>
                      <a:endParaRPr lang="de-DE" sz="1000" b="0" dirty="0">
                        <a:solidFill>
                          <a:schemeClr val="tx1"/>
                        </a:solidFill>
                        <a:effectLst/>
                        <a:latin typeface="Inria Sans" pitchFamily="2" charset="0"/>
                      </a:endParaRPr>
                    </a:p>
                    <a:p>
                      <a:pPr marL="1250950" indent="-171450">
                        <a:lnSpc>
                          <a:spcPct val="100000"/>
                        </a:lnSpc>
                        <a:spcBef>
                          <a:spcPts val="0"/>
                        </a:spcBef>
                        <a:spcAft>
                          <a:spcPts val="200"/>
                        </a:spcAft>
                        <a:buClr>
                          <a:schemeClr val="accent4"/>
                        </a:buClr>
                        <a:buFont typeface="Arial" panose="020B0604020202020204" pitchFamily="34" charset="0"/>
                        <a:buChar char="•"/>
                      </a:pPr>
                      <a:endParaRPr lang="de-DE" sz="1000" b="0" dirty="0">
                        <a:solidFill>
                          <a:schemeClr val="tx1"/>
                        </a:solidFill>
                        <a:effectLst/>
                        <a:latin typeface="Inria Sans" pitchFamily="2"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0683639"/>
                  </a:ext>
                </a:extLst>
              </a:tr>
              <a:tr h="708027">
                <a:tc gridSpan="8">
                  <a:txBody>
                    <a:bodyPr/>
                    <a:lstStyle/>
                    <a:p>
                      <a:pPr marL="185738" indent="-171450">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viel kostet ein Fairtrade T-Shirt im Vergleich zu einem Fast-Fashion T-Shirt?</a:t>
                      </a:r>
                    </a:p>
                    <a:p>
                      <a:pPr marL="185738" indent="-171450">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Informiere dich, was Verbraucher*innen tun können. </a:t>
                      </a: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9"/>
                        </a:rPr>
                        <a:t>https://www.umweltbundesamt.de/umwelttipps-fuer-den-alltag/haushalt-wohnen/bekleidung#gewusst-wie</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00000"/>
                        </a:lnSpc>
                        <a:spcAft>
                          <a:spcPts val="200"/>
                        </a:spcAft>
                      </a:pPr>
                      <a:r>
                        <a:rPr lang="de-DE" sz="1000" b="1" dirty="0">
                          <a:solidFill>
                            <a:schemeClr val="tx1"/>
                          </a:solidFill>
                          <a:effectLst/>
                          <a:latin typeface="Inria Sans" pitchFamily="2" charset="0"/>
                          <a:cs typeface="Times New Roman" panose="02020603050405020304" pitchFamily="18" charset="0"/>
                        </a:rPr>
                        <a:t>Was sind die Ziele von Tom?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Tom?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Was könnte Tom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080000">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468000">
                <a:tc gridSpan="3">
                  <a:txBody>
                    <a:bodyPr/>
                    <a:lstStyle/>
                    <a:p>
                      <a:pPr>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12309945"/>
                  </a:ext>
                </a:extLst>
              </a:tr>
            </a:tbl>
          </a:graphicData>
        </a:graphic>
      </p:graphicFrame>
      <p:sp>
        <p:nvSpPr>
          <p:cNvPr id="21" name="Textplatzhalter 4">
            <a:extLst>
              <a:ext uri="{FF2B5EF4-FFF2-40B4-BE49-F238E27FC236}">
                <a16:creationId xmlns:a16="http://schemas.microsoft.com/office/drawing/2014/main" id="{6F114446-9DEE-3F32-266D-F0531B9C966E}"/>
              </a:ext>
            </a:extLst>
          </p:cNvPr>
          <p:cNvSpPr txBox="1">
            <a:spLocks/>
          </p:cNvSpPr>
          <p:nvPr/>
        </p:nvSpPr>
        <p:spPr bwMode="auto">
          <a:xfrm>
            <a:off x="386837" y="9624807"/>
            <a:ext cx="6635755" cy="294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Persona-Bilder KI-generiert</a:t>
            </a:r>
          </a:p>
        </p:txBody>
      </p:sp>
    </p:spTree>
    <p:extLst>
      <p:ext uri="{BB962C8B-B14F-4D97-AF65-F5344CB8AC3E}">
        <p14:creationId xmlns:p14="http://schemas.microsoft.com/office/powerpoint/2010/main" val="2998145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295416"/>
            <a:ext cx="6786000" cy="887056"/>
          </a:xfrm>
          <a:noFill/>
          <a:ln>
            <a:noFill/>
          </a:ln>
        </p:spPr>
        <p:txBody>
          <a:bodyPr vert="horz" wrap="square" lIns="0" tIns="0" rIns="0" bIns="0" numCol="1" anchor="t" anchorCtr="0" compatLnSpc="1">
            <a:prstTxWarp prst="textNoShape">
              <a:avLst/>
            </a:prstTxWarp>
          </a:bodyPr>
          <a:lstStyle/>
          <a:p>
            <a:r>
              <a:rPr lang="de-DE" sz="2800" b="1" dirty="0">
                <a:solidFill>
                  <a:schemeClr val="accent4">
                    <a:alpha val="0"/>
                  </a:schemeClr>
                </a:solidFill>
                <a:latin typeface="Inria Sans" pitchFamily="2" charset="0"/>
              </a:rPr>
              <a:t>AM2 – Rollenkarten 3 &amp; 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28</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22" name="Grafik 21">
            <a:extLst>
              <a:ext uri="{FF2B5EF4-FFF2-40B4-BE49-F238E27FC236}">
                <a16:creationId xmlns:a16="http://schemas.microsoft.com/office/drawing/2014/main" id="{ECE672CF-9451-0B82-AB0D-EF5DA4B97708}"/>
              </a:ext>
              <a:ext uri="{C183D7F6-B498-43B3-948B-1728B52AA6E4}">
                <adec:decorative xmlns:adec="http://schemas.microsoft.com/office/drawing/2017/decorative" val="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953" b="67383" l="38281" r="56836">
                        <a14:foregroundMark x1="45833" y1="47949" x2="48763" y2="48730"/>
                        <a14:foregroundMark x1="39388" y1="62988" x2="39648" y2="62500"/>
                        <a14:foregroundMark x1="44141" y1="67480" x2="47656" y2="66699"/>
                        <a14:foregroundMark x1="48242" y1="41699" x2="48242" y2="40820"/>
                        <a14:foregroundMark x1="42969" y1="41016" x2="43750" y2="42188"/>
                        <a14:foregroundMark x1="38802" y1="46484" x2="39714" y2="44238"/>
                        <a14:foregroundMark x1="56901" y1="47363" x2="56901" y2="48438"/>
                        <a14:foregroundMark x1="38346" y1="63184" x2="38542" y2="62891"/>
                        <a14:foregroundMark x1="46159" y1="27344" x2="47982" y2="26953"/>
                      </a14:backgroundRemoval>
                    </a14:imgEffect>
                  </a14:imgLayer>
                </a14:imgProps>
              </a:ext>
            </a:extLst>
          </a:blip>
          <a:srcRect l="37528" t="23192" r="41240" b="29356"/>
          <a:stretch/>
        </p:blipFill>
        <p:spPr>
          <a:xfrm>
            <a:off x="568960" y="325851"/>
            <a:ext cx="866141" cy="1290531"/>
          </a:xfrm>
          <a:prstGeom prst="rect">
            <a:avLst/>
          </a:prstGeom>
        </p:spPr>
      </p:pic>
      <p:graphicFrame>
        <p:nvGraphicFramePr>
          <p:cNvPr id="10" name="Tabelle 9">
            <a:extLst>
              <a:ext uri="{FF2B5EF4-FFF2-40B4-BE49-F238E27FC236}">
                <a16:creationId xmlns:a16="http://schemas.microsoft.com/office/drawing/2014/main" id="{49FF7D2C-2E60-34FC-35E3-3B11377B4E97}"/>
              </a:ext>
            </a:extLst>
          </p:cNvPr>
          <p:cNvGraphicFramePr>
            <a:graphicFrameLocks noGrp="1"/>
          </p:cNvGraphicFramePr>
          <p:nvPr>
            <p:extLst>
              <p:ext uri="{D42A27DB-BD31-4B8C-83A1-F6EECF244321}">
                <p14:modId xmlns:p14="http://schemas.microsoft.com/office/powerpoint/2010/main" val="85148229"/>
              </p:ext>
            </p:extLst>
          </p:nvPr>
        </p:nvGraphicFramePr>
        <p:xfrm>
          <a:off x="387860" y="177238"/>
          <a:ext cx="6783960" cy="4728427"/>
        </p:xfrm>
        <a:graphic>
          <a:graphicData uri="http://schemas.openxmlformats.org/drawingml/2006/table">
            <a:tbl>
              <a:tblPr firstRow="1" firstCol="1" bandRow="1">
                <a:tableStyleId>{5C22544A-7EE6-4342-B048-85BDC9FD1C3A}</a:tableStyleId>
              </a:tblPr>
              <a:tblGrid>
                <a:gridCol w="1722975">
                  <a:extLst>
                    <a:ext uri="{9D8B030D-6E8A-4147-A177-3AD203B41FA5}">
                      <a16:colId xmlns:a16="http://schemas.microsoft.com/office/drawing/2014/main" val="1616022411"/>
                    </a:ext>
                  </a:extLst>
                </a:gridCol>
                <a:gridCol w="1722975">
                  <a:extLst>
                    <a:ext uri="{9D8B030D-6E8A-4147-A177-3AD203B41FA5}">
                      <a16:colId xmlns:a16="http://schemas.microsoft.com/office/drawing/2014/main" val="2531744115"/>
                    </a:ext>
                  </a:extLst>
                </a:gridCol>
                <a:gridCol w="1722975">
                  <a:extLst>
                    <a:ext uri="{9D8B030D-6E8A-4147-A177-3AD203B41FA5}">
                      <a16:colId xmlns:a16="http://schemas.microsoft.com/office/drawing/2014/main" val="869135047"/>
                    </a:ext>
                  </a:extLst>
                </a:gridCol>
                <a:gridCol w="323007">
                  <a:extLst>
                    <a:ext uri="{9D8B030D-6E8A-4147-A177-3AD203B41FA5}">
                      <a16:colId xmlns:a16="http://schemas.microsoft.com/office/drawing/2014/main" val="2687503716"/>
                    </a:ext>
                  </a:extLst>
                </a:gridCol>
                <a:gridCol w="323007">
                  <a:extLst>
                    <a:ext uri="{9D8B030D-6E8A-4147-A177-3AD203B41FA5}">
                      <a16:colId xmlns:a16="http://schemas.microsoft.com/office/drawing/2014/main" val="1662737022"/>
                    </a:ext>
                  </a:extLst>
                </a:gridCol>
                <a:gridCol w="323007">
                  <a:extLst>
                    <a:ext uri="{9D8B030D-6E8A-4147-A177-3AD203B41FA5}">
                      <a16:colId xmlns:a16="http://schemas.microsoft.com/office/drawing/2014/main" val="1233211114"/>
                    </a:ext>
                  </a:extLst>
                </a:gridCol>
                <a:gridCol w="323007">
                  <a:extLst>
                    <a:ext uri="{9D8B030D-6E8A-4147-A177-3AD203B41FA5}">
                      <a16:colId xmlns:a16="http://schemas.microsoft.com/office/drawing/2014/main" val="1317215247"/>
                    </a:ext>
                  </a:extLst>
                </a:gridCol>
                <a:gridCol w="323007">
                  <a:extLst>
                    <a:ext uri="{9D8B030D-6E8A-4147-A177-3AD203B41FA5}">
                      <a16:colId xmlns:a16="http://schemas.microsoft.com/office/drawing/2014/main" val="3532313206"/>
                    </a:ext>
                  </a:extLst>
                </a:gridCol>
              </a:tblGrid>
              <a:tr h="708027">
                <a:tc gridSpan="8">
                  <a:txBody>
                    <a:bodyPr/>
                    <a:lstStyle/>
                    <a:p>
                      <a:pPr marL="1082675" marR="0" lvl="0" indent="0" algn="l" defTabSz="1391900" rtl="0" eaLnBrk="1" fontAlgn="auto" latinLnBrk="0" hangingPunct="1">
                        <a:lnSpc>
                          <a:spcPct val="100000"/>
                        </a:lnSpc>
                        <a:spcBef>
                          <a:spcPts val="0"/>
                        </a:spcBef>
                        <a:spcAft>
                          <a:spcPts val="200"/>
                        </a:spcAft>
                        <a:buClr>
                          <a:schemeClr val="accent4"/>
                        </a:buClr>
                        <a:buSzTx/>
                        <a:buFont typeface="Arial" panose="020B0604020202020204" pitchFamily="34" charset="0"/>
                        <a:buNone/>
                        <a:tabLst/>
                        <a:defRPr/>
                      </a:pPr>
                      <a:r>
                        <a:rPr lang="de-DE" sz="1000" b="1" dirty="0">
                          <a:solidFill>
                            <a:schemeClr val="tx1"/>
                          </a:solidFill>
                          <a:effectLst/>
                          <a:latin typeface="Inria Sans" pitchFamily="2" charset="0"/>
                        </a:rPr>
                        <a:t>Clara </a:t>
                      </a:r>
                      <a:r>
                        <a:rPr lang="de-DE" sz="1000" b="1" dirty="0" err="1">
                          <a:solidFill>
                            <a:schemeClr val="tx1"/>
                          </a:solidFill>
                          <a:effectLst/>
                          <a:latin typeface="Inria Sans" pitchFamily="2" charset="0"/>
                        </a:rPr>
                        <a:t>Chau</a:t>
                      </a:r>
                      <a:r>
                        <a:rPr lang="de-DE" sz="1000" b="1" dirty="0">
                          <a:solidFill>
                            <a:schemeClr val="tx1"/>
                          </a:solidFill>
                          <a:effectLst/>
                          <a:latin typeface="Inria Sans" pitchFamily="2" charset="0"/>
                        </a:rPr>
                        <a:t>, 32 Jahre (Umweltschutzorganisation)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Clara </a:t>
                      </a:r>
                      <a:r>
                        <a:rPr lang="de-DE" sz="1000" b="0" dirty="0" err="1">
                          <a:solidFill>
                            <a:schemeClr val="tx1"/>
                          </a:solidFill>
                          <a:effectLst/>
                          <a:latin typeface="Inria Sans" pitchFamily="2" charset="0"/>
                        </a:rPr>
                        <a:t>Chau</a:t>
                      </a:r>
                      <a:r>
                        <a:rPr lang="de-DE" sz="1000" b="0" dirty="0">
                          <a:solidFill>
                            <a:schemeClr val="tx1"/>
                          </a:solidFill>
                          <a:effectLst/>
                          <a:latin typeface="Inria Sans" pitchFamily="2" charset="0"/>
                        </a:rPr>
                        <a:t> arbeitet bei einer Umweltschutzorganisation. Sie beschäftigt sich hauptsächlich mit der Modebranche und Fast Fashion.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In ihrem Job setzt sie sich für langlebige Kleidung und gegen schnell wechselnde Saisonware ein. Billigware, die kaum getragen und schnell wieder aussortiert wird, möchte sie verhindern.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Ihre Umweltschutzorganisation fordert die Umsetzung des Lieferkettengesetzes und ist Mitglied im Bündnis für nachhaltige Textilien.</a:t>
                      </a:r>
                    </a:p>
                    <a:p>
                      <a:pPr marL="1250950" indent="-171450">
                        <a:lnSpc>
                          <a:spcPct val="100000"/>
                        </a:lnSpc>
                        <a:spcBef>
                          <a:spcPts val="0"/>
                        </a:spcBef>
                        <a:spcAft>
                          <a:spcPts val="200"/>
                        </a:spcAft>
                        <a:buClr>
                          <a:schemeClr val="accent4"/>
                        </a:buClr>
                        <a:buFont typeface="Arial" panose="020B0604020202020204" pitchFamily="34" charset="0"/>
                        <a:buChar char="•"/>
                      </a:pPr>
                      <a:endParaRPr lang="de-DE" sz="1000" b="0" dirty="0">
                        <a:solidFill>
                          <a:schemeClr val="tx1"/>
                        </a:solidFill>
                        <a:effectLst/>
                        <a:latin typeface="Inria Sans" pitchFamily="2"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0683639"/>
                  </a:ext>
                </a:extLst>
              </a:tr>
              <a:tr h="708027">
                <a:tc gridSpan="8">
                  <a:txBody>
                    <a:bodyPr/>
                    <a:lstStyle/>
                    <a:p>
                      <a:pPr marL="185738" indent="-171450">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hier mögliche Forderungen der Umweltschutzorganisation.</a:t>
                      </a: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5"/>
                        </a:rPr>
                        <a:t>https://www.greenpeace.de/engagieren/nachhaltiger-leben/fast-fashion-kostet-uns-die-welt</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marL="14288" indent="0">
                        <a:lnSpc>
                          <a:spcPct val="100000"/>
                        </a:lnSpc>
                        <a:spcAft>
                          <a:spcPts val="200"/>
                        </a:spcAft>
                        <a:buClr>
                          <a:schemeClr val="accent4"/>
                        </a:buClr>
                        <a:buFont typeface="Arial" panose="020B0604020202020204" pitchFamily="34" charset="0"/>
                        <a:buNone/>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Für Schnelle zum Weiterrecherchieren.</a:t>
                      </a:r>
                    </a:p>
                    <a:p>
                      <a:pPr marL="14288" marR="0" lvl="0" indent="0" algn="l" defTabSz="1391900" rtl="0" eaLnBrk="1" fontAlgn="auto" latinLnBrk="0" hangingPunct="1">
                        <a:lnSpc>
                          <a:spcPct val="100000"/>
                        </a:lnSpc>
                        <a:spcBef>
                          <a:spcPts val="0"/>
                        </a:spcBef>
                        <a:spcAft>
                          <a:spcPts val="200"/>
                        </a:spcAft>
                        <a:buClr>
                          <a:schemeClr val="accent4"/>
                        </a:buClr>
                        <a:buSzTx/>
                        <a:buFont typeface="Arial" panose="020B0604020202020204" pitchFamily="34" charset="0"/>
                        <a:buNone/>
                        <a:tabLst/>
                        <a:defRP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6"/>
                        </a:rPr>
                        <a:t>https://www.oxfam.de/themen/lieferkettengesetz</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marL="14288" indent="0">
                        <a:lnSpc>
                          <a:spcPct val="100000"/>
                        </a:lnSpc>
                        <a:spcAft>
                          <a:spcPts val="200"/>
                        </a:spcAft>
                        <a:buClr>
                          <a:schemeClr val="accent4"/>
                        </a:buClr>
                        <a:buFont typeface="Arial" panose="020B0604020202020204" pitchFamily="34" charset="0"/>
                        <a:buNone/>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7"/>
                        </a:rPr>
                        <a:t>https://www.textilbuendnis.com/</a:t>
                      </a:r>
                      <a:endParaRPr lang="de-DE"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00000"/>
                        </a:lnSpc>
                        <a:spcAft>
                          <a:spcPts val="200"/>
                        </a:spcAft>
                      </a:pPr>
                      <a:r>
                        <a:rPr lang="de-DE" sz="1000" b="1" dirty="0">
                          <a:solidFill>
                            <a:schemeClr val="tx1"/>
                          </a:solidFill>
                          <a:effectLst/>
                          <a:latin typeface="Inria Sans" pitchFamily="2" charset="0"/>
                          <a:cs typeface="Times New Roman" panose="02020603050405020304" pitchFamily="18" charset="0"/>
                        </a:rPr>
                        <a:t>Was sind die Ziele von Clara?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Clara?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Was könnte Clara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080000">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468000">
                <a:tc gridSpan="3">
                  <a:txBody>
                    <a:bodyPr/>
                    <a:lstStyle/>
                    <a:p>
                      <a:pPr>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12309945"/>
                  </a:ext>
                </a:extLst>
              </a:tr>
            </a:tbl>
          </a:graphicData>
        </a:graphic>
      </p:graphicFrame>
      <p:graphicFrame>
        <p:nvGraphicFramePr>
          <p:cNvPr id="12" name="Tabelle 11">
            <a:extLst>
              <a:ext uri="{FF2B5EF4-FFF2-40B4-BE49-F238E27FC236}">
                <a16:creationId xmlns:a16="http://schemas.microsoft.com/office/drawing/2014/main" id="{220AF5FE-628B-9A68-B665-A3E19C1A7169}"/>
              </a:ext>
            </a:extLst>
          </p:cNvPr>
          <p:cNvGraphicFramePr>
            <a:graphicFrameLocks noGrp="1"/>
          </p:cNvGraphicFramePr>
          <p:nvPr>
            <p:extLst>
              <p:ext uri="{D42A27DB-BD31-4B8C-83A1-F6EECF244321}">
                <p14:modId xmlns:p14="http://schemas.microsoft.com/office/powerpoint/2010/main" val="2103709671"/>
              </p:ext>
            </p:extLst>
          </p:nvPr>
        </p:nvGraphicFramePr>
        <p:xfrm>
          <a:off x="387860" y="4906572"/>
          <a:ext cx="6783960" cy="4728427"/>
        </p:xfrm>
        <a:graphic>
          <a:graphicData uri="http://schemas.openxmlformats.org/drawingml/2006/table">
            <a:tbl>
              <a:tblPr firstRow="1" firstCol="1" bandRow="1">
                <a:tableStyleId>{5C22544A-7EE6-4342-B048-85BDC9FD1C3A}</a:tableStyleId>
              </a:tblPr>
              <a:tblGrid>
                <a:gridCol w="1722975">
                  <a:extLst>
                    <a:ext uri="{9D8B030D-6E8A-4147-A177-3AD203B41FA5}">
                      <a16:colId xmlns:a16="http://schemas.microsoft.com/office/drawing/2014/main" val="1616022411"/>
                    </a:ext>
                  </a:extLst>
                </a:gridCol>
                <a:gridCol w="1722975">
                  <a:extLst>
                    <a:ext uri="{9D8B030D-6E8A-4147-A177-3AD203B41FA5}">
                      <a16:colId xmlns:a16="http://schemas.microsoft.com/office/drawing/2014/main" val="2531744115"/>
                    </a:ext>
                  </a:extLst>
                </a:gridCol>
                <a:gridCol w="1722975">
                  <a:extLst>
                    <a:ext uri="{9D8B030D-6E8A-4147-A177-3AD203B41FA5}">
                      <a16:colId xmlns:a16="http://schemas.microsoft.com/office/drawing/2014/main" val="869135047"/>
                    </a:ext>
                  </a:extLst>
                </a:gridCol>
                <a:gridCol w="323007">
                  <a:extLst>
                    <a:ext uri="{9D8B030D-6E8A-4147-A177-3AD203B41FA5}">
                      <a16:colId xmlns:a16="http://schemas.microsoft.com/office/drawing/2014/main" val="2687503716"/>
                    </a:ext>
                  </a:extLst>
                </a:gridCol>
                <a:gridCol w="323007">
                  <a:extLst>
                    <a:ext uri="{9D8B030D-6E8A-4147-A177-3AD203B41FA5}">
                      <a16:colId xmlns:a16="http://schemas.microsoft.com/office/drawing/2014/main" val="1662737022"/>
                    </a:ext>
                  </a:extLst>
                </a:gridCol>
                <a:gridCol w="323007">
                  <a:extLst>
                    <a:ext uri="{9D8B030D-6E8A-4147-A177-3AD203B41FA5}">
                      <a16:colId xmlns:a16="http://schemas.microsoft.com/office/drawing/2014/main" val="1233211114"/>
                    </a:ext>
                  </a:extLst>
                </a:gridCol>
                <a:gridCol w="323007">
                  <a:extLst>
                    <a:ext uri="{9D8B030D-6E8A-4147-A177-3AD203B41FA5}">
                      <a16:colId xmlns:a16="http://schemas.microsoft.com/office/drawing/2014/main" val="1317215247"/>
                    </a:ext>
                  </a:extLst>
                </a:gridCol>
                <a:gridCol w="323007">
                  <a:extLst>
                    <a:ext uri="{9D8B030D-6E8A-4147-A177-3AD203B41FA5}">
                      <a16:colId xmlns:a16="http://schemas.microsoft.com/office/drawing/2014/main" val="3532313206"/>
                    </a:ext>
                  </a:extLst>
                </a:gridCol>
              </a:tblGrid>
              <a:tr h="708027">
                <a:tc gridSpan="8">
                  <a:txBody>
                    <a:bodyPr/>
                    <a:lstStyle/>
                    <a:p>
                      <a:pPr marL="1082675" marR="0" lvl="0" indent="0" algn="l" defTabSz="1391900" rtl="0" eaLnBrk="1" fontAlgn="auto" latinLnBrk="0" hangingPunct="1">
                        <a:lnSpc>
                          <a:spcPct val="100000"/>
                        </a:lnSpc>
                        <a:spcBef>
                          <a:spcPts val="0"/>
                        </a:spcBef>
                        <a:spcAft>
                          <a:spcPts val="200"/>
                        </a:spcAft>
                        <a:buClr>
                          <a:schemeClr val="accent4"/>
                        </a:buClr>
                        <a:buSzTx/>
                        <a:buFont typeface="Arial" panose="020B0604020202020204" pitchFamily="34" charset="0"/>
                        <a:buNone/>
                        <a:tabLst/>
                        <a:defRPr/>
                      </a:pPr>
                      <a:r>
                        <a:rPr lang="de-DE" sz="1000" b="1" dirty="0">
                          <a:solidFill>
                            <a:schemeClr val="tx1"/>
                          </a:solidFill>
                          <a:effectLst/>
                          <a:latin typeface="Inria Sans" pitchFamily="2" charset="0"/>
                        </a:rPr>
                        <a:t>Kerem Demir, 45 Jahre (Politiker)</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Kerem Demir ist ein engagierter Politiker, dem faire und nachhaltige Mode wichtig sind. </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Er engagiert sich im Bündnis nachhaltige Textilien und ist hier regelmäßig mit Menschen aus Wirtschaft, von NGOs und Verbraucherschutz in Kontakt. </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Sein Ziel ist es, das Lieferkettengesetz umzusetzen. Er setzt sich auch dafür ein, dass Mode länger hält. Aktuell findet er den Reparaturbonus spannend.</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 Er versucht, Unternehmen für das Bündnis nachhaltige Textilien zu gewinnen.</a:t>
                      </a:r>
                    </a:p>
                    <a:p>
                      <a:pPr marL="1250950" indent="-171450">
                        <a:lnSpc>
                          <a:spcPct val="100000"/>
                        </a:lnSpc>
                        <a:spcBef>
                          <a:spcPts val="0"/>
                        </a:spcBef>
                        <a:spcAft>
                          <a:spcPts val="200"/>
                        </a:spcAft>
                        <a:buClr>
                          <a:schemeClr val="accent4"/>
                        </a:buClr>
                        <a:buFont typeface="Arial" panose="020B0604020202020204" pitchFamily="34" charset="0"/>
                        <a:buChar char="•"/>
                      </a:pPr>
                      <a:endParaRPr lang="de-DE" sz="1000" b="0" dirty="0">
                        <a:solidFill>
                          <a:schemeClr val="tx1"/>
                        </a:solidFill>
                        <a:effectLst/>
                        <a:latin typeface="Inria Sans" pitchFamily="2"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0683639"/>
                  </a:ext>
                </a:extLst>
              </a:tr>
              <a:tr h="708027">
                <a:tc gridSpan="8">
                  <a:txBody>
                    <a:bodyPr/>
                    <a:lstStyle/>
                    <a:p>
                      <a:pPr marL="185738" indent="-171450">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zum Lieferkettengesetz, zum Reparaturbonus Sachsen sowie zu Maßnahmen der Politik.</a:t>
                      </a: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6"/>
                        </a:rPr>
                        <a:t>https://www.oxfam.de/themen/lieferkettengesetz</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8"/>
                        </a:rPr>
                        <a:t>https://www.sab.sachsen.de/reparaturbonus</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marL="185738" indent="-171450">
                        <a:lnSpc>
                          <a:spcPct val="100000"/>
                        </a:lnSpc>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9"/>
                        </a:rPr>
                        <a:t>https://www.bundesumweltministerium.de/themen/nachhaltigkeit/konsum-und-produkte/produktbereiche/mode-und-textilien</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00000"/>
                        </a:lnSpc>
                        <a:spcAft>
                          <a:spcPts val="200"/>
                        </a:spcAft>
                      </a:pPr>
                      <a:r>
                        <a:rPr lang="de-DE" sz="1000" b="1" dirty="0">
                          <a:solidFill>
                            <a:schemeClr val="tx1"/>
                          </a:solidFill>
                          <a:effectLst/>
                          <a:latin typeface="Inria Sans" pitchFamily="2" charset="0"/>
                          <a:cs typeface="Times New Roman" panose="02020603050405020304" pitchFamily="18" charset="0"/>
                        </a:rPr>
                        <a:t>Was sind die Ziele von Kerem?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Kerem?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Was könnte Kerem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080000">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468000">
                <a:tc gridSpan="3">
                  <a:txBody>
                    <a:bodyPr/>
                    <a:lstStyle/>
                    <a:p>
                      <a:pPr>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12309945"/>
                  </a:ext>
                </a:extLst>
              </a:tr>
            </a:tbl>
          </a:graphicData>
        </a:graphic>
      </p:graphicFrame>
      <p:grpSp>
        <p:nvGrpSpPr>
          <p:cNvPr id="18" name="Gruppieren 17">
            <a:extLst>
              <a:ext uri="{FF2B5EF4-FFF2-40B4-BE49-F238E27FC236}">
                <a16:creationId xmlns:a16="http://schemas.microsoft.com/office/drawing/2014/main" id="{BF6C7070-ADA1-2167-43AB-F78E0AB745B6}"/>
              </a:ext>
              <a:ext uri="{C183D7F6-B498-43B3-948B-1728B52AA6E4}">
                <adec:decorative xmlns:adec="http://schemas.microsoft.com/office/drawing/2017/decorative" val="1"/>
              </a:ext>
            </a:extLst>
          </p:cNvPr>
          <p:cNvGrpSpPr/>
          <p:nvPr/>
        </p:nvGrpSpPr>
        <p:grpSpPr>
          <a:xfrm>
            <a:off x="550035" y="4976430"/>
            <a:ext cx="885066" cy="1344680"/>
            <a:chOff x="588135" y="5165558"/>
            <a:chExt cx="885066" cy="1344680"/>
          </a:xfrm>
        </p:grpSpPr>
        <p:pic>
          <p:nvPicPr>
            <p:cNvPr id="15" name="Grafik 14">
              <a:extLst>
                <a:ext uri="{FF2B5EF4-FFF2-40B4-BE49-F238E27FC236}">
                  <a16:creationId xmlns:a16="http://schemas.microsoft.com/office/drawing/2014/main" id="{2DAE522D-E70B-2CD9-853D-BF222ECBAC32}"/>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25391" b="67188" l="57357" r="76628">
                          <a14:foregroundMark x1="59701" y1="41113" x2="60221" y2="42871"/>
                          <a14:foregroundMark x1="57357" y1="63379" x2="58333" y2="59961"/>
                          <a14:foregroundMark x1="61393" y1="67285" x2="68424" y2="66797"/>
                          <a14:foregroundMark x1="76628" y1="57813" x2="75846" y2="59961"/>
                          <a14:foregroundMark x1="67578" y1="25586" x2="67318" y2="25391"/>
                        </a14:backgroundRemoval>
                      </a14:imgEffect>
                    </a14:imgLayer>
                  </a14:imgProps>
                </a:ext>
              </a:extLst>
            </a:blip>
            <a:srcRect l="55886" t="21008" r="22112" b="28850"/>
            <a:stretch/>
          </p:blipFill>
          <p:spPr>
            <a:xfrm>
              <a:off x="588135" y="5165558"/>
              <a:ext cx="885066" cy="1344680"/>
            </a:xfrm>
            <a:prstGeom prst="rect">
              <a:avLst/>
            </a:prstGeom>
          </p:spPr>
        </p:pic>
        <p:sp>
          <p:nvSpPr>
            <p:cNvPr id="16" name="Ellipse 15">
              <a:extLst>
                <a:ext uri="{FF2B5EF4-FFF2-40B4-BE49-F238E27FC236}">
                  <a16:creationId xmlns:a16="http://schemas.microsoft.com/office/drawing/2014/main" id="{99C2EEE6-D96B-E7D1-4752-1FA8A928CE99}"/>
                </a:ext>
              </a:extLst>
            </p:cNvPr>
            <p:cNvSpPr/>
            <p:nvPr/>
          </p:nvSpPr>
          <p:spPr>
            <a:xfrm>
              <a:off x="1090613" y="5598319"/>
              <a:ext cx="69338" cy="85725"/>
            </a:xfrm>
            <a:prstGeom prst="ellipse">
              <a:avLst/>
            </a:prstGeom>
            <a:solidFill>
              <a:srgbClr val="F6A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sp>
          <p:nvSpPr>
            <p:cNvPr id="17" name="Rechteck 16">
              <a:extLst>
                <a:ext uri="{FF2B5EF4-FFF2-40B4-BE49-F238E27FC236}">
                  <a16:creationId xmlns:a16="http://schemas.microsoft.com/office/drawing/2014/main" id="{00C39DAE-2FBA-63F7-B7E8-B46C6A7BD7BD}"/>
                </a:ext>
              </a:extLst>
            </p:cNvPr>
            <p:cNvSpPr/>
            <p:nvPr/>
          </p:nvSpPr>
          <p:spPr>
            <a:xfrm>
              <a:off x="1084420" y="5616177"/>
              <a:ext cx="45719" cy="18000"/>
            </a:xfrm>
            <a:prstGeom prst="rect">
              <a:avLst/>
            </a:prstGeom>
            <a:solidFill>
              <a:srgbClr val="F5A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grpSp>
      <p:sp>
        <p:nvSpPr>
          <p:cNvPr id="20" name="Textplatzhalter 4">
            <a:extLst>
              <a:ext uri="{FF2B5EF4-FFF2-40B4-BE49-F238E27FC236}">
                <a16:creationId xmlns:a16="http://schemas.microsoft.com/office/drawing/2014/main" id="{055FD420-A9A3-857C-042A-FBD8FDC2DB45}"/>
              </a:ext>
            </a:extLst>
          </p:cNvPr>
          <p:cNvSpPr txBox="1">
            <a:spLocks/>
          </p:cNvSpPr>
          <p:nvPr/>
        </p:nvSpPr>
        <p:spPr bwMode="auto">
          <a:xfrm>
            <a:off x="386837" y="9624807"/>
            <a:ext cx="6635755" cy="294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Persona-Bilder KI-generiert</a:t>
            </a:r>
          </a:p>
        </p:txBody>
      </p:sp>
    </p:spTree>
    <p:extLst>
      <p:ext uri="{BB962C8B-B14F-4D97-AF65-F5344CB8AC3E}">
        <p14:creationId xmlns:p14="http://schemas.microsoft.com/office/powerpoint/2010/main" val="789139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a:noFill/>
          <a:ln>
            <a:noFill/>
          </a:ln>
        </p:spPr>
        <p:txBody>
          <a:bodyPr vert="horz" wrap="square" lIns="0" tIns="0" rIns="0" bIns="0" numCol="1" anchor="t" anchorCtr="0" compatLnSpc="1">
            <a:prstTxWarp prst="textNoShape">
              <a:avLst/>
            </a:prstTxWarp>
          </a:bodyPr>
          <a:lstStyle/>
          <a:p>
            <a:r>
              <a:rPr lang="de-DE" sz="2800" b="1" dirty="0">
                <a:solidFill>
                  <a:schemeClr val="accent4">
                    <a:alpha val="0"/>
                  </a:schemeClr>
                </a:solidFill>
                <a:latin typeface="Inria Sans" pitchFamily="2" charset="0"/>
              </a:rPr>
              <a:t>AM2 – Rollenkarte 5</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29</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 uri="{C183D7F6-B498-43B3-948B-1728B52AA6E4}">
                <adec:decorative xmlns:adec="http://schemas.microsoft.com/office/drawing/2017/decorative" val="1"/>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10800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br>
              <a:rPr lang="de-DE" sz="1100" b="1"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aphicFrame>
        <p:nvGraphicFramePr>
          <p:cNvPr id="12" name="Tabelle 11">
            <a:extLst>
              <a:ext uri="{FF2B5EF4-FFF2-40B4-BE49-F238E27FC236}">
                <a16:creationId xmlns:a16="http://schemas.microsoft.com/office/drawing/2014/main" id="{C472E707-E810-1C60-CEE8-3971525F58F5}"/>
              </a:ext>
            </a:extLst>
          </p:cNvPr>
          <p:cNvGraphicFramePr>
            <a:graphicFrameLocks noGrp="1"/>
          </p:cNvGraphicFramePr>
          <p:nvPr/>
        </p:nvGraphicFramePr>
        <p:xfrm>
          <a:off x="387860" y="226666"/>
          <a:ext cx="6783960" cy="4443312"/>
        </p:xfrm>
        <a:graphic>
          <a:graphicData uri="http://schemas.openxmlformats.org/drawingml/2006/table">
            <a:tbl>
              <a:tblPr firstRow="1" firstCol="1" bandRow="1">
                <a:tableStyleId>{5C22544A-7EE6-4342-B048-85BDC9FD1C3A}</a:tableStyleId>
              </a:tblPr>
              <a:tblGrid>
                <a:gridCol w="1722975">
                  <a:extLst>
                    <a:ext uri="{9D8B030D-6E8A-4147-A177-3AD203B41FA5}">
                      <a16:colId xmlns:a16="http://schemas.microsoft.com/office/drawing/2014/main" val="1616022411"/>
                    </a:ext>
                  </a:extLst>
                </a:gridCol>
                <a:gridCol w="1722975">
                  <a:extLst>
                    <a:ext uri="{9D8B030D-6E8A-4147-A177-3AD203B41FA5}">
                      <a16:colId xmlns:a16="http://schemas.microsoft.com/office/drawing/2014/main" val="2531744115"/>
                    </a:ext>
                  </a:extLst>
                </a:gridCol>
                <a:gridCol w="1722975">
                  <a:extLst>
                    <a:ext uri="{9D8B030D-6E8A-4147-A177-3AD203B41FA5}">
                      <a16:colId xmlns:a16="http://schemas.microsoft.com/office/drawing/2014/main" val="869135047"/>
                    </a:ext>
                  </a:extLst>
                </a:gridCol>
                <a:gridCol w="323007">
                  <a:extLst>
                    <a:ext uri="{9D8B030D-6E8A-4147-A177-3AD203B41FA5}">
                      <a16:colId xmlns:a16="http://schemas.microsoft.com/office/drawing/2014/main" val="2687503716"/>
                    </a:ext>
                  </a:extLst>
                </a:gridCol>
                <a:gridCol w="323007">
                  <a:extLst>
                    <a:ext uri="{9D8B030D-6E8A-4147-A177-3AD203B41FA5}">
                      <a16:colId xmlns:a16="http://schemas.microsoft.com/office/drawing/2014/main" val="1662737022"/>
                    </a:ext>
                  </a:extLst>
                </a:gridCol>
                <a:gridCol w="323007">
                  <a:extLst>
                    <a:ext uri="{9D8B030D-6E8A-4147-A177-3AD203B41FA5}">
                      <a16:colId xmlns:a16="http://schemas.microsoft.com/office/drawing/2014/main" val="1233211114"/>
                    </a:ext>
                  </a:extLst>
                </a:gridCol>
                <a:gridCol w="323007">
                  <a:extLst>
                    <a:ext uri="{9D8B030D-6E8A-4147-A177-3AD203B41FA5}">
                      <a16:colId xmlns:a16="http://schemas.microsoft.com/office/drawing/2014/main" val="1317215247"/>
                    </a:ext>
                  </a:extLst>
                </a:gridCol>
                <a:gridCol w="323007">
                  <a:extLst>
                    <a:ext uri="{9D8B030D-6E8A-4147-A177-3AD203B41FA5}">
                      <a16:colId xmlns:a16="http://schemas.microsoft.com/office/drawing/2014/main" val="3532313206"/>
                    </a:ext>
                  </a:extLst>
                </a:gridCol>
              </a:tblGrid>
              <a:tr h="708027">
                <a:tc gridSpan="8">
                  <a:txBody>
                    <a:bodyPr/>
                    <a:lstStyle/>
                    <a:p>
                      <a:pPr marL="1082675" marR="0" lvl="0" indent="0" algn="l" defTabSz="1391900" rtl="0" eaLnBrk="1" fontAlgn="auto" latinLnBrk="0" hangingPunct="1">
                        <a:lnSpc>
                          <a:spcPct val="100000"/>
                        </a:lnSpc>
                        <a:spcBef>
                          <a:spcPts val="0"/>
                        </a:spcBef>
                        <a:spcAft>
                          <a:spcPts val="200"/>
                        </a:spcAft>
                        <a:buClr>
                          <a:schemeClr val="accent4"/>
                        </a:buClr>
                        <a:buSzTx/>
                        <a:buFont typeface="Arial" panose="020B0604020202020204" pitchFamily="34" charset="0"/>
                        <a:buNone/>
                        <a:tabLst/>
                        <a:defRPr/>
                      </a:pPr>
                      <a:r>
                        <a:rPr lang="de-DE" sz="1000" b="1" dirty="0">
                          <a:solidFill>
                            <a:schemeClr val="tx1"/>
                          </a:solidFill>
                          <a:effectLst/>
                          <a:latin typeface="Inria Sans" pitchFamily="2" charset="0"/>
                        </a:rPr>
                        <a:t>Luisa Nice, 43 Jahre (Chefin Nice)</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Luisa Nice liebt Kleidung und möchte, dass alle Menschen sich diese leisten können. Nachhaltigkeit wird ihr immer wichtiger. </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Luisa Nice ist dafür zuständig, dass das Unternehmen jährlich mehr Gewinn erwirtschaftet. Sie hat erkannt, dass vielen Konsument*innen grüne Label wichtig sind. </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Sie sieht die Vorteile ökologischer Kleidung für die Umwelt und würde gern schrittweise auf nachhaltige Mode umsteigen. Bisher stößt die Idee nicht auf große Zustimmung im Unternehmen.</a:t>
                      </a:r>
                    </a:p>
                    <a:p>
                      <a:pPr marL="1250950" indent="-171450">
                        <a:lnSpc>
                          <a:spcPct val="100000"/>
                        </a:lnSpc>
                        <a:spcBef>
                          <a:spcPts val="0"/>
                        </a:spcBef>
                        <a:spcAft>
                          <a:spcPts val="200"/>
                        </a:spcAft>
                        <a:buClr>
                          <a:schemeClr val="accent4"/>
                        </a:buClr>
                        <a:buFont typeface="Arial" panose="020B0604020202020204" pitchFamily="34" charset="0"/>
                        <a:buChar char="•"/>
                      </a:pPr>
                      <a:r>
                        <a:rPr lang="de-DE" sz="1000" b="0" dirty="0">
                          <a:solidFill>
                            <a:schemeClr val="tx1"/>
                          </a:solidFill>
                          <a:effectLst/>
                          <a:latin typeface="Inria Sans" pitchFamily="2" charset="0"/>
                        </a:rPr>
                        <a:t>Luisa Nice ist immer auf der Suche nach neuen, spannenden Geschäftsmodellen. </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0683639"/>
                  </a:ext>
                </a:extLst>
              </a:tr>
              <a:tr h="708027">
                <a:tc gridSpan="8">
                  <a:txBody>
                    <a:bodyPr/>
                    <a:lstStyle/>
                    <a:p>
                      <a:pPr marL="185738" indent="-171450">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ein spannendes Geschäftsmodell.</a:t>
                      </a:r>
                    </a:p>
                    <a:p>
                      <a:pPr marL="177800" indent="-171450">
                        <a:lnSpc>
                          <a:spcPct val="110000"/>
                        </a:lnSpc>
                        <a:spcAft>
                          <a:spcPts val="6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3"/>
                        </a:rPr>
                        <a:t>https://www.zukunftshaus-wuerzburg.de/</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marL="177800" indent="-171450">
                        <a:lnSpc>
                          <a:spcPct val="110000"/>
                        </a:lnSpc>
                        <a:spcAft>
                          <a:spcPts val="600"/>
                        </a:spcAft>
                        <a:buClr>
                          <a:schemeClr val="accent4"/>
                        </a:buClr>
                        <a:buFont typeface="Arial" panose="020B0604020202020204" pitchFamily="34" charset="0"/>
                        <a:buChar char="•"/>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hlinkClick r:id="rId4"/>
                        </a:rPr>
                        <a:t>https://www.textilbuendnis.com/</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de-DE"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00000"/>
                        </a:lnSpc>
                        <a:spcAft>
                          <a:spcPts val="200"/>
                        </a:spcAft>
                      </a:pPr>
                      <a:r>
                        <a:rPr lang="de-DE" sz="1000" b="1" dirty="0">
                          <a:solidFill>
                            <a:schemeClr val="tx1"/>
                          </a:solidFill>
                          <a:effectLst/>
                          <a:latin typeface="Inria Sans" pitchFamily="2" charset="0"/>
                          <a:cs typeface="Times New Roman" panose="02020603050405020304" pitchFamily="18" charset="0"/>
                        </a:rPr>
                        <a:t>Was sind die Ziele von Luisa?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Luisa?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Was könnte Luisa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00000"/>
                        </a:lnSpc>
                        <a:spcAft>
                          <a:spcPts val="2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080000">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nSpc>
                          <a:spcPct val="100000"/>
                        </a:lnSpc>
                        <a:spcAft>
                          <a:spcPts val="200"/>
                        </a:spcAft>
                      </a:pPr>
                      <a:endParaRPr lang="de-DE" sz="10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468000">
                <a:tc gridSpan="3">
                  <a:txBody>
                    <a:bodyPr/>
                    <a:lstStyle/>
                    <a:p>
                      <a:pPr>
                        <a:lnSpc>
                          <a:spcPct val="100000"/>
                        </a:lnSpc>
                        <a:spcAft>
                          <a:spcPts val="2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0000"/>
                        </a:lnSpc>
                        <a:spcAft>
                          <a:spcPts val="2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12309945"/>
                  </a:ext>
                </a:extLst>
              </a:tr>
            </a:tbl>
          </a:graphicData>
        </a:graphic>
      </p:graphicFrame>
      <p:pic>
        <p:nvPicPr>
          <p:cNvPr id="16" name="Grafik 15">
            <a:extLst>
              <a:ext uri="{FF2B5EF4-FFF2-40B4-BE49-F238E27FC236}">
                <a16:creationId xmlns:a16="http://schemas.microsoft.com/office/drawing/2014/main" id="{3303382B-C2B9-4E75-EFD6-14025DD637E6}"/>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6758" b="66895" l="76693" r="98307">
                        <a14:foregroundMark x1="82161" y1="41113" x2="83464" y2="41113"/>
                        <a14:foregroundMark x1="87891" y1="40820" x2="89583" y2="39844"/>
                        <a14:foregroundMark x1="84896" y1="27344" x2="86654" y2="26855"/>
                        <a14:foregroundMark x1="83529" y1="65137" x2="85677" y2="65430"/>
                        <a14:foregroundMark x1="80859" y1="66992" x2="85938" y2="66699"/>
                        <a14:foregroundMark x1="76693" y1="46875" x2="77148" y2="45605"/>
                        <a14:foregroundMark x1="98307" y1="58301" x2="97982" y2="60352"/>
                      </a14:backgroundRemoval>
                    </a14:imgEffect>
                  </a14:imgLayer>
                </a14:imgProps>
              </a:ext>
            </a:extLst>
          </a:blip>
          <a:srcRect l="74812" t="23192" b="29356"/>
          <a:stretch/>
        </p:blipFill>
        <p:spPr>
          <a:xfrm>
            <a:off x="511175" y="344844"/>
            <a:ext cx="954020" cy="1198210"/>
          </a:xfrm>
          <a:prstGeom prst="rect">
            <a:avLst/>
          </a:prstGeom>
        </p:spPr>
      </p:pic>
      <p:sp>
        <p:nvSpPr>
          <p:cNvPr id="13" name="Textplatzhalter 4">
            <a:extLst>
              <a:ext uri="{FF2B5EF4-FFF2-40B4-BE49-F238E27FC236}">
                <a16:creationId xmlns:a16="http://schemas.microsoft.com/office/drawing/2014/main" id="{1BDF3251-27BB-0CAD-8C5A-4BEBAA9460AC}"/>
              </a:ext>
            </a:extLst>
          </p:cNvPr>
          <p:cNvSpPr txBox="1">
            <a:spLocks/>
          </p:cNvSpPr>
          <p:nvPr/>
        </p:nvSpPr>
        <p:spPr bwMode="auto">
          <a:xfrm>
            <a:off x="386837" y="9624807"/>
            <a:ext cx="6635755" cy="294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Persona-Bilder KI-generiert</a:t>
            </a:r>
          </a:p>
        </p:txBody>
      </p:sp>
    </p:spTree>
    <p:extLst>
      <p:ext uri="{BB962C8B-B14F-4D97-AF65-F5344CB8AC3E}">
        <p14:creationId xmlns:p14="http://schemas.microsoft.com/office/powerpoint/2010/main" val="1380502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latin typeface="Inria Sans" pitchFamily="2" charset="0"/>
              </a:rPr>
              <a:t>Einleitung</a:t>
            </a:r>
          </a:p>
        </p:txBody>
      </p:sp>
      <p:sp>
        <p:nvSpPr>
          <p:cNvPr id="3" name="Fußzeilenplatzhalter 2">
            <a:extLst>
              <a:ext uri="{FF2B5EF4-FFF2-40B4-BE49-F238E27FC236}">
                <a16:creationId xmlns:a16="http://schemas.microsoft.com/office/drawing/2014/main" id="{8FB42991-6716-9AA5-E5DD-623B9900C9BA}"/>
              </a:ext>
              <a:ext uri="{C183D7F6-B498-43B3-948B-1728B52AA6E4}">
                <adec:decorative xmlns:adec="http://schemas.microsoft.com/office/drawing/2017/decorative" val="1"/>
              </a:ext>
            </a:extLst>
          </p:cNvPr>
          <p:cNvSpPr>
            <a:spLocks noGrp="1"/>
          </p:cNvSpPr>
          <p:nvPr>
            <p:ph type="ftr" sz="quarter" idx="10"/>
          </p:nvPr>
        </p:nvSpPr>
        <p:spPr/>
        <p:txBody>
          <a:bodyPr/>
          <a:lstStyle/>
          <a:p>
            <a:fld id="{9302D2D9-6C41-8943-9065-B4377A0BA008}" type="slidenum">
              <a:rPr lang="de-DE" smtClean="0">
                <a:latin typeface="Inria Sans" pitchFamily="2" charset="0"/>
              </a:rPr>
              <a:pPr/>
              <a:t>3</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a:xfrm>
            <a:off x="386837" y="984738"/>
            <a:ext cx="6786000" cy="3892063"/>
          </a:xfrm>
          <a:noFill/>
          <a:ln>
            <a:noFill/>
          </a:ln>
        </p:spPr>
        <p:txBody>
          <a:bodyPr vert="horz" wrap="square" lIns="0" tIns="0" rIns="0" bIns="0" numCol="2" spcCol="360000" anchor="t" anchorCtr="0" compatLnSpc="1">
            <a:prstTxWarp prst="textNoShape">
              <a:avLst/>
            </a:prstTxWarp>
          </a:bodyPr>
          <a:lstStyle/>
          <a:p>
            <a:pPr>
              <a:lnSpc>
                <a:spcPct val="120000"/>
              </a:lnSpc>
            </a:pPr>
            <a:r>
              <a:rPr lang="de-DE" sz="1000" dirty="0">
                <a:latin typeface="Inria Sans" pitchFamily="2" charset="0"/>
              </a:rPr>
              <a:t>An Tipps, wie jeder Mensch seinen persönlichen CO</a:t>
            </a:r>
            <a:r>
              <a:rPr lang="de-DE" sz="1000" baseline="-25000" dirty="0">
                <a:latin typeface="Inria Sans" pitchFamily="2" charset="0"/>
              </a:rPr>
              <a:t>2</a:t>
            </a:r>
            <a:r>
              <a:rPr lang="de-DE" sz="1000" dirty="0">
                <a:latin typeface="Inria Sans" pitchFamily="2" charset="0"/>
              </a:rPr>
              <a:t>-Fußabdruck reduzieren könnte, mangelt es nicht. Mit dem Leitsatz „Hauptsache anfangen“ kommt man aber eher nicht so weit: Man müsste z.B. über 50.000 Plastikfolien von Salatgurken vermeiden, um eine Tonne CO</a:t>
            </a:r>
            <a:r>
              <a:rPr lang="de-DE" sz="1000" baseline="-25000" dirty="0">
                <a:latin typeface="Inria Sans" pitchFamily="2" charset="0"/>
              </a:rPr>
              <a:t>2</a:t>
            </a:r>
            <a:r>
              <a:rPr lang="de-DE" sz="1000" dirty="0">
                <a:latin typeface="Inria Sans" pitchFamily="2" charset="0"/>
              </a:rPr>
              <a:t> einzusparen. Statt sich deshalb allzu lange über Peanuts den Kopf zu zerbrechen, ist es wirksamer, die Big Points des klimaschädlichen Konsums und den sogenannten Handabdruck in den Fokus zu rücken.</a:t>
            </a:r>
          </a:p>
          <a:p>
            <a:pPr>
              <a:lnSpc>
                <a:spcPct val="120000"/>
              </a:lnSpc>
            </a:pPr>
            <a:r>
              <a:rPr lang="de-DE" sz="1000" b="1" dirty="0">
                <a:latin typeface="Inria Sans" pitchFamily="2" charset="0"/>
              </a:rPr>
              <a:t>Ziel</a:t>
            </a:r>
            <a:r>
              <a:rPr lang="de-DE" sz="1000" dirty="0">
                <a:latin typeface="Inria Sans" pitchFamily="2" charset="0"/>
              </a:rPr>
              <a:t> der Unterrichtseinheit ist es, Handlungsoptionen kennenzulernen, die zum einen individuell umgesetzt werden können und den eigenen Fußabdruck effektiv reduzieren. Zum anderen wird das Konzept des Handabdrucks vorgestellt, das den Fokus auf Veränderungen im persönlichen und gesellschaftlichen Umfeld in den Blick nimmt. Die Schüler*innen lernen wirksamere Handlungsansätze für sich im Alltag und für ihr Umfeld kennen und diese von kleinteiligen, weniger effektiven Maßnahmen zu unterscheiden. Ihre Selbstwirksamkeit in Bezug auf die Klimakrise wird gestärkt. </a:t>
            </a:r>
          </a:p>
          <a:p>
            <a:pPr>
              <a:lnSpc>
                <a:spcPct val="120000"/>
              </a:lnSpc>
            </a:pPr>
            <a:endParaRPr lang="de-DE" sz="1000" dirty="0">
              <a:latin typeface="Inria Sans" pitchFamily="2" charset="0"/>
            </a:endParaRPr>
          </a:p>
          <a:p>
            <a:pPr>
              <a:lnSpc>
                <a:spcPct val="120000"/>
              </a:lnSpc>
            </a:pPr>
            <a:endParaRPr lang="de-DE" sz="1000" dirty="0">
              <a:latin typeface="Inria Sans" pitchFamily="2" charset="0"/>
            </a:endParaRPr>
          </a:p>
          <a:p>
            <a:pPr>
              <a:lnSpc>
                <a:spcPct val="120000"/>
              </a:lnSpc>
            </a:pPr>
            <a:endParaRPr lang="de-DE" sz="1000" dirty="0">
              <a:latin typeface="Inria Sans" pitchFamily="2" charset="0"/>
            </a:endParaRPr>
          </a:p>
          <a:p>
            <a:pPr>
              <a:lnSpc>
                <a:spcPct val="120000"/>
              </a:lnSpc>
            </a:pPr>
            <a:r>
              <a:rPr lang="de-DE" sz="1000" b="1" dirty="0">
                <a:latin typeface="Inria Sans" pitchFamily="2" charset="0"/>
              </a:rPr>
              <a:t>Leitfrage: </a:t>
            </a:r>
            <a:r>
              <a:rPr lang="de-DE" sz="1000" dirty="0">
                <a:latin typeface="Inria Sans" pitchFamily="2" charset="0"/>
              </a:rPr>
              <a:t>Was sind die größten Hebel nachhaltigen Konsums, um den eigenen CO</a:t>
            </a:r>
            <a:r>
              <a:rPr lang="de-DE" sz="1000" baseline="-25000" dirty="0">
                <a:latin typeface="Inria Sans" pitchFamily="2" charset="0"/>
              </a:rPr>
              <a:t>2</a:t>
            </a:r>
            <a:r>
              <a:rPr lang="de-DE" sz="1000" dirty="0">
                <a:latin typeface="Inria Sans" pitchFamily="2" charset="0"/>
              </a:rPr>
              <a:t>-Fußabdruck zu verringern und den sogenannten Handabdruck zu vergrößern?</a:t>
            </a:r>
          </a:p>
          <a:p>
            <a:pPr>
              <a:lnSpc>
                <a:spcPct val="120000"/>
              </a:lnSpc>
            </a:pPr>
            <a:r>
              <a:rPr lang="de-DE" sz="1000" dirty="0">
                <a:latin typeface="Inria Sans" pitchFamily="2" charset="0"/>
              </a:rPr>
              <a:t>Konsumfragen betreffen nie nur unser persönliches Handeln. Daher bietet die Unterrichtseinheit </a:t>
            </a:r>
            <a:r>
              <a:rPr lang="de-DE" sz="1000" b="1" dirty="0">
                <a:latin typeface="Inria Sans" pitchFamily="2" charset="0"/>
              </a:rPr>
              <a:t>drei modulare Vertiefungen</a:t>
            </a:r>
            <a:r>
              <a:rPr lang="de-DE" sz="1000" dirty="0">
                <a:latin typeface="Inria Sans" pitchFamily="2" charset="0"/>
              </a:rPr>
              <a:t>. Politische </a:t>
            </a:r>
            <a:r>
              <a:rPr lang="de-DE" sz="1000" b="1" dirty="0">
                <a:latin typeface="Inria Sans" pitchFamily="2" charset="0"/>
              </a:rPr>
              <a:t>Instrumente</a:t>
            </a:r>
            <a:r>
              <a:rPr lang="de-DE" sz="1000" dirty="0">
                <a:latin typeface="Inria Sans" pitchFamily="2" charset="0"/>
              </a:rPr>
              <a:t> können Rahmenbedingungen schaffen, die nachhaltigen Konsum fördern und erleichtern (M2). Hier lernen die Schüler*innen unterschiedliche Akteure mit teils gegensätzlichen Interessen kennen und werden angeregt, Lösungen zu entwickeln. Darüber hinaus werden </a:t>
            </a:r>
            <a:r>
              <a:rPr lang="de-DE" sz="1000" b="1" dirty="0">
                <a:latin typeface="Inria Sans" pitchFamily="2" charset="0"/>
              </a:rPr>
              <a:t>Gerechtigkeitsfragen</a:t>
            </a:r>
            <a:r>
              <a:rPr lang="de-DE" sz="1000" dirty="0">
                <a:latin typeface="Inria Sans" pitchFamily="2" charset="0"/>
              </a:rPr>
              <a:t> formuliert: Wer verbraucht eigentlich wie viele Emissionen? Wer sollte wie viel Verantwortung übernehmen? Wie gehen wir damit um, dass Emissionen in Ländern des Globalen Südens weiter steigen? Anschließend werden die Schüler*innen angeregt, ein </a:t>
            </a:r>
            <a:r>
              <a:rPr lang="de-DE" sz="1000" b="1" dirty="0">
                <a:latin typeface="Inria Sans" pitchFamily="2" charset="0"/>
              </a:rPr>
              <a:t>eigenes Projekt </a:t>
            </a:r>
            <a:r>
              <a:rPr lang="de-DE" sz="1000" dirty="0">
                <a:latin typeface="Inria Sans" pitchFamily="2" charset="0"/>
              </a:rPr>
              <a:t>für die Schule zu planen und idealerweise auch umzusetzen. </a:t>
            </a:r>
          </a:p>
          <a:p>
            <a:pPr>
              <a:lnSpc>
                <a:spcPct val="120000"/>
              </a:lnSpc>
            </a:pPr>
            <a:endParaRPr lang="de-DE" sz="1000" dirty="0">
              <a:latin typeface="Inria Sans" pitchFamily="2" charset="0"/>
            </a:endParaRPr>
          </a:p>
          <a:p>
            <a:pPr marL="182563" indent="0">
              <a:lnSpc>
                <a:spcPct val="120000"/>
              </a:lnSpc>
            </a:pPr>
            <a:r>
              <a:rPr lang="de-DE" sz="1000" dirty="0">
                <a:latin typeface="Inria Sans" pitchFamily="2" charset="0"/>
              </a:rPr>
              <a:t>Wir sind an den Erfahrungen mit der Unterrichts-einheit interessiert und freuen uns über positive und kritische Rückmeldungen. Auch bei Fragen stehen wir zur Verfügung. Schreiben Sie einfach eine Mail an </a:t>
            </a:r>
            <a:r>
              <a:rPr lang="de-DE" sz="1000" dirty="0">
                <a:latin typeface="Inria Sans" pitchFamily="2" charset="0"/>
                <a:hlinkClick r:id="rId2"/>
              </a:rPr>
              <a:t>mail@nachhaltigerkonsum.info</a:t>
            </a:r>
            <a:r>
              <a:rPr lang="de-DE" sz="1000" dirty="0">
                <a:latin typeface="Inria Sans" pitchFamily="2" charset="0"/>
              </a:rPr>
              <a:t>. </a:t>
            </a: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Einleitung </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9" name="Gruppieren 8">
            <a:extLst>
              <a:ext uri="{FF2B5EF4-FFF2-40B4-BE49-F238E27FC236}">
                <a16:creationId xmlns:a16="http://schemas.microsoft.com/office/drawing/2014/main" id="{CD1F0E4C-3967-D52D-C2F2-8BB4F9A4B698}"/>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1" name="Rechteck 10">
              <a:extLst>
                <a:ext uri="{FF2B5EF4-FFF2-40B4-BE49-F238E27FC236}">
                  <a16:creationId xmlns:a16="http://schemas.microsoft.com/office/drawing/2014/main" id="{9171CC4B-628C-EAFE-C194-719396B81055}"/>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4" name="Gerader Verbinder 13">
              <a:extLst>
                <a:ext uri="{FF2B5EF4-FFF2-40B4-BE49-F238E27FC236}">
                  <a16:creationId xmlns:a16="http://schemas.microsoft.com/office/drawing/2014/main" id="{B2DFB92A-4920-1DA1-9C58-68873F57F53F}"/>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5" name="Gerader Verbinder 14">
              <a:extLst>
                <a:ext uri="{FF2B5EF4-FFF2-40B4-BE49-F238E27FC236}">
                  <a16:creationId xmlns:a16="http://schemas.microsoft.com/office/drawing/2014/main" id="{DDA26F35-29A8-1D75-7D31-1823CBF55D88}"/>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pSp>
        <p:nvGrpSpPr>
          <p:cNvPr id="7" name="Gruppieren 6">
            <a:extLst>
              <a:ext uri="{FF2B5EF4-FFF2-40B4-BE49-F238E27FC236}">
                <a16:creationId xmlns:a16="http://schemas.microsoft.com/office/drawing/2014/main" id="{88CCC38F-030E-A9D5-3B61-2D6A27485A5D}"/>
              </a:ext>
              <a:ext uri="{C183D7F6-B498-43B3-948B-1728B52AA6E4}">
                <adec:decorative xmlns:adec="http://schemas.microsoft.com/office/drawing/2017/decorative" val="1"/>
              </a:ext>
            </a:extLst>
          </p:cNvPr>
          <p:cNvGrpSpPr/>
          <p:nvPr/>
        </p:nvGrpSpPr>
        <p:grpSpPr>
          <a:xfrm>
            <a:off x="3965138" y="4407265"/>
            <a:ext cx="3207367" cy="1372017"/>
            <a:chOff x="3965138" y="4009607"/>
            <a:chExt cx="3207367" cy="1372017"/>
          </a:xfrm>
        </p:grpSpPr>
        <p:sp>
          <p:nvSpPr>
            <p:cNvPr id="16" name="Rectangle 1">
              <a:extLst>
                <a:ext uri="{FF2B5EF4-FFF2-40B4-BE49-F238E27FC236}">
                  <a16:creationId xmlns:a16="http://schemas.microsoft.com/office/drawing/2014/main" id="{FDCA4833-101F-834A-5ECD-F8141BD534A4}"/>
                </a:ext>
                <a:ext uri="{C183D7F6-B498-43B3-948B-1728B52AA6E4}">
                  <adec:decorative xmlns:adec="http://schemas.microsoft.com/office/drawing/2017/decorative" val="1"/>
                </a:ext>
              </a:extLst>
            </p:cNvPr>
            <p:cNvSpPr/>
            <p:nvPr/>
          </p:nvSpPr>
          <p:spPr>
            <a:xfrm>
              <a:off x="3965138" y="4135633"/>
              <a:ext cx="3207367" cy="1245991"/>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Aft>
                  <a:spcPts val="600"/>
                </a:spcAft>
              </a:pPr>
              <a:endParaRPr lang="de-DE" sz="1200" b="1" dirty="0"/>
            </a:p>
          </p:txBody>
        </p:sp>
        <p:grpSp>
          <p:nvGrpSpPr>
            <p:cNvPr id="27" name="Gruppieren 26">
              <a:extLst>
                <a:ext uri="{FF2B5EF4-FFF2-40B4-BE49-F238E27FC236}">
                  <a16:creationId xmlns:a16="http://schemas.microsoft.com/office/drawing/2014/main" id="{16060DC2-B1BD-3989-3977-F3A9D4F9B4A6}"/>
                </a:ext>
                <a:ext uri="{C183D7F6-B498-43B3-948B-1728B52AA6E4}">
                  <adec:decorative xmlns:adec="http://schemas.microsoft.com/office/drawing/2017/decorative" val="1"/>
                </a:ext>
              </a:extLst>
            </p:cNvPr>
            <p:cNvGrpSpPr/>
            <p:nvPr/>
          </p:nvGrpSpPr>
          <p:grpSpPr>
            <a:xfrm>
              <a:off x="3965138" y="4009607"/>
              <a:ext cx="3207367" cy="258400"/>
              <a:chOff x="3965138" y="3308691"/>
              <a:chExt cx="3207367" cy="258400"/>
            </a:xfrm>
          </p:grpSpPr>
          <p:cxnSp>
            <p:nvCxnSpPr>
              <p:cNvPr id="22" name="Gerader Verbinder 21">
                <a:extLst>
                  <a:ext uri="{FF2B5EF4-FFF2-40B4-BE49-F238E27FC236}">
                    <a16:creationId xmlns:a16="http://schemas.microsoft.com/office/drawing/2014/main" id="{B23D90CC-8B0F-7C09-6276-9C0BB98A0AF1}"/>
                  </a:ext>
                </a:extLst>
              </p:cNvPr>
              <p:cNvCxnSpPr>
                <a:cxnSpLocks/>
              </p:cNvCxnSpPr>
              <p:nvPr/>
            </p:nvCxnSpPr>
            <p:spPr bwMode="auto">
              <a:xfrm>
                <a:off x="3965138" y="3440116"/>
                <a:ext cx="3207367" cy="0"/>
              </a:xfrm>
              <a:prstGeom prst="line">
                <a:avLst/>
              </a:prstGeom>
              <a:solidFill>
                <a:schemeClr val="accent1"/>
              </a:solidFill>
              <a:ln w="12700" cap="flat" cmpd="sng" algn="ctr">
                <a:solidFill>
                  <a:srgbClr val="177E91"/>
                </a:solidFill>
                <a:prstDash val="solid"/>
                <a:round/>
                <a:headEnd type="none" w="med" len="med"/>
                <a:tailEnd type="none"/>
              </a:ln>
              <a:effectLst/>
            </p:spPr>
          </p:cxnSp>
          <p:sp>
            <p:nvSpPr>
              <p:cNvPr id="19" name="Ellipse 18">
                <a:extLst>
                  <a:ext uri="{FF2B5EF4-FFF2-40B4-BE49-F238E27FC236}">
                    <a16:creationId xmlns:a16="http://schemas.microsoft.com/office/drawing/2014/main" id="{D7EF1222-AB75-2DB8-1098-FB7DD27CB2FB}"/>
                  </a:ext>
                </a:extLst>
              </p:cNvPr>
              <p:cNvSpPr/>
              <p:nvPr/>
            </p:nvSpPr>
            <p:spPr>
              <a:xfrm>
                <a:off x="5439621" y="3308691"/>
                <a:ext cx="258400" cy="258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pic>
            <p:nvPicPr>
              <p:cNvPr id="26" name="Picture 2" descr="A blue circle with a letter i in it&#10;&#10;Description automatically generated">
                <a:extLst>
                  <a:ext uri="{FF2B5EF4-FFF2-40B4-BE49-F238E27FC236}">
                    <a16:creationId xmlns:a16="http://schemas.microsoft.com/office/drawing/2014/main" id="{7F9511BA-1F35-3F76-7B22-3A584DE7A357}"/>
                  </a:ext>
                </a:extLst>
              </p:cNvPr>
              <p:cNvPicPr>
                <a:picLocks noChangeAspect="1"/>
              </p:cNvPicPr>
              <p:nvPr/>
            </p:nvPicPr>
            <p:blipFill>
              <a:blip r:embed="rId3"/>
              <a:stretch>
                <a:fillRect/>
              </a:stretch>
            </p:blipFill>
            <p:spPr>
              <a:xfrm>
                <a:off x="5441187" y="3308962"/>
                <a:ext cx="256834" cy="256834"/>
              </a:xfrm>
              <a:prstGeom prst="rect">
                <a:avLst/>
              </a:prstGeom>
            </p:spPr>
          </p:pic>
        </p:grpSp>
      </p:grpSp>
    </p:spTree>
    <p:extLst>
      <p:ext uri="{BB962C8B-B14F-4D97-AF65-F5344CB8AC3E}">
        <p14:creationId xmlns:p14="http://schemas.microsoft.com/office/powerpoint/2010/main" val="5138664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AM2 – Nachhaltigen Konsum fördern </a:t>
            </a:r>
            <a:br>
              <a:rPr lang="de-DE" sz="2400" b="1" dirty="0">
                <a:latin typeface="Inria Sans" pitchFamily="2" charset="0"/>
              </a:rPr>
            </a:br>
            <a:r>
              <a:rPr lang="de-DE" sz="2400" dirty="0">
                <a:latin typeface="Inria Sans" pitchFamily="2" charset="0"/>
              </a:rPr>
              <a:t>Arbeitsblatt 5 </a:t>
            </a:r>
            <a:r>
              <a:rPr lang="de-DE" sz="1600" dirty="0">
                <a:latin typeface="Inria Sans" pitchFamily="2" charset="0"/>
              </a:rPr>
              <a:t>(vereinfachte Variante von Thema 2) </a:t>
            </a:r>
            <a:endParaRPr lang="de-DE" sz="2400" dirty="0">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30</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numCol="1" spcCol="180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Differenzierung Fallbeispiel – Überblick politische Instrumente</a:t>
            </a:r>
          </a:p>
          <a:p>
            <a:pPr marR="0" lvl="0" algn="l" defTabSz="914400" rtl="0" eaLnBrk="1" fontAlgn="base" latinLnBrk="0" hangingPunct="1">
              <a:lnSpc>
                <a:spcPct val="120000"/>
              </a:lnSpc>
              <a:spcBef>
                <a:spcPct val="0"/>
              </a:spcBef>
              <a:spcAft>
                <a:spcPts val="600"/>
              </a:spcAft>
              <a:buClrTx/>
              <a:buSzTx/>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Die Modekette Nice verkauft nachhaltige und konventionelle Jugendmode. Nachhaltigkeit ist dem Unternehmen wichtig, daher platziert </a:t>
            </a:r>
            <a:r>
              <a:rPr lang="de-DE" sz="1100" dirty="0">
                <a:solidFill>
                  <a:srgbClr val="000000"/>
                </a:solidFill>
                <a:latin typeface="Inria Sans" pitchFamily="2" charset="0"/>
                <a:ea typeface="Calibri" panose="020F0502020204030204" pitchFamily="34" charset="0"/>
                <a:cs typeface="Times New Roman" panose="02020603050405020304" pitchFamily="18" charset="0"/>
              </a:rPr>
              <a:t>es</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die nachhaltigen Produkte neuerdings sichtbarer im Laden. Die konventionelle Mode macht dennoch weiterhin einen größeren Anteil im Geschäft aus. Im eigenen Onlineshop wird zudem eine Sortierfunktion für nachhaltige Mode eingefügt. Nachhaltige Klamotten können so leichter gefunden und gefiltert werden.</a:t>
            </a:r>
          </a:p>
          <a:p>
            <a:pPr marR="0" lvl="0" algn="l" defTabSz="914400" rtl="0" eaLnBrk="1" fontAlgn="base" latinLnBrk="0" hangingPunct="1">
              <a:spcBef>
                <a:spcPct val="0"/>
              </a:spcBef>
              <a:spcAft>
                <a:spcPts val="600"/>
              </a:spcAft>
              <a:buClrTx/>
              <a:buSzTx/>
              <a:tabLst/>
              <a:defRPr/>
            </a:pPr>
            <a:endParaRPr lang="de-DE" sz="1100" b="1" dirty="0">
              <a:solidFill>
                <a:schemeClr val="accent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6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1: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Bewerte die Maßnahme in Bezug auf ihre Wirksamkeit. Beantworte dazu folgende Fragen.</a:t>
            </a:r>
          </a:p>
          <a:p>
            <a:pPr>
              <a:lnSpc>
                <a:spcPct val="15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Welches Instrument nutzt Nice? Kreuze an.</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Nudge (Stupser)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Gesetz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Kampagne </a:t>
            </a:r>
          </a:p>
          <a:p>
            <a:pPr marL="177800" indent="-177800">
              <a:lnSpc>
                <a:spcPct val="15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Was ist gut an der Maßnahme?</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Nachhaltige Mode wird leichter gefunden.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Kunden und Kund*innen kaufen mehr Öko-Mode.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Das Unternehmen wirkt umweltfreundlich.</a:t>
            </a:r>
          </a:p>
          <a:p>
            <a:pPr marL="177800" indent="-177800">
              <a:lnSpc>
                <a:spcPct val="15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Welche Nachteile könnte die Maßnahme haben?</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Die nachhaltige Mode ist zu teuer.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Es gibt zu wenig echte Öko-Mode.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Manche Kunden und Kund*innen kaufen jetzt mehr, statt weniger.</a:t>
            </a:r>
          </a:p>
          <a:p>
            <a:pPr marL="177800" indent="-177800">
              <a:lnSpc>
                <a:spcPct val="15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Wirksamkeit:</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Sehr gut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Mittel </a:t>
            </a:r>
          </a:p>
          <a:p>
            <a:pPr marL="177800" indent="-177800">
              <a:lnSpc>
                <a:spcPct val="15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Schwach </a:t>
            </a:r>
          </a:p>
          <a:p>
            <a:pPr marL="177800" indent="-177800">
              <a:lnSpc>
                <a:spcPct val="15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Begründung: </a:t>
            </a:r>
          </a:p>
          <a:p>
            <a:pPr>
              <a:lnSpc>
                <a:spcPct val="15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Dein Fazit:</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„Ich finde die Maßnahme… (gut/okay/schlecht), weil…“</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13" name="Textplatzhalter 4">
            <a:extLst>
              <a:ext uri="{FF2B5EF4-FFF2-40B4-BE49-F238E27FC236}">
                <a16:creationId xmlns:a16="http://schemas.microsoft.com/office/drawing/2014/main" id="{E92D4C97-43E8-F486-3F7C-72DBAF4D0540}"/>
              </a:ext>
            </a:extLst>
          </p:cNvPr>
          <p:cNvSpPr txBox="1">
            <a:spLocks/>
          </p:cNvSpPr>
          <p:nvPr/>
        </p:nvSpPr>
        <p:spPr bwMode="auto">
          <a:xfrm>
            <a:off x="386837" y="9624807"/>
            <a:ext cx="6635755" cy="294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Persona-Bilder KI-generiert</a:t>
            </a:r>
          </a:p>
        </p:txBody>
      </p:sp>
    </p:spTree>
    <p:extLst>
      <p:ext uri="{BB962C8B-B14F-4D97-AF65-F5344CB8AC3E}">
        <p14:creationId xmlns:p14="http://schemas.microsoft.com/office/powerpoint/2010/main" val="3813835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AM2 – Nachhaltigen Konsum fördern </a:t>
            </a:r>
            <a:br>
              <a:rPr lang="de-DE" sz="2400" b="1" dirty="0">
                <a:latin typeface="Inria Sans" pitchFamily="2" charset="0"/>
              </a:rPr>
            </a:br>
            <a:r>
              <a:rPr lang="de-DE" sz="2400" dirty="0">
                <a:latin typeface="Inria Sans" pitchFamily="2" charset="0"/>
              </a:rPr>
              <a:t>Arbeitsblatt 6 </a:t>
            </a:r>
            <a:r>
              <a:rPr lang="de-DE" sz="1600" dirty="0">
                <a:latin typeface="Inria Sans" pitchFamily="2" charset="0"/>
              </a:rPr>
              <a:t>(vereinfachte Variante von Thema 2) </a:t>
            </a:r>
            <a:endParaRPr lang="de-DE" sz="2400" dirty="0">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31</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numCol="1" spcCol="180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Differenzierung Fallbeispiel – Überblick politische Instrumente</a:t>
            </a:r>
          </a:p>
          <a:p>
            <a:pPr marR="0" lvl="0" algn="l" defTabSz="914400" rtl="0" eaLnBrk="1" fontAlgn="base" latinLnBrk="0" hangingPunct="1">
              <a:spcBef>
                <a:spcPct val="0"/>
              </a:spcBef>
              <a:spcAft>
                <a:spcPts val="300"/>
              </a:spcAft>
              <a:buClrTx/>
              <a:buSzTx/>
              <a:tabLst/>
              <a:defRPr/>
            </a:pPr>
            <a:r>
              <a:rPr kumimoji="0" lang="de-DE" sz="1100" b="1"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Auszug aus den </a:t>
            </a:r>
            <a:r>
              <a:rPr kumimoji="0" lang="de-DE" sz="1100" b="1"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Social</a:t>
            </a:r>
            <a:r>
              <a:rPr kumimoji="0" lang="de-DE" sz="1100" b="1"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-Media-Kommentaren nach der Aktion:</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1: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„Ich bin total begeistert. Ich liebe Nice und Nachhaltigkeit ist mir sehr wichtig.“</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2: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„Ist ja schön, dass die </a:t>
            </a:r>
            <a:r>
              <a:rPr kumimoji="0" lang="de-DE" sz="1100" i="1"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Ökomode</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nun mehr Platz bekommt, leisten kann ich sie mir dennoch nicht.“</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3: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„Wow, jetzt gehe ich noch lieber bei Nice shoppen und werde das kommende Wochenende in dem Laden verbringen, um mich einzudecken.“</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4: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„Mehr Nachhaltigkeit ist ein guter Anfang. Als Umweltschutzorganisation setzen wir uns für einen bewussteren Klamottenkonsum ein. Auch Berge an nachhaltiger Kleidung verbrauchen viele Ressourcen und schaden der Umwelt. Daher denken wir: Weniger ist mehr.“</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5: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„Nachhaltigkeit ist mir auch wichtig, aber die angebliche Öko-Mode entspricht lange nicht den glaubwürdigen Siegeln wie GOTS oder dem Blauen Engel. Das ist doch nur Greenwashing.“</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6: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„Was bringt es, wenn es ein paar nachhaltige Klamotten gibt? Die Näher*innen in den Fabriken können kaum von ihrer Arbeit leben. Wir brauchen Gesetze, die solche Formen der Ausbeutung nicht zulassen.“</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7: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„Genau, alle Klamotten sollten doch fair und nachhaltig sein.“</a:t>
            </a:r>
          </a:p>
          <a:p>
            <a:pPr marR="0" lvl="0" algn="l" defTabSz="914400" rtl="0" eaLnBrk="1" fontAlgn="base" latinLnBrk="0" hangingPunct="1">
              <a:spcBef>
                <a:spcPct val="0"/>
              </a:spcBef>
              <a:spcAft>
                <a:spcPts val="300"/>
              </a:spcAft>
              <a:buClrTx/>
              <a:buSzTx/>
              <a:tabLst/>
              <a:defRPr/>
            </a:pPr>
            <a:r>
              <a:rPr kumimoji="0" lang="de-DE" sz="1100" i="0"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user</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8: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„Uns, als Nice, ist es wichtig, dass sich alle Menschen schöne Kleidung leisten können. Dabei wollen wir auch unsere Umwelt und unser Klima schützen.“</a:t>
            </a:r>
            <a:b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lang="de-DE" sz="1100" b="1" dirty="0">
              <a:solidFill>
                <a:schemeClr val="accent1"/>
              </a:solidFill>
              <a:latin typeface="Inria Sans" pitchFamily="2" charset="0"/>
              <a:ea typeface="Calibri" panose="020F0502020204030204" pitchFamily="34" charset="0"/>
              <a:cs typeface="Times New Roman" panose="02020603050405020304" pitchFamily="18" charset="0"/>
            </a:endParaRPr>
          </a:p>
          <a:p>
            <a:pPr>
              <a:spcAft>
                <a:spcPts val="3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2: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Lest die </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Social</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-Media-Kommentare. Formuliert daraus Forderungen für die 4 Personen.</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br>
              <a:rPr lang="de-DE" sz="1100" b="1" dirty="0">
                <a:solidFill>
                  <a:schemeClr val="accent1"/>
                </a:solidFill>
                <a:latin typeface="Inria Sans" pitchFamily="2" charset="0"/>
                <a:ea typeface="Calibri" panose="020F0502020204030204" pitchFamily="34" charset="0"/>
                <a:cs typeface="Times New Roman" panose="02020603050405020304" pitchFamily="18" charset="0"/>
              </a:rPr>
            </a:b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3: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Lasst euch von dem nachhaltigen Unternehmen Zukunftshaus in Würzburg inspirieren. Was könnte das Unternehmen Nice tun, um weitere Möglichkeiten für nachhaltigen Konsum zu schaffen?</a:t>
            </a:r>
          </a:p>
          <a:p>
            <a:pPr>
              <a:spcAft>
                <a:spcPts val="300"/>
              </a:spcAft>
            </a:pPr>
            <a:r>
              <a:rPr lang="de-DE" sz="1000" i="1" dirty="0">
                <a:solidFill>
                  <a:schemeClr val="tx1"/>
                </a:solidFill>
                <a:latin typeface="Inria Sans" pitchFamily="2" charset="0"/>
                <a:ea typeface="Calibri" panose="020F0502020204030204" pitchFamily="34" charset="0"/>
                <a:cs typeface="Times New Roman" panose="02020603050405020304" pitchFamily="18" charset="0"/>
              </a:rPr>
              <a:t>Das Zukunftshaus Würzburg zeigt, wie ein Kaufhaus aussehen könnte, wenn Nachhaltigkeit im Mittelpunkt steht. Hier geht es nicht nur um den Verkauf von Produkten. Im Zukunftshaus werden hochwertige, nachhaltige Produkte zum Kauf angeboten. Es gibt auch ein Reparatur-Café, in dem kaputte Geräte repariert werden, eine Mietstation, wo man Kleidung, Werkzeuge oder Elektronik ausleihen kann, statt sie zu kaufen und einen </a:t>
            </a:r>
            <a:r>
              <a:rPr lang="de-DE" sz="1000" i="1" dirty="0" err="1">
                <a:solidFill>
                  <a:schemeClr val="tx1"/>
                </a:solidFill>
                <a:latin typeface="Inria Sans" pitchFamily="2" charset="0"/>
                <a:ea typeface="Calibri" panose="020F0502020204030204" pitchFamily="34" charset="0"/>
                <a:cs typeface="Times New Roman" panose="02020603050405020304" pitchFamily="18" charset="0"/>
              </a:rPr>
              <a:t>Umsonstbereich</a:t>
            </a:r>
            <a:r>
              <a:rPr lang="de-DE" sz="1000" i="1" dirty="0">
                <a:solidFill>
                  <a:schemeClr val="tx1"/>
                </a:solidFill>
                <a:latin typeface="Inria Sans" pitchFamily="2" charset="0"/>
                <a:ea typeface="Calibri" panose="020F0502020204030204" pitchFamily="34" charset="0"/>
                <a:cs typeface="Times New Roman" panose="02020603050405020304" pitchFamily="18" charset="0"/>
              </a:rPr>
              <a:t>. Hier können Dinge abgegeben und kostenlos von anderen mitgenommen werden. </a:t>
            </a:r>
            <a:r>
              <a:rPr lang="de-DE" sz="1000" i="1" dirty="0">
                <a:solidFill>
                  <a:schemeClr val="tx1"/>
                </a:solidFill>
                <a:latin typeface="Inria Sans" pitchFamily="2" charset="0"/>
                <a:ea typeface="Calibri" panose="020F0502020204030204" pitchFamily="34" charset="0"/>
                <a:cs typeface="Times New Roman" panose="02020603050405020304" pitchFamily="18" charset="0"/>
                <a:hlinkClick r:id="rId3"/>
              </a:rPr>
              <a:t>https://www.zukunftshaus-wuerzburg.de/</a:t>
            </a:r>
            <a:r>
              <a:rPr lang="de-DE" sz="1000" i="1" dirty="0">
                <a:solidFill>
                  <a:schemeClr val="tx1"/>
                </a:solidFill>
                <a:latin typeface="Inria Sans" pitchFamily="2" charset="0"/>
                <a:ea typeface="Calibri" panose="020F0502020204030204" pitchFamily="34" charset="0"/>
                <a:cs typeface="Times New Roman" panose="02020603050405020304" pitchFamily="18" charset="0"/>
              </a:rPr>
              <a:t> </a:t>
            </a:r>
            <a:br>
              <a:rPr lang="de-DE" sz="1000" i="1"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spcAft>
                <a:spcPts val="3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4 – Werdet kreativ: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Drei Jahre später: Viele Konsument*innen forderten mehr und mehr Umweltschutz und faire Löhne von der Modebranche. Das Unternehmen Nice hat daraufhin sein Geschäftsmodell erweitert. Neben deutlich mehr nachhaltiger Mode bietet es nun auch einen Secondhandbereich und Reparaturmöglichkeiten an. Als PR-Mitarbeiter*in seid ihr dafür verantwortlich, die Neuausrichtung öffentlich zu machen. Entwickelt ein Logo/Insta-Post/</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TikTok</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-Video für Nice.</a:t>
            </a: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13" name="Textplatzhalter 4">
            <a:extLst>
              <a:ext uri="{FF2B5EF4-FFF2-40B4-BE49-F238E27FC236}">
                <a16:creationId xmlns:a16="http://schemas.microsoft.com/office/drawing/2014/main" id="{E92D4C97-43E8-F486-3F7C-72DBAF4D0540}"/>
              </a:ext>
            </a:extLst>
          </p:cNvPr>
          <p:cNvSpPr txBox="1">
            <a:spLocks/>
          </p:cNvSpPr>
          <p:nvPr/>
        </p:nvSpPr>
        <p:spPr bwMode="auto">
          <a:xfrm>
            <a:off x="386837" y="9624807"/>
            <a:ext cx="6635755" cy="2943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Persona-Bilder KI-generiert</a:t>
            </a:r>
          </a:p>
        </p:txBody>
      </p:sp>
      <p:pic>
        <p:nvPicPr>
          <p:cNvPr id="17" name="Grafik 16">
            <a:extLst>
              <a:ext uri="{FF2B5EF4-FFF2-40B4-BE49-F238E27FC236}">
                <a16:creationId xmlns:a16="http://schemas.microsoft.com/office/drawing/2014/main" id="{9F515617-7CCF-5FB6-48EA-E39674553F78}"/>
              </a:ext>
              <a:ext uri="{C183D7F6-B498-43B3-948B-1728B52AA6E4}">
                <adec:decorative xmlns:adec="http://schemas.microsoft.com/office/drawing/2017/decorative" val="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6563" b="67188" l="20573" r="39128">
                        <a14:foregroundMark x1="21289" y1="63086" x2="21549" y2="61230"/>
                        <a14:foregroundMark x1="24414" y1="67285" x2="27734" y2="67090"/>
                        <a14:foregroundMark x1="31055" y1="62988" x2="30924" y2="65820"/>
                        <a14:foregroundMark x1="39128" y1="55762" x2="38932" y2="57422"/>
                        <a14:foregroundMark x1="21029" y1="35840" x2="21680" y2="35156"/>
                        <a14:foregroundMark x1="27669" y1="26563" x2="29167" y2="26758"/>
                        <a14:foregroundMark x1="20573" y1="63379" x2="20898" y2="62500"/>
                        <a14:backgroundMark x1="24284" y1="67285" x2="24609" y2="67285"/>
                      </a14:backgroundRemoval>
                    </a14:imgEffect>
                  </a14:imgLayer>
                </a14:imgProps>
              </a:ext>
            </a:extLst>
          </a:blip>
          <a:srcRect l="19681" t="23192" r="59087" b="29356"/>
          <a:stretch/>
        </p:blipFill>
        <p:spPr>
          <a:xfrm>
            <a:off x="3895197" y="5002173"/>
            <a:ext cx="520642" cy="775745"/>
          </a:xfrm>
          <a:prstGeom prst="rect">
            <a:avLst/>
          </a:prstGeom>
        </p:spPr>
      </p:pic>
      <p:pic>
        <p:nvPicPr>
          <p:cNvPr id="18" name="Grafik 17">
            <a:extLst>
              <a:ext uri="{FF2B5EF4-FFF2-40B4-BE49-F238E27FC236}">
                <a16:creationId xmlns:a16="http://schemas.microsoft.com/office/drawing/2014/main" id="{2264691F-8488-A541-D481-2F965FDD7B52}"/>
              </a:ext>
              <a:ext uri="{C183D7F6-B498-43B3-948B-1728B52AA6E4}">
                <adec:decorative xmlns:adec="http://schemas.microsoft.com/office/drawing/2017/decorative" val="1"/>
              </a:ext>
            </a:extLst>
          </p:cNvPr>
          <p:cNvPicPr>
            <a:picLocks noChangeAspect="1"/>
          </p:cNvPicPr>
          <p:nvPr/>
        </p:nvPicPr>
        <p:blipFill>
          <a:blip r:embed="rId6">
            <a:extLst>
              <a:ext uri="{BEBA8EAE-BF5A-486C-A8C5-ECC9F3942E4B}">
                <a14:imgProps xmlns:a14="http://schemas.microsoft.com/office/drawing/2010/main">
                  <a14:imgLayer r:embed="rId5">
                    <a14:imgEffect>
                      <a14:backgroundRemoval t="26953" b="67383" l="38281" r="56836">
                        <a14:foregroundMark x1="45833" y1="47949" x2="48763" y2="48730"/>
                        <a14:foregroundMark x1="39388" y1="62988" x2="39648" y2="62500"/>
                        <a14:foregroundMark x1="44141" y1="67480" x2="47656" y2="66699"/>
                        <a14:foregroundMark x1="48242" y1="41699" x2="48242" y2="40820"/>
                        <a14:foregroundMark x1="42969" y1="41016" x2="43750" y2="42188"/>
                        <a14:foregroundMark x1="38802" y1="46484" x2="39714" y2="44238"/>
                        <a14:foregroundMark x1="56901" y1="47363" x2="56901" y2="48438"/>
                        <a14:foregroundMark x1="38346" y1="63184" x2="38542" y2="62891"/>
                        <a14:foregroundMark x1="46159" y1="27344" x2="47982" y2="26953"/>
                      </a14:backgroundRemoval>
                    </a14:imgEffect>
                  </a14:imgLayer>
                </a14:imgProps>
              </a:ext>
            </a:extLst>
          </a:blip>
          <a:srcRect l="37528" t="23192" r="41240" b="29356"/>
          <a:stretch/>
        </p:blipFill>
        <p:spPr>
          <a:xfrm>
            <a:off x="481212" y="6209232"/>
            <a:ext cx="520642" cy="775745"/>
          </a:xfrm>
          <a:prstGeom prst="rect">
            <a:avLst/>
          </a:prstGeom>
        </p:spPr>
      </p:pic>
      <p:pic>
        <p:nvPicPr>
          <p:cNvPr id="19" name="Grafik 18">
            <a:extLst>
              <a:ext uri="{FF2B5EF4-FFF2-40B4-BE49-F238E27FC236}">
                <a16:creationId xmlns:a16="http://schemas.microsoft.com/office/drawing/2014/main" id="{5725C146-796F-ECC6-E50D-01038194060E}"/>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5">
                    <a14:imgEffect>
                      <a14:backgroundRemoval t="26758" b="66895" l="76693" r="98307">
                        <a14:foregroundMark x1="82161" y1="41113" x2="83464" y2="41113"/>
                        <a14:foregroundMark x1="87891" y1="40820" x2="89583" y2="39844"/>
                        <a14:foregroundMark x1="84896" y1="27344" x2="86654" y2="26855"/>
                        <a14:foregroundMark x1="83529" y1="65137" x2="85677" y2="65430"/>
                        <a14:foregroundMark x1="80859" y1="66992" x2="85938" y2="66699"/>
                        <a14:foregroundMark x1="76693" y1="46875" x2="77148" y2="45605"/>
                        <a14:foregroundMark x1="98307" y1="58301" x2="97982" y2="60352"/>
                      </a14:backgroundRemoval>
                    </a14:imgEffect>
                  </a14:imgLayer>
                </a14:imgProps>
              </a:ext>
            </a:extLst>
          </a:blip>
          <a:srcRect l="74812" t="23192" b="29356"/>
          <a:stretch/>
        </p:blipFill>
        <p:spPr>
          <a:xfrm>
            <a:off x="3837035" y="6209232"/>
            <a:ext cx="617652" cy="775745"/>
          </a:xfrm>
          <a:prstGeom prst="rect">
            <a:avLst/>
          </a:prstGeom>
        </p:spPr>
      </p:pic>
      <p:sp>
        <p:nvSpPr>
          <p:cNvPr id="12" name="Sprechblase: rechteckig 11" descr="Sprechblase für Näherin ">
            <a:extLst>
              <a:ext uri="{FF2B5EF4-FFF2-40B4-BE49-F238E27FC236}">
                <a16:creationId xmlns:a16="http://schemas.microsoft.com/office/drawing/2014/main" id="{D2F1CA59-B6D8-D81E-0F6B-ED93FA344879}"/>
              </a:ext>
            </a:extLst>
          </p:cNvPr>
          <p:cNvSpPr/>
          <p:nvPr/>
        </p:nvSpPr>
        <p:spPr>
          <a:xfrm>
            <a:off x="1186852" y="5027573"/>
            <a:ext cx="2539490" cy="1029642"/>
          </a:xfrm>
          <a:prstGeom prst="wedgeRectCallout">
            <a:avLst>
              <a:gd name="adj1" fmla="val -54128"/>
              <a:gd name="adj2" fmla="val -2293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noAutofit/>
          </a:bodyPr>
          <a:lstStyle/>
          <a:p>
            <a:pPr>
              <a:lnSpc>
                <a:spcPct val="120000"/>
              </a:lnSpc>
            </a:pPr>
            <a:endParaRPr lang="de-DE" sz="1100" i="1" dirty="0">
              <a:solidFill>
                <a:schemeClr val="tx1"/>
              </a:solidFill>
              <a:latin typeface="Inria Sans" pitchFamily="2" charset="0"/>
            </a:endParaRPr>
          </a:p>
        </p:txBody>
      </p:sp>
      <p:sp>
        <p:nvSpPr>
          <p:cNvPr id="26" name="Textfeld 25">
            <a:extLst>
              <a:ext uri="{FF2B5EF4-FFF2-40B4-BE49-F238E27FC236}">
                <a16:creationId xmlns:a16="http://schemas.microsoft.com/office/drawing/2014/main" id="{224A03D1-4E26-414A-C305-C40C022013A2}"/>
              </a:ext>
            </a:extLst>
          </p:cNvPr>
          <p:cNvSpPr txBox="1"/>
          <p:nvPr/>
        </p:nvSpPr>
        <p:spPr>
          <a:xfrm>
            <a:off x="366224" y="5726476"/>
            <a:ext cx="788814" cy="230832"/>
          </a:xfrm>
          <a:prstGeom prst="rect">
            <a:avLst/>
          </a:prstGeom>
          <a:noFill/>
        </p:spPr>
        <p:txBody>
          <a:bodyPr wrap="square">
            <a:spAutoFit/>
          </a:bodyPr>
          <a:lstStyle/>
          <a:p>
            <a:pPr algn="ctr">
              <a:lnSpc>
                <a:spcPct val="90000"/>
              </a:lnSpc>
              <a:spcAft>
                <a:spcPts val="0"/>
              </a:spcAft>
              <a:buClr>
                <a:schemeClr val="accent4"/>
              </a:buClr>
            </a:pPr>
            <a:r>
              <a:rPr lang="de-DE" sz="1000" dirty="0">
                <a:latin typeface="Inria Sans" pitchFamily="2" charset="0"/>
                <a:cs typeface="Times New Roman" panose="02020603050405020304" pitchFamily="18" charset="0"/>
              </a:rPr>
              <a:t>Näher*in</a:t>
            </a:r>
          </a:p>
        </p:txBody>
      </p:sp>
      <p:pic>
        <p:nvPicPr>
          <p:cNvPr id="11" name="Grafik 10">
            <a:extLst>
              <a:ext uri="{FF2B5EF4-FFF2-40B4-BE49-F238E27FC236}">
                <a16:creationId xmlns:a16="http://schemas.microsoft.com/office/drawing/2014/main" id="{B70379AA-5DDF-95CC-F0E6-E146CE45E69B}"/>
              </a:ext>
              <a:ext uri="{C183D7F6-B498-43B3-948B-1728B52AA6E4}">
                <adec:decorative xmlns:adec="http://schemas.microsoft.com/office/drawing/2017/decorative" val="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26855" b="67383" l="1563" r="20117">
                        <a14:foregroundMark x1="2279" y1="59277" x2="11003" y2="66113"/>
                        <a14:foregroundMark x1="11003" y1="66113" x2="12044" y2="65625"/>
                        <a14:foregroundMark x1="1563" y1="59082" x2="1758" y2="59766"/>
                        <a14:foregroundMark x1="19987" y1="46289" x2="20247" y2="50391"/>
                        <a14:foregroundMark x1="18164" y1="40137" x2="17448" y2="47559"/>
                        <a14:foregroundMark x1="10872" y1="27539" x2="13477" y2="27832"/>
                        <a14:foregroundMark x1="11458" y1="26953" x2="12370" y2="26953"/>
                        <a14:foregroundMark x1="8268" y1="67383" x2="8789" y2="67188"/>
                      </a14:backgroundRemoval>
                    </a14:imgEffect>
                  </a14:imgLayer>
                </a14:imgProps>
              </a:ext>
            </a:extLst>
          </a:blip>
          <a:srcRect t="22434" r="78097" b="30557"/>
          <a:stretch/>
        </p:blipFill>
        <p:spPr>
          <a:xfrm>
            <a:off x="481212" y="4973301"/>
            <a:ext cx="562340" cy="804617"/>
          </a:xfrm>
          <a:prstGeom prst="rect">
            <a:avLst/>
          </a:prstGeom>
        </p:spPr>
      </p:pic>
      <p:sp>
        <p:nvSpPr>
          <p:cNvPr id="27" name="Sprechblase: rechteckig 26" descr="Sprechblase für umweltbewusste Kundin">
            <a:extLst>
              <a:ext uri="{FF2B5EF4-FFF2-40B4-BE49-F238E27FC236}">
                <a16:creationId xmlns:a16="http://schemas.microsoft.com/office/drawing/2014/main" id="{0D746C2D-DB33-4CFD-6860-6AC37A7A8C1B}"/>
              </a:ext>
            </a:extLst>
          </p:cNvPr>
          <p:cNvSpPr/>
          <p:nvPr/>
        </p:nvSpPr>
        <p:spPr>
          <a:xfrm>
            <a:off x="1186852" y="6234632"/>
            <a:ext cx="2539490" cy="1029642"/>
          </a:xfrm>
          <a:prstGeom prst="wedgeRectCallout">
            <a:avLst>
              <a:gd name="adj1" fmla="val -54128"/>
              <a:gd name="adj2" fmla="val -2293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noAutofit/>
          </a:bodyPr>
          <a:lstStyle/>
          <a:p>
            <a:pPr>
              <a:lnSpc>
                <a:spcPct val="120000"/>
              </a:lnSpc>
            </a:pPr>
            <a:endParaRPr lang="de-DE" sz="1100" i="1" dirty="0">
              <a:solidFill>
                <a:schemeClr val="tx1"/>
              </a:solidFill>
              <a:latin typeface="Inria Sans" pitchFamily="2" charset="0"/>
            </a:endParaRPr>
          </a:p>
        </p:txBody>
      </p:sp>
      <p:sp>
        <p:nvSpPr>
          <p:cNvPr id="29" name="Textfeld 28">
            <a:extLst>
              <a:ext uri="{FF2B5EF4-FFF2-40B4-BE49-F238E27FC236}">
                <a16:creationId xmlns:a16="http://schemas.microsoft.com/office/drawing/2014/main" id="{9A65B6A3-BDF0-C04E-170C-8647AA133E98}"/>
              </a:ext>
            </a:extLst>
          </p:cNvPr>
          <p:cNvSpPr txBox="1"/>
          <p:nvPr/>
        </p:nvSpPr>
        <p:spPr>
          <a:xfrm>
            <a:off x="353524" y="6920835"/>
            <a:ext cx="788814" cy="507831"/>
          </a:xfrm>
          <a:prstGeom prst="rect">
            <a:avLst/>
          </a:prstGeom>
          <a:noFill/>
        </p:spPr>
        <p:txBody>
          <a:bodyPr wrap="square">
            <a:spAutoFit/>
          </a:bodyPr>
          <a:lstStyle/>
          <a:p>
            <a:pPr algn="ctr">
              <a:lnSpc>
                <a:spcPct val="90000"/>
              </a:lnSpc>
              <a:spcAft>
                <a:spcPts val="0"/>
              </a:spcAft>
              <a:buClr>
                <a:schemeClr val="accent4"/>
              </a:buClr>
            </a:pPr>
            <a:r>
              <a:rPr lang="de-DE" sz="1000" dirty="0">
                <a:latin typeface="Inria Sans" pitchFamily="2" charset="0"/>
                <a:cs typeface="Times New Roman" panose="02020603050405020304" pitchFamily="18" charset="0"/>
              </a:rPr>
              <a:t>umwelt-bewusste Kundin</a:t>
            </a:r>
          </a:p>
        </p:txBody>
      </p:sp>
      <p:sp>
        <p:nvSpPr>
          <p:cNvPr id="37" name="Sprechblase: rechteckig 36" descr="Sprechblase für preisbewussten Kunden">
            <a:extLst>
              <a:ext uri="{FF2B5EF4-FFF2-40B4-BE49-F238E27FC236}">
                <a16:creationId xmlns:a16="http://schemas.microsoft.com/office/drawing/2014/main" id="{35E9C0B7-32E9-30A0-3891-78932D997397}"/>
              </a:ext>
            </a:extLst>
          </p:cNvPr>
          <p:cNvSpPr/>
          <p:nvPr/>
        </p:nvSpPr>
        <p:spPr>
          <a:xfrm>
            <a:off x="4542675" y="5027573"/>
            <a:ext cx="2539490" cy="1029642"/>
          </a:xfrm>
          <a:prstGeom prst="wedgeRectCallout">
            <a:avLst>
              <a:gd name="adj1" fmla="val -54128"/>
              <a:gd name="adj2" fmla="val -2293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noAutofit/>
          </a:bodyPr>
          <a:lstStyle/>
          <a:p>
            <a:pPr>
              <a:lnSpc>
                <a:spcPct val="120000"/>
              </a:lnSpc>
            </a:pPr>
            <a:endParaRPr lang="de-DE" sz="1100" i="1" dirty="0">
              <a:solidFill>
                <a:schemeClr val="tx1"/>
              </a:solidFill>
              <a:latin typeface="Inria Sans" pitchFamily="2" charset="0"/>
            </a:endParaRPr>
          </a:p>
        </p:txBody>
      </p:sp>
      <p:sp>
        <p:nvSpPr>
          <p:cNvPr id="38" name="Textfeld 37">
            <a:extLst>
              <a:ext uri="{FF2B5EF4-FFF2-40B4-BE49-F238E27FC236}">
                <a16:creationId xmlns:a16="http://schemas.microsoft.com/office/drawing/2014/main" id="{0C721C47-8E08-6B1C-E73A-DCBA1D564A7D}"/>
              </a:ext>
            </a:extLst>
          </p:cNvPr>
          <p:cNvSpPr txBox="1"/>
          <p:nvPr/>
        </p:nvSpPr>
        <p:spPr>
          <a:xfrm>
            <a:off x="3760147" y="5713776"/>
            <a:ext cx="788814" cy="507831"/>
          </a:xfrm>
          <a:prstGeom prst="rect">
            <a:avLst/>
          </a:prstGeom>
          <a:noFill/>
        </p:spPr>
        <p:txBody>
          <a:bodyPr wrap="square">
            <a:spAutoFit/>
          </a:bodyPr>
          <a:lstStyle/>
          <a:p>
            <a:pPr algn="ctr">
              <a:lnSpc>
                <a:spcPct val="90000"/>
              </a:lnSpc>
              <a:spcAft>
                <a:spcPts val="0"/>
              </a:spcAft>
              <a:buClr>
                <a:schemeClr val="accent4"/>
              </a:buClr>
            </a:pPr>
            <a:r>
              <a:rPr lang="de-DE" sz="1000" dirty="0">
                <a:latin typeface="Inria Sans" pitchFamily="2" charset="0"/>
                <a:cs typeface="Times New Roman" panose="02020603050405020304" pitchFamily="18" charset="0"/>
              </a:rPr>
              <a:t>preis-bewusster Kunde </a:t>
            </a:r>
          </a:p>
        </p:txBody>
      </p:sp>
      <p:sp>
        <p:nvSpPr>
          <p:cNvPr id="41" name="Sprechblase: rechteckig 40" descr="Sprechblase für Unternehmenschefin&#10;">
            <a:extLst>
              <a:ext uri="{FF2B5EF4-FFF2-40B4-BE49-F238E27FC236}">
                <a16:creationId xmlns:a16="http://schemas.microsoft.com/office/drawing/2014/main" id="{40AB8DC2-0410-577C-0538-990182935020}"/>
              </a:ext>
            </a:extLst>
          </p:cNvPr>
          <p:cNvSpPr/>
          <p:nvPr/>
        </p:nvSpPr>
        <p:spPr>
          <a:xfrm>
            <a:off x="4542675" y="6234632"/>
            <a:ext cx="2539490" cy="1029642"/>
          </a:xfrm>
          <a:prstGeom prst="wedgeRectCallout">
            <a:avLst>
              <a:gd name="adj1" fmla="val -54128"/>
              <a:gd name="adj2" fmla="val -2293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144000" rIns="108000" bIns="108000" rtlCol="0" anchor="t">
            <a:noAutofit/>
          </a:bodyPr>
          <a:lstStyle/>
          <a:p>
            <a:pPr>
              <a:lnSpc>
                <a:spcPct val="120000"/>
              </a:lnSpc>
            </a:pPr>
            <a:endParaRPr lang="de-DE" sz="1100" i="1" dirty="0">
              <a:solidFill>
                <a:schemeClr val="tx1"/>
              </a:solidFill>
              <a:latin typeface="Inria Sans" pitchFamily="2" charset="0"/>
            </a:endParaRPr>
          </a:p>
        </p:txBody>
      </p:sp>
      <p:sp>
        <p:nvSpPr>
          <p:cNvPr id="42" name="Textfeld 41">
            <a:extLst>
              <a:ext uri="{FF2B5EF4-FFF2-40B4-BE49-F238E27FC236}">
                <a16:creationId xmlns:a16="http://schemas.microsoft.com/office/drawing/2014/main" id="{60F98E69-5210-7956-CEC8-7BDBFDDA4773}"/>
              </a:ext>
            </a:extLst>
          </p:cNvPr>
          <p:cNvSpPr txBox="1"/>
          <p:nvPr/>
        </p:nvSpPr>
        <p:spPr>
          <a:xfrm>
            <a:off x="3734747" y="6933535"/>
            <a:ext cx="788814" cy="369332"/>
          </a:xfrm>
          <a:prstGeom prst="rect">
            <a:avLst/>
          </a:prstGeom>
          <a:noFill/>
        </p:spPr>
        <p:txBody>
          <a:bodyPr wrap="square">
            <a:spAutoFit/>
          </a:bodyPr>
          <a:lstStyle/>
          <a:p>
            <a:pPr algn="ctr">
              <a:lnSpc>
                <a:spcPct val="90000"/>
              </a:lnSpc>
              <a:spcAft>
                <a:spcPts val="0"/>
              </a:spcAft>
              <a:buClr>
                <a:schemeClr val="accent4"/>
              </a:buClr>
            </a:pPr>
            <a:r>
              <a:rPr lang="de-DE" sz="1000" dirty="0">
                <a:latin typeface="Inria Sans" pitchFamily="2" charset="0"/>
                <a:cs typeface="Times New Roman" panose="02020603050405020304" pitchFamily="18" charset="0"/>
              </a:rPr>
              <a:t>Chefin </a:t>
            </a:r>
            <a:br>
              <a:rPr lang="de-DE" sz="1000" dirty="0">
                <a:latin typeface="Inria Sans" pitchFamily="2" charset="0"/>
                <a:cs typeface="Times New Roman" panose="02020603050405020304" pitchFamily="18" charset="0"/>
              </a:rPr>
            </a:br>
            <a:r>
              <a:rPr lang="de-DE" sz="1000" dirty="0">
                <a:latin typeface="Inria Sans" pitchFamily="2" charset="0"/>
                <a:cs typeface="Times New Roman" panose="02020603050405020304" pitchFamily="18" charset="0"/>
              </a:rPr>
              <a:t>von Nice</a:t>
            </a:r>
          </a:p>
        </p:txBody>
      </p:sp>
    </p:spTree>
    <p:extLst>
      <p:ext uri="{BB962C8B-B14F-4D97-AF65-F5344CB8AC3E}">
        <p14:creationId xmlns:p14="http://schemas.microsoft.com/office/powerpoint/2010/main" val="1443765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AM3 – Je wohlhabender, desto …. </a:t>
            </a:r>
            <a:endParaRPr lang="de-DE" sz="2400" dirty="0">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32</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AM3</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176213" indent="-176213">
              <a:lnSpc>
                <a:spcPct val="110000"/>
              </a:lnSpc>
              <a:spcAft>
                <a:spcPts val="300"/>
              </a:spcAft>
              <a:buFont typeface="+mj-lt"/>
              <a:buAutoNum type="arabicPeriod"/>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Betrachtet die folgende Abbildung.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Sie zeigt den durchschnittlichen CO₂-Ausstoß (in </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tCO₂e</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/Capita) verschiedener Einkommensgruppen in Deutschland im Jahr 2019. Die Emissionen für das reichste 1 % ist informativ und für die Diskussion (Aufgabe 2) interessant. Für die folgenden Berechnungen reicht es, sich die Einkommensgruppen der oberen 10 %, mittleren 40 % und unteren 50 % mit den entsprechenden Werten anzusehen.</a:t>
            </a:r>
          </a:p>
          <a:p>
            <a:pPr marL="363538" lvl="1" indent="-187325">
              <a:lnSpc>
                <a:spcPct val="11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Interpretiert die Abbildung und formuliert eine Kernaussage.</a:t>
            </a:r>
          </a:p>
          <a:p>
            <a:pPr marL="363538" lvl="1" indent="-187325">
              <a:lnSpc>
                <a:spcPct val="11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Berechnet den prozentualen Anteil für die Einkommensgruppe der oberen 10%, mittleren 40% und unteren 50% an den Gesamtemissionen. </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r>
              <a:rPr lang="de-DE" sz="1100" dirty="0">
                <a:solidFill>
                  <a:schemeClr val="tx1"/>
                </a:solidFill>
                <a:latin typeface="Inria Sans" pitchFamily="2" charset="0"/>
                <a:ea typeface="Calibri" panose="020F0502020204030204" pitchFamily="34" charset="0"/>
                <a:cs typeface="Times New Roman" panose="02020603050405020304" pitchFamily="18" charset="0"/>
              </a:rPr>
              <a:t>Füllt die Tabelle dafür aus. Zeichnet ein Tortendiagramm.</a:t>
            </a:r>
          </a:p>
          <a:p>
            <a:pPr marL="363538" lvl="1" indent="-187325">
              <a:lnSpc>
                <a:spcPct val="11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Vergleicht die Ergebnisse: Wie viel Prozent der Emissionen verursachen die reichsten 10% im Vergleich zu den ärmsten 50%?</a:t>
            </a: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76213" lvl="1">
              <a:lnSpc>
                <a:spcPct val="110000"/>
              </a:lnSpc>
              <a:spcAft>
                <a:spcPts val="300"/>
              </a:spcAft>
              <a:buClr>
                <a:schemeClr val="accent4"/>
              </a:buCl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76213" indent="-176213">
              <a:lnSpc>
                <a:spcPct val="110000"/>
              </a:lnSpc>
              <a:spcAft>
                <a:spcPts val="300"/>
              </a:spcAft>
              <a:buFont typeface="+mj-lt"/>
              <a:buAutoNum type="arabicPeriod"/>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Diskutiert die Ergebnisse. </a:t>
            </a:r>
          </a:p>
          <a:p>
            <a:pPr marL="363538" lvl="1" indent="-187325">
              <a:lnSpc>
                <a:spcPct val="11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Was sagt das Ergebnis über die Verteilung der CO₂-Emissionen aus?</a:t>
            </a:r>
          </a:p>
          <a:p>
            <a:pPr marL="363538" lvl="1" indent="-187325">
              <a:lnSpc>
                <a:spcPct val="11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Welche Konsequenzen könnte das für die Klimapolitik haben?</a:t>
            </a:r>
          </a:p>
          <a:p>
            <a:pPr marL="363538" lvl="1" indent="-187325">
              <a:lnSpc>
                <a:spcPct val="11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Wie könnte eine gerechtere Verteilung der CO₂-Emissionen aussehen?</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300"/>
              </a:spcAft>
              <a:buClr>
                <a:schemeClr val="accent4"/>
              </a:buClr>
            </a:pPr>
            <a:r>
              <a:rPr lang="de-DE" sz="1000" b="1" dirty="0">
                <a:solidFill>
                  <a:schemeClr val="accent1"/>
                </a:solidFill>
                <a:latin typeface="Inria Sans" pitchFamily="2" charset="0"/>
                <a:ea typeface="Calibri" panose="020F0502020204030204" pitchFamily="34" charset="0"/>
                <a:cs typeface="Times New Roman" panose="02020603050405020304" pitchFamily="18" charset="0"/>
              </a:rPr>
              <a:t>Denkanstoß – Impulsdiskussion: </a:t>
            </a:r>
            <a:r>
              <a:rPr lang="de-DE" sz="1000" dirty="0">
                <a:solidFill>
                  <a:schemeClr val="tx1"/>
                </a:solidFill>
                <a:latin typeface="Inria Sans" pitchFamily="2" charset="0"/>
                <a:ea typeface="Calibri" panose="020F0502020204030204" pitchFamily="34" charset="0"/>
                <a:cs typeface="Times New Roman" panose="02020603050405020304" pitchFamily="18" charset="0"/>
              </a:rPr>
              <a:t>In Deutschland stoßen die Menschen im Durchschnitt 11,3 Tonnen CO₂ pro Jahr aus, in Indien 2,2 Tonnen pro Kopf. Während die Emissionen in Deutschland in den letzten Jahren leicht sanken, stiegen sie in Indien an. Ein Grund dafür ist, dass sich die Mittelschicht in Indien bis 2031 voraussichtlich verdoppeln wird. Immer mehr Menschen haben Zugang zu Autos, Elektrogeräten und anderen Konsumgütern, die Energie verbrauchen und CO₂ verursachen. Gleichzeitig hat Indien noch einen langen Weg vor sich, um den Lebensstandard für alle zu verbessern. Deutschland hingegen hat bereits seit Jahrzehnten einen hohen Lebensstandard – und damit auch hohe Emissionen. Doch wer trägt die größere Verantwortung für den Klimaschutz? Sollten Länder wie Deutschland, die historisch viel CO₂ ausgestoßen haben, schneller handeln? Ist es fair, dass Indien seine Emissionen noch steigert, um die Lebensbedingungen seiner Bevölkerung zu verbessern? Wie könnte eine faire Lösung für beide Länder aussehen – besonders wenn immer mehr Menschen in Indien Zugang zu Konsumgütern bekommen?</a:t>
            </a:r>
          </a:p>
          <a:p>
            <a:pPr marL="363538" lvl="1" indent="-187325">
              <a:lnSpc>
                <a:spcPct val="11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76213" lvl="1">
              <a:lnSpc>
                <a:spcPct val="110000"/>
              </a:lnSpc>
              <a:spcAft>
                <a:spcPts val="300"/>
              </a:spcAft>
              <a:buClr>
                <a:schemeClr val="accent4"/>
              </a:buCl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aphicFrame>
        <p:nvGraphicFramePr>
          <p:cNvPr id="12" name="Diagramm 11" descr="Grafik: Pro-Kopf-Emissionen in Deutschland in Tonnen CO2. Je höher das Einkommen, desto höher die Emissionen">
            <a:extLst>
              <a:ext uri="{FF2B5EF4-FFF2-40B4-BE49-F238E27FC236}">
                <a16:creationId xmlns:a16="http://schemas.microsoft.com/office/drawing/2014/main" id="{BD3D4131-DEDE-EBF8-1CD8-76286D1FDEB6}"/>
              </a:ext>
            </a:extLst>
          </p:cNvPr>
          <p:cNvGraphicFramePr/>
          <p:nvPr>
            <p:extLst>
              <p:ext uri="{D42A27DB-BD31-4B8C-83A1-F6EECF244321}">
                <p14:modId xmlns:p14="http://schemas.microsoft.com/office/powerpoint/2010/main" val="1723889480"/>
              </p:ext>
            </p:extLst>
          </p:nvPr>
        </p:nvGraphicFramePr>
        <p:xfrm>
          <a:off x="386837" y="3608398"/>
          <a:ext cx="4004188" cy="3113678"/>
        </p:xfrm>
        <a:graphic>
          <a:graphicData uri="http://schemas.openxmlformats.org/drawingml/2006/chart">
            <c:chart xmlns:c="http://schemas.openxmlformats.org/drawingml/2006/chart" xmlns:r="http://schemas.openxmlformats.org/officeDocument/2006/relationships" r:id="rId3"/>
          </a:graphicData>
        </a:graphic>
      </p:graphicFrame>
      <p:grpSp>
        <p:nvGrpSpPr>
          <p:cNvPr id="15" name="Gruppieren 14">
            <a:extLst>
              <a:ext uri="{FF2B5EF4-FFF2-40B4-BE49-F238E27FC236}">
                <a16:creationId xmlns:a16="http://schemas.microsoft.com/office/drawing/2014/main" id="{5321AC6D-3C03-EF86-2A4A-B3D742DB67DC}"/>
              </a:ext>
              <a:ext uri="{C183D7F6-B498-43B3-948B-1728B52AA6E4}">
                <adec:decorative xmlns:adec="http://schemas.microsoft.com/office/drawing/2017/decorative" val="1"/>
              </a:ext>
            </a:extLst>
          </p:cNvPr>
          <p:cNvGrpSpPr/>
          <p:nvPr/>
        </p:nvGrpSpPr>
        <p:grpSpPr>
          <a:xfrm>
            <a:off x="723900" y="6286375"/>
            <a:ext cx="3492500" cy="317321"/>
            <a:chOff x="1190625" y="7815861"/>
            <a:chExt cx="5514975" cy="281061"/>
          </a:xfrm>
        </p:grpSpPr>
        <p:cxnSp>
          <p:nvCxnSpPr>
            <p:cNvPr id="13" name="Gerader Verbinder 12">
              <a:extLst>
                <a:ext uri="{FF2B5EF4-FFF2-40B4-BE49-F238E27FC236}">
                  <a16:creationId xmlns:a16="http://schemas.microsoft.com/office/drawing/2014/main" id="{DE5F3BBB-0FC4-9E14-BDE8-C8ED64AF597D}"/>
                </a:ext>
                <a:ext uri="{C183D7F6-B498-43B3-948B-1728B52AA6E4}">
                  <adec:decorative xmlns:adec="http://schemas.microsoft.com/office/drawing/2017/decorative" val="1"/>
                </a:ext>
              </a:extLst>
            </p:cNvPr>
            <p:cNvCxnSpPr>
              <a:cxnSpLocks/>
            </p:cNvCxnSpPr>
            <p:nvPr/>
          </p:nvCxnSpPr>
          <p:spPr bwMode="auto">
            <a:xfrm>
              <a:off x="1190625" y="7956391"/>
              <a:ext cx="5514975" cy="0"/>
            </a:xfrm>
            <a:prstGeom prst="line">
              <a:avLst/>
            </a:prstGeom>
            <a:solidFill>
              <a:schemeClr val="accent1"/>
            </a:solidFill>
            <a:ln w="6350" cap="flat" cmpd="sng" algn="ctr">
              <a:solidFill>
                <a:schemeClr val="tx1"/>
              </a:solidFill>
              <a:prstDash val="solid"/>
              <a:round/>
              <a:headEnd type="oval" w="sm" len="sm"/>
              <a:tailEnd type="oval" w="sm" len="sm"/>
            </a:ln>
            <a:effectLst/>
          </p:spPr>
        </p:cxnSp>
        <p:sp>
          <p:nvSpPr>
            <p:cNvPr id="14" name="Rechteck 13">
              <a:extLst>
                <a:ext uri="{FF2B5EF4-FFF2-40B4-BE49-F238E27FC236}">
                  <a16:creationId xmlns:a16="http://schemas.microsoft.com/office/drawing/2014/main" id="{4146D190-3559-12C8-BF9E-FE4DE62ED42C}"/>
                </a:ext>
              </a:extLst>
            </p:cNvPr>
            <p:cNvSpPr/>
            <p:nvPr/>
          </p:nvSpPr>
          <p:spPr>
            <a:xfrm>
              <a:off x="2819186" y="7815861"/>
              <a:ext cx="1916462" cy="2810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1000" dirty="0">
                  <a:solidFill>
                    <a:schemeClr val="tx1"/>
                  </a:solidFill>
                  <a:latin typeface="Inria Sans" pitchFamily="2" charset="0"/>
                </a:rPr>
                <a:t>Einkommensgruppe</a:t>
              </a:r>
            </a:p>
          </p:txBody>
        </p:sp>
      </p:grpSp>
      <p:sp>
        <p:nvSpPr>
          <p:cNvPr id="17" name="Textplatzhalter 4">
            <a:extLst>
              <a:ext uri="{FF2B5EF4-FFF2-40B4-BE49-F238E27FC236}">
                <a16:creationId xmlns:a16="http://schemas.microsoft.com/office/drawing/2014/main" id="{97BD9FEB-3E89-8CBE-83A8-EF01167BE926}"/>
              </a:ext>
            </a:extLst>
          </p:cNvPr>
          <p:cNvSpPr txBox="1">
            <a:spLocks/>
          </p:cNvSpPr>
          <p:nvPr/>
        </p:nvSpPr>
        <p:spPr bwMode="auto">
          <a:xfrm>
            <a:off x="386837" y="9624807"/>
            <a:ext cx="6635755" cy="294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*Quelle: eigene Abbildung nach World </a:t>
            </a:r>
            <a:r>
              <a:rPr lang="de-DE" sz="900" i="1" kern="0" dirty="0" err="1">
                <a:solidFill>
                  <a:schemeClr val="tx1"/>
                </a:solidFill>
                <a:latin typeface="Inria Sans" pitchFamily="2" charset="0"/>
              </a:rPr>
              <a:t>Inequality</a:t>
            </a:r>
            <a:r>
              <a:rPr lang="de-DE" sz="900" i="1" kern="0" dirty="0">
                <a:solidFill>
                  <a:schemeClr val="tx1"/>
                </a:solidFill>
                <a:latin typeface="Inria Sans" pitchFamily="2" charset="0"/>
              </a:rPr>
              <a:t> Report, 2022: S. 198. wir2022.wid.world</a:t>
            </a:r>
          </a:p>
        </p:txBody>
      </p:sp>
      <p:graphicFrame>
        <p:nvGraphicFramePr>
          <p:cNvPr id="21" name="Tabelle 20">
            <a:extLst>
              <a:ext uri="{FF2B5EF4-FFF2-40B4-BE49-F238E27FC236}">
                <a16:creationId xmlns:a16="http://schemas.microsoft.com/office/drawing/2014/main" id="{949295E8-A274-CD16-DBFA-BEE952CF2B1A}"/>
              </a:ext>
            </a:extLst>
          </p:cNvPr>
          <p:cNvGraphicFramePr>
            <a:graphicFrameLocks noGrp="1"/>
          </p:cNvGraphicFramePr>
          <p:nvPr>
            <p:extLst>
              <p:ext uri="{D42A27DB-BD31-4B8C-83A1-F6EECF244321}">
                <p14:modId xmlns:p14="http://schemas.microsoft.com/office/powerpoint/2010/main" val="3115958176"/>
              </p:ext>
            </p:extLst>
          </p:nvPr>
        </p:nvGraphicFramePr>
        <p:xfrm>
          <a:off x="4518661" y="3608398"/>
          <a:ext cx="2653841" cy="1227800"/>
        </p:xfrm>
        <a:graphic>
          <a:graphicData uri="http://schemas.openxmlformats.org/drawingml/2006/table">
            <a:tbl>
              <a:tblPr firstRow="1" firstCol="1" bandRow="1">
                <a:tableStyleId>{5C22544A-7EE6-4342-B048-85BDC9FD1C3A}</a:tableStyleId>
              </a:tblPr>
              <a:tblGrid>
                <a:gridCol w="990599">
                  <a:extLst>
                    <a:ext uri="{9D8B030D-6E8A-4147-A177-3AD203B41FA5}">
                      <a16:colId xmlns:a16="http://schemas.microsoft.com/office/drawing/2014/main" val="3190265302"/>
                    </a:ext>
                  </a:extLst>
                </a:gridCol>
                <a:gridCol w="830580">
                  <a:extLst>
                    <a:ext uri="{9D8B030D-6E8A-4147-A177-3AD203B41FA5}">
                      <a16:colId xmlns:a16="http://schemas.microsoft.com/office/drawing/2014/main" val="761159586"/>
                    </a:ext>
                  </a:extLst>
                </a:gridCol>
                <a:gridCol w="832662">
                  <a:extLst>
                    <a:ext uri="{9D8B030D-6E8A-4147-A177-3AD203B41FA5}">
                      <a16:colId xmlns:a16="http://schemas.microsoft.com/office/drawing/2014/main" val="886073639"/>
                    </a:ext>
                  </a:extLst>
                </a:gridCol>
              </a:tblGrid>
              <a:tr h="443006">
                <a:tc>
                  <a:txBody>
                    <a:bodyPr/>
                    <a:lstStyle/>
                    <a:p>
                      <a:pPr>
                        <a:lnSpc>
                          <a:spcPct val="107000"/>
                        </a:lnSpc>
                        <a:spcAft>
                          <a:spcPts val="800"/>
                        </a:spcAft>
                      </a:pPr>
                      <a:r>
                        <a:rPr lang="en-US" sz="1000" b="1" dirty="0" err="1">
                          <a:solidFill>
                            <a:schemeClr val="tx1"/>
                          </a:solidFill>
                          <a:effectLst/>
                          <a:latin typeface="Inria Sans" pitchFamily="2" charset="0"/>
                          <a:ea typeface="Calibri" panose="020F0502020204030204" pitchFamily="34" charset="0"/>
                          <a:cs typeface="Times New Roman" panose="02020603050405020304" pitchFamily="18" charset="0"/>
                        </a:rPr>
                        <a:t>Einkommens-gruppe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b="1" dirty="0" err="1">
                          <a:solidFill>
                            <a:schemeClr val="tx1"/>
                          </a:solidFill>
                          <a:effectLst/>
                          <a:latin typeface="Inria Sans" pitchFamily="2" charset="0"/>
                          <a:ea typeface="Calibri" panose="020F0502020204030204" pitchFamily="34" charset="0"/>
                          <a:cs typeface="Times New Roman" panose="02020603050405020304" pitchFamily="18" charset="0"/>
                        </a:rPr>
                        <a:t>Emissionen</a:t>
                      </a:r>
                      <a:r>
                        <a:rPr lang="en-US" sz="1000" b="1" dirty="0">
                          <a:solidFill>
                            <a:schemeClr val="tx1"/>
                          </a:solidFill>
                          <a:effectLst/>
                          <a:latin typeface="Inria Sans" pitchFamily="2" charset="0"/>
                          <a:ea typeface="Calibri" panose="020F0502020204030204" pitchFamily="34" charset="0"/>
                          <a:cs typeface="Times New Roman" panose="02020603050405020304" pitchFamily="18" charset="0"/>
                        </a:rPr>
                        <a:t> pro Kopf / </a:t>
                      </a:r>
                      <a:r>
                        <a:rPr lang="en-US" sz="1000" b="1" dirty="0" err="1">
                          <a:solidFill>
                            <a:schemeClr val="tx1"/>
                          </a:solidFill>
                          <a:effectLst/>
                          <a:latin typeface="Inria Sans" pitchFamily="2" charset="0"/>
                          <a:ea typeface="Calibri" panose="020F0502020204030204" pitchFamily="34" charset="0"/>
                          <a:cs typeface="Times New Roman" panose="02020603050405020304" pitchFamily="18" charset="0"/>
                        </a:rPr>
                        <a:t>Jahr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b="1">
                          <a:solidFill>
                            <a:schemeClr val="tx1"/>
                          </a:solidFill>
                          <a:effectLst/>
                          <a:latin typeface="Inria Sans" pitchFamily="2" charset="0"/>
                          <a:ea typeface="Calibri" panose="020F0502020204030204" pitchFamily="34" charset="0"/>
                          <a:cs typeface="Times New Roman" panose="02020603050405020304" pitchFamily="18" charset="0"/>
                        </a:rPr>
                        <a:t>Anteil der Emissionen</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181054">
                <a:tc>
                  <a:txBody>
                    <a:bodyPr/>
                    <a:lstStyle/>
                    <a:p>
                      <a:pPr>
                        <a:lnSpc>
                          <a:spcPct val="107000"/>
                        </a:lnSpc>
                        <a:spcAft>
                          <a:spcPts val="800"/>
                        </a:spcAft>
                      </a:pPr>
                      <a:r>
                        <a:rPr lang="en-US" sz="1000" b="0" dirty="0" err="1">
                          <a:solidFill>
                            <a:schemeClr val="tx1"/>
                          </a:solidFill>
                          <a:effectLst/>
                          <a:latin typeface="Inria Sans" pitchFamily="2" charset="0"/>
                          <a:ea typeface="Calibri" panose="020F0502020204030204" pitchFamily="34" charset="0"/>
                          <a:cs typeface="Times New Roman" panose="02020603050405020304" pitchFamily="18" charset="0"/>
                        </a:rPr>
                        <a:t>Oberen</a:t>
                      </a:r>
                      <a:r>
                        <a:rPr lang="en-US" sz="1000" b="0" dirty="0">
                          <a:solidFill>
                            <a:schemeClr val="tx1"/>
                          </a:solidFill>
                          <a:effectLst/>
                          <a:latin typeface="Inria Sans" pitchFamily="2" charset="0"/>
                          <a:ea typeface="Calibri" panose="020F0502020204030204" pitchFamily="34" charset="0"/>
                          <a:cs typeface="Times New Roman" panose="02020603050405020304" pitchFamily="18" charset="0"/>
                        </a:rPr>
                        <a:t> 10%</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181054">
                <a:tc>
                  <a:txBody>
                    <a:bodyPr/>
                    <a:lstStyle/>
                    <a:p>
                      <a:pPr>
                        <a:lnSpc>
                          <a:spcPct val="107000"/>
                        </a:lnSpc>
                        <a:spcAft>
                          <a:spcPts val="800"/>
                        </a:spcAft>
                      </a:pPr>
                      <a:r>
                        <a:rPr lang="en-US" sz="1000" b="0" dirty="0" err="1">
                          <a:solidFill>
                            <a:schemeClr val="tx1"/>
                          </a:solidFill>
                          <a:effectLst/>
                          <a:latin typeface="Inria Sans" pitchFamily="2" charset="0"/>
                          <a:ea typeface="Calibri" panose="020F0502020204030204" pitchFamily="34" charset="0"/>
                          <a:cs typeface="Times New Roman" panose="02020603050405020304" pitchFamily="18" charset="0"/>
                        </a:rPr>
                        <a:t>Mittleren</a:t>
                      </a:r>
                      <a:r>
                        <a:rPr lang="en-US" sz="1000" b="0" dirty="0">
                          <a:solidFill>
                            <a:schemeClr val="tx1"/>
                          </a:solidFill>
                          <a:effectLst/>
                          <a:latin typeface="Inria Sans" pitchFamily="2" charset="0"/>
                          <a:ea typeface="Calibri" panose="020F0502020204030204" pitchFamily="34" charset="0"/>
                          <a:cs typeface="Times New Roman" panose="02020603050405020304" pitchFamily="18" charset="0"/>
                        </a:rPr>
                        <a:t> 40%</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46655670"/>
                  </a:ext>
                </a:extLst>
              </a:tr>
              <a:tr h="181054">
                <a:tc>
                  <a:txBody>
                    <a:bodyPr/>
                    <a:lstStyle/>
                    <a:p>
                      <a:pPr>
                        <a:lnSpc>
                          <a:spcPct val="107000"/>
                        </a:lnSpc>
                        <a:spcAft>
                          <a:spcPts val="800"/>
                        </a:spcAft>
                      </a:pPr>
                      <a:r>
                        <a:rPr lang="en-US" sz="1000" b="0" dirty="0" err="1">
                          <a:solidFill>
                            <a:schemeClr val="tx1"/>
                          </a:solidFill>
                          <a:effectLst/>
                          <a:latin typeface="Inria Sans" pitchFamily="2" charset="0"/>
                          <a:ea typeface="Calibri" panose="020F0502020204030204" pitchFamily="34" charset="0"/>
                          <a:cs typeface="Times New Roman" panose="02020603050405020304" pitchFamily="18" charset="0"/>
                        </a:rPr>
                        <a:t>Unteren</a:t>
                      </a:r>
                      <a:r>
                        <a:rPr lang="en-US" sz="1000" b="0" dirty="0">
                          <a:solidFill>
                            <a:schemeClr val="tx1"/>
                          </a:solidFill>
                          <a:effectLst/>
                          <a:latin typeface="Inria Sans" pitchFamily="2" charset="0"/>
                          <a:ea typeface="Calibri" panose="020F0502020204030204" pitchFamily="34" charset="0"/>
                          <a:cs typeface="Times New Roman" panose="02020603050405020304" pitchFamily="18" charset="0"/>
                        </a:rPr>
                        <a:t> 50%</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85610654"/>
                  </a:ext>
                </a:extLst>
              </a:tr>
            </a:tbl>
          </a:graphicData>
        </a:graphic>
      </p:graphicFrame>
      <p:sp>
        <p:nvSpPr>
          <p:cNvPr id="22" name="Ellipse 21">
            <a:extLst>
              <a:ext uri="{FF2B5EF4-FFF2-40B4-BE49-F238E27FC236}">
                <a16:creationId xmlns:a16="http://schemas.microsoft.com/office/drawing/2014/main" id="{E08F2FCA-C7DD-FE4B-C376-CCF8F44E8CC1}"/>
              </a:ext>
              <a:ext uri="{C183D7F6-B498-43B3-948B-1728B52AA6E4}">
                <adec:decorative xmlns:adec="http://schemas.microsoft.com/office/drawing/2017/decorative" val="1"/>
              </a:ext>
            </a:extLst>
          </p:cNvPr>
          <p:cNvSpPr/>
          <p:nvPr/>
        </p:nvSpPr>
        <p:spPr>
          <a:xfrm>
            <a:off x="5079526" y="5200035"/>
            <a:ext cx="1532110" cy="1532110"/>
          </a:xfrm>
          <a:prstGeom prst="ellipse">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spTree>
    <p:extLst>
      <p:ext uri="{BB962C8B-B14F-4D97-AF65-F5344CB8AC3E}">
        <p14:creationId xmlns:p14="http://schemas.microsoft.com/office/powerpoint/2010/main" val="42231240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574096"/>
          </a:xfrm>
        </p:spPr>
        <p:txBody>
          <a:bodyPr anchor="t"/>
          <a:lstStyle/>
          <a:p>
            <a:r>
              <a:rPr lang="de-DE" sz="2400" b="1" dirty="0">
                <a:latin typeface="Inria Sans" pitchFamily="2" charset="0"/>
              </a:rPr>
              <a:t>AM4 – Vom Fußabdruck zum Handabdruck</a:t>
            </a:r>
            <a:endParaRPr lang="de-DE" sz="2400" dirty="0">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33</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AM4</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4" name="Gruppieren 3">
            <a:extLst>
              <a:ext uri="{FF2B5EF4-FFF2-40B4-BE49-F238E27FC236}">
                <a16:creationId xmlns:a16="http://schemas.microsoft.com/office/drawing/2014/main" id="{45D2BD16-0A28-0682-0703-2368D0042771}"/>
              </a:ext>
              <a:ext uri="{C183D7F6-B498-43B3-948B-1728B52AA6E4}">
                <adec:decorative xmlns:adec="http://schemas.microsoft.com/office/drawing/2017/decorative" val="1"/>
              </a:ext>
            </a:extLst>
          </p:cNvPr>
          <p:cNvGrpSpPr/>
          <p:nvPr/>
        </p:nvGrpSpPr>
        <p:grpSpPr>
          <a:xfrm>
            <a:off x="5772151" y="10112362"/>
            <a:ext cx="1214678" cy="226591"/>
            <a:chOff x="-3384048" y="2877944"/>
            <a:chExt cx="1135402" cy="226591"/>
          </a:xfrm>
        </p:grpSpPr>
        <p:sp>
          <p:nvSpPr>
            <p:cNvPr id="6" name="Rechteck 5">
              <a:extLst>
                <a:ext uri="{FF2B5EF4-FFF2-40B4-BE49-F238E27FC236}">
                  <a16:creationId xmlns:a16="http://schemas.microsoft.com/office/drawing/2014/main" id="{58DFB7B0-F621-4039-FAEA-B3DD215EE559}"/>
                </a:ext>
              </a:extLst>
            </p:cNvPr>
            <p:cNvSpPr/>
            <p:nvPr/>
          </p:nvSpPr>
          <p:spPr>
            <a:xfrm>
              <a:off x="-3384048" y="2877944"/>
              <a:ext cx="1135402"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Schüler*innen</a:t>
              </a:r>
              <a:endParaRPr lang="en-US" sz="1000" dirty="0">
                <a:solidFill>
                  <a:schemeClr val="bg1"/>
                </a:solidFill>
                <a:latin typeface="Inria Sans" pitchFamily="2" charset="0"/>
              </a:endParaRPr>
            </a:p>
          </p:txBody>
        </p:sp>
        <p:cxnSp>
          <p:nvCxnSpPr>
            <p:cNvPr id="7" name="Gerader Verbinder 6">
              <a:extLst>
                <a:ext uri="{FF2B5EF4-FFF2-40B4-BE49-F238E27FC236}">
                  <a16:creationId xmlns:a16="http://schemas.microsoft.com/office/drawing/2014/main" id="{55C04708-1F72-A3F7-1F4F-3FC9DA222F08}"/>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8" name="Gerader Verbinder 7">
              <a:extLst>
                <a:ext uri="{FF2B5EF4-FFF2-40B4-BE49-F238E27FC236}">
                  <a16:creationId xmlns:a16="http://schemas.microsoft.com/office/drawing/2014/main" id="{4E2840D2-AD43-3D1A-980E-BBB17E79BB4E}"/>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9" name="Rechteck 8">
            <a:extLst>
              <a:ext uri="{FF2B5EF4-FFF2-40B4-BE49-F238E27FC236}">
                <a16:creationId xmlns:a16="http://schemas.microsoft.com/office/drawing/2014/main" id="{7ABDA269-D14B-6A37-43CC-EE00B712998D}"/>
              </a:ext>
            </a:extLst>
          </p:cNvPr>
          <p:cNvSpPr/>
          <p:nvPr/>
        </p:nvSpPr>
        <p:spPr>
          <a:xfrm>
            <a:off x="387860" y="870201"/>
            <a:ext cx="6783954" cy="1486141"/>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effectLst/>
                <a:latin typeface="Inria Sans" pitchFamily="2" charset="0"/>
                <a:ea typeface="Calibri" panose="020F0502020204030204" pitchFamily="34" charset="0"/>
                <a:cs typeface="Times New Roman" panose="02020603050405020304" pitchFamily="18" charset="0"/>
              </a:rPr>
              <a:t>Wählt ein Thema aus (oder entwickelt ein eigenes):</a:t>
            </a:r>
            <a:endParaRPr lang="en-US" sz="1000" b="1" dirty="0">
              <a:solidFill>
                <a:schemeClr val="accent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Schule auf Recyclingpapier umstellen</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Anteil der Fleischgerichte in der Kantine halbieren</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de-DE" sz="1000" dirty="0">
              <a:solidFill>
                <a:schemeClr val="tx1"/>
              </a:solidFill>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Kleidertauschparty organisieren</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Eigenes Thema:</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_______________________________ (z. B. Mülltrennung, Heizungscheck, Mobilität der Schulgemeinschaft).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p:txBody>
      </p:sp>
      <p:sp>
        <p:nvSpPr>
          <p:cNvPr id="11" name="Rechteck 10">
            <a:extLst>
              <a:ext uri="{FF2B5EF4-FFF2-40B4-BE49-F238E27FC236}">
                <a16:creationId xmlns:a16="http://schemas.microsoft.com/office/drawing/2014/main" id="{0F88DD39-FC59-1F88-E2B3-A868E329F630}"/>
              </a:ext>
            </a:extLst>
          </p:cNvPr>
          <p:cNvSpPr/>
          <p:nvPr/>
        </p:nvSpPr>
        <p:spPr>
          <a:xfrm>
            <a:off x="387860" y="4669239"/>
            <a:ext cx="3832447" cy="1485396"/>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Recherchiert 3 wichtige Fakten zu eurem Thema:</a:t>
            </a:r>
            <a:endParaRPr lang="en-US" sz="1000" b="1" dirty="0">
              <a:solidFill>
                <a:schemeClr val="accent1"/>
              </a:solidFill>
              <a:latin typeface="Inria Sans" pitchFamily="2" charset="0"/>
              <a:cs typeface="Times New Roman" panose="02020603050405020304" pitchFamily="18" charset="0"/>
            </a:endParaRPr>
          </a:p>
          <a:p>
            <a:pPr marL="228600" indent="-228600">
              <a:lnSpc>
                <a:spcPct val="107000"/>
              </a:lnSpc>
              <a:spcAft>
                <a:spcPts val="800"/>
              </a:spcAft>
              <a:buFont typeface="+mj-lt"/>
              <a:buAutoNum type="arabicPeriod"/>
            </a:pPr>
            <a:r>
              <a:rPr lang="en-US" sz="1000" dirty="0">
                <a:solidFill>
                  <a:schemeClr val="tx1"/>
                </a:solidFill>
                <a:latin typeface="Inria Sans" pitchFamily="2" charset="0"/>
                <a:cs typeface="Times New Roman" panose="02020603050405020304" pitchFamily="18" charset="0"/>
              </a:rPr>
              <a:t> </a:t>
            </a:r>
            <a:br>
              <a:rPr lang="en-US" sz="1000" dirty="0">
                <a:solidFill>
                  <a:schemeClr val="tx1"/>
                </a:solidFill>
                <a:latin typeface="Inria Sans" pitchFamily="2" charset="0"/>
                <a:cs typeface="Times New Roman" panose="02020603050405020304" pitchFamily="18" charset="0"/>
              </a:rPr>
            </a:br>
            <a:endParaRPr lang="en-US" sz="1000" dirty="0">
              <a:solidFill>
                <a:schemeClr val="tx1"/>
              </a:solidFill>
              <a:latin typeface="Inria Sans" pitchFamily="2" charset="0"/>
              <a:cs typeface="Times New Roman" panose="02020603050405020304" pitchFamily="18" charset="0"/>
            </a:endParaRPr>
          </a:p>
          <a:p>
            <a:pPr marL="228600" indent="-228600">
              <a:lnSpc>
                <a:spcPct val="107000"/>
              </a:lnSpc>
              <a:spcAft>
                <a:spcPts val="800"/>
              </a:spcAft>
              <a:buFont typeface="+mj-lt"/>
              <a:buAutoNum type="arabicPeriod"/>
            </a:pPr>
            <a:r>
              <a:rPr lang="en-US" sz="1000" dirty="0">
                <a:solidFill>
                  <a:schemeClr val="tx1"/>
                </a:solidFill>
                <a:latin typeface="Inria Sans" pitchFamily="2" charset="0"/>
                <a:cs typeface="Times New Roman" panose="02020603050405020304" pitchFamily="18" charset="0"/>
              </a:rPr>
              <a:t> </a:t>
            </a:r>
            <a:br>
              <a:rPr lang="en-US" sz="1000" dirty="0">
                <a:solidFill>
                  <a:schemeClr val="tx1"/>
                </a:solidFill>
                <a:latin typeface="Inria Sans" pitchFamily="2" charset="0"/>
                <a:cs typeface="Times New Roman" panose="02020603050405020304" pitchFamily="18" charset="0"/>
              </a:rPr>
            </a:br>
            <a:endParaRPr lang="en-US" sz="1000" dirty="0">
              <a:solidFill>
                <a:schemeClr val="tx1"/>
              </a:solidFill>
              <a:latin typeface="Inria Sans" pitchFamily="2" charset="0"/>
              <a:cs typeface="Times New Roman" panose="02020603050405020304" pitchFamily="18" charset="0"/>
            </a:endParaRPr>
          </a:p>
          <a:p>
            <a:pPr marL="228600" indent="-228600">
              <a:lnSpc>
                <a:spcPct val="107000"/>
              </a:lnSpc>
              <a:spcAft>
                <a:spcPts val="800"/>
              </a:spcAft>
              <a:buFont typeface="+mj-lt"/>
              <a:buAutoNum type="arabicPeriod"/>
            </a:pPr>
            <a:r>
              <a:rPr lang="en-US" sz="1000" dirty="0">
                <a:solidFill>
                  <a:schemeClr val="tx1"/>
                </a:solidFill>
                <a:latin typeface="Inria Sans" pitchFamily="2" charset="0"/>
                <a:cs typeface="Times New Roman" panose="02020603050405020304" pitchFamily="18" charset="0"/>
              </a:rPr>
              <a:t> </a:t>
            </a:r>
            <a:endParaRPr lang="de-DE" sz="1000" dirty="0">
              <a:solidFill>
                <a:schemeClr val="tx1"/>
              </a:solidFill>
              <a:latin typeface="Inria Sans" pitchFamily="2" charset="0"/>
              <a:cs typeface="Times New Roman" panose="02020603050405020304" pitchFamily="18" charset="0"/>
            </a:endParaRPr>
          </a:p>
          <a:p>
            <a:pPr>
              <a:lnSpc>
                <a:spcPct val="107000"/>
              </a:lnSpc>
              <a:spcAft>
                <a:spcPts val="800"/>
              </a:spcAft>
            </a:pPr>
            <a:endParaRPr lang="en-US" sz="1000" dirty="0">
              <a:solidFill>
                <a:schemeClr val="tx1"/>
              </a:solidFill>
              <a:latin typeface="Inria Sans" pitchFamily="2" charset="0"/>
              <a:cs typeface="Times New Roman" panose="02020603050405020304" pitchFamily="18" charset="0"/>
            </a:endParaRPr>
          </a:p>
          <a:p>
            <a:pPr>
              <a:lnSpc>
                <a:spcPct val="107000"/>
              </a:lnSpc>
              <a:spcAft>
                <a:spcPts val="800"/>
              </a:spcAft>
            </a:pPr>
            <a:endParaRPr lang="en-US" sz="1000" dirty="0">
              <a:solidFill>
                <a:schemeClr val="tx1"/>
              </a:solidFill>
              <a:latin typeface="Inria Sans" pitchFamily="2" charset="0"/>
              <a:cs typeface="Times New Roman" panose="02020603050405020304" pitchFamily="18" charset="0"/>
            </a:endParaRPr>
          </a:p>
        </p:txBody>
      </p:sp>
      <p:graphicFrame>
        <p:nvGraphicFramePr>
          <p:cNvPr id="16" name="Tabelle 15">
            <a:extLst>
              <a:ext uri="{FF2B5EF4-FFF2-40B4-BE49-F238E27FC236}">
                <a16:creationId xmlns:a16="http://schemas.microsoft.com/office/drawing/2014/main" id="{9F9CA169-742F-D7FD-DBA9-EC8EB2046248}"/>
              </a:ext>
            </a:extLst>
          </p:cNvPr>
          <p:cNvGraphicFramePr>
            <a:graphicFrameLocks noGrp="1"/>
          </p:cNvGraphicFramePr>
          <p:nvPr>
            <p:extLst>
              <p:ext uri="{D42A27DB-BD31-4B8C-83A1-F6EECF244321}">
                <p14:modId xmlns:p14="http://schemas.microsoft.com/office/powerpoint/2010/main" val="1149180367"/>
              </p:ext>
            </p:extLst>
          </p:nvPr>
        </p:nvGraphicFramePr>
        <p:xfrm>
          <a:off x="387860" y="2474298"/>
          <a:ext cx="6784977" cy="2081912"/>
        </p:xfrm>
        <a:graphic>
          <a:graphicData uri="http://schemas.openxmlformats.org/drawingml/2006/table">
            <a:tbl>
              <a:tblPr firstRow="1" firstCol="1" bandRow="1">
                <a:tableStyleId>{5C22544A-7EE6-4342-B048-85BDC9FD1C3A}</a:tableStyleId>
              </a:tblPr>
              <a:tblGrid>
                <a:gridCol w="948571">
                  <a:extLst>
                    <a:ext uri="{9D8B030D-6E8A-4147-A177-3AD203B41FA5}">
                      <a16:colId xmlns:a16="http://schemas.microsoft.com/office/drawing/2014/main" val="2447052877"/>
                    </a:ext>
                  </a:extLst>
                </a:gridCol>
                <a:gridCol w="2239107">
                  <a:extLst>
                    <a:ext uri="{9D8B030D-6E8A-4147-A177-3AD203B41FA5}">
                      <a16:colId xmlns:a16="http://schemas.microsoft.com/office/drawing/2014/main" val="4210855750"/>
                    </a:ext>
                  </a:extLst>
                </a:gridCol>
                <a:gridCol w="3597299">
                  <a:extLst>
                    <a:ext uri="{9D8B030D-6E8A-4147-A177-3AD203B41FA5}">
                      <a16:colId xmlns:a16="http://schemas.microsoft.com/office/drawing/2014/main" val="2646696438"/>
                    </a:ext>
                  </a:extLst>
                </a:gridCol>
              </a:tblGrid>
              <a:tr h="0">
                <a:tc gridSpan="3">
                  <a:txBody>
                    <a:bodyPr/>
                    <a:lstStyle/>
                    <a:p>
                      <a:pPr>
                        <a:lnSpc>
                          <a:spcPct val="107000"/>
                        </a:lnSpc>
                        <a:spcAft>
                          <a:spcPts val="800"/>
                        </a:spcAft>
                      </a:pPr>
                      <a:r>
                        <a:rPr lang="de-DE" sz="1000" dirty="0">
                          <a:solidFill>
                            <a:schemeClr val="accent1"/>
                          </a:solidFill>
                          <a:effectLst/>
                          <a:latin typeface="Inria Sans" pitchFamily="2" charset="0"/>
                          <a:ea typeface="Calibri" panose="020F0502020204030204" pitchFamily="34" charset="0"/>
                          <a:cs typeface="Times New Roman" panose="02020603050405020304" pitchFamily="18" charset="0"/>
                        </a:rPr>
                        <a:t>Formuliert euer Ziel. Achtet auf eine s-m-a-r-t-e Zielformulierung.</a:t>
                      </a:r>
                      <a:endParaRPr lang="en-US" sz="10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0">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rPr>
                        <a:t>Frage</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rPr>
                        <a:t>Euer Ziel</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0">
                <a:tc>
                  <a:txBody>
                    <a:bodyPr/>
                    <a:lstStyle/>
                    <a:p>
                      <a:pPr>
                        <a:lnSpc>
                          <a:spcPct val="107000"/>
                        </a:lnSpc>
                        <a:spcAft>
                          <a:spcPts val="800"/>
                        </a:spcAft>
                      </a:pPr>
                      <a:r>
                        <a:rPr lang="de-DE" sz="1000" b="1" dirty="0">
                          <a:solidFill>
                            <a:schemeClr val="tx1"/>
                          </a:solidFill>
                          <a:effectLst/>
                          <a:latin typeface="Inria Sans" pitchFamily="2" charset="0"/>
                        </a:rPr>
                        <a:t>S</a:t>
                      </a:r>
                      <a:r>
                        <a:rPr lang="de-DE" sz="1000" b="0" dirty="0">
                          <a:solidFill>
                            <a:schemeClr val="tx1"/>
                          </a:solidFill>
                          <a:effectLst/>
                          <a:latin typeface="Inria Sans" pitchFamily="2" charset="0"/>
                        </a:rPr>
                        <a:t>pezifisch</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Was genau wollt ihr ändern?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0">
                <a:tc>
                  <a:txBody>
                    <a:bodyPr/>
                    <a:lstStyle/>
                    <a:p>
                      <a:pPr>
                        <a:lnSpc>
                          <a:spcPct val="107000"/>
                        </a:lnSpc>
                        <a:spcAft>
                          <a:spcPts val="800"/>
                        </a:spcAft>
                      </a:pPr>
                      <a:r>
                        <a:rPr lang="de-DE" sz="1000" b="1" dirty="0">
                          <a:solidFill>
                            <a:schemeClr val="tx1"/>
                          </a:solidFill>
                          <a:effectLst/>
                          <a:latin typeface="Inria Sans" pitchFamily="2" charset="0"/>
                        </a:rPr>
                        <a:t>M</a:t>
                      </a:r>
                      <a:r>
                        <a:rPr lang="de-DE" sz="1000" b="0" dirty="0">
                          <a:solidFill>
                            <a:schemeClr val="tx1"/>
                          </a:solidFill>
                          <a:effectLst/>
                          <a:latin typeface="Inria Sans" pitchFamily="2" charset="0"/>
                        </a:rPr>
                        <a:t>essbar</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Wie könnt ihr den Erfolg messen?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0">
                <a:tc>
                  <a:txBody>
                    <a:bodyPr/>
                    <a:lstStyle/>
                    <a:p>
                      <a:pPr>
                        <a:lnSpc>
                          <a:spcPct val="107000"/>
                        </a:lnSpc>
                        <a:spcAft>
                          <a:spcPts val="800"/>
                        </a:spcAft>
                      </a:pPr>
                      <a:r>
                        <a:rPr lang="de-DE" sz="1000" b="1" dirty="0">
                          <a:solidFill>
                            <a:schemeClr val="tx1"/>
                          </a:solidFill>
                          <a:effectLst/>
                          <a:latin typeface="Inria Sans" pitchFamily="2" charset="0"/>
                        </a:rPr>
                        <a:t>A</a:t>
                      </a:r>
                      <a:r>
                        <a:rPr lang="de-DE" sz="1000" b="0" dirty="0">
                          <a:solidFill>
                            <a:schemeClr val="tx1"/>
                          </a:solidFill>
                          <a:effectLst/>
                          <a:latin typeface="Inria Sans" pitchFamily="2" charset="0"/>
                        </a:rPr>
                        <a:t>ttraktiv</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a:solidFill>
                            <a:schemeClr val="tx1"/>
                          </a:solidFill>
                          <a:effectLst/>
                          <a:latin typeface="Inria Sans" pitchFamily="2" charset="0"/>
                        </a:rPr>
                        <a:t>Warum ist das gut für die Schule?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r h="0">
                <a:tc>
                  <a:txBody>
                    <a:bodyPr/>
                    <a:lstStyle/>
                    <a:p>
                      <a:pPr>
                        <a:lnSpc>
                          <a:spcPct val="107000"/>
                        </a:lnSpc>
                        <a:spcAft>
                          <a:spcPts val="800"/>
                        </a:spcAft>
                      </a:pPr>
                      <a:r>
                        <a:rPr lang="de-DE" sz="1000" b="1" dirty="0">
                          <a:solidFill>
                            <a:schemeClr val="tx1"/>
                          </a:solidFill>
                          <a:effectLst/>
                          <a:latin typeface="Inria Sans" pitchFamily="2" charset="0"/>
                        </a:rPr>
                        <a:t>R</a:t>
                      </a:r>
                      <a:r>
                        <a:rPr lang="de-DE" sz="1000" b="0" dirty="0">
                          <a:solidFill>
                            <a:schemeClr val="tx1"/>
                          </a:solidFill>
                          <a:effectLst/>
                          <a:latin typeface="Inria Sans" pitchFamily="2" charset="0"/>
                        </a:rPr>
                        <a:t>ealistisch</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a:solidFill>
                            <a:schemeClr val="tx1"/>
                          </a:solidFill>
                          <a:effectLst/>
                          <a:latin typeface="Inria Sans" pitchFamily="2" charset="0"/>
                        </a:rPr>
                        <a:t>Ist das umsetzbar?</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656247661"/>
                  </a:ext>
                </a:extLst>
              </a:tr>
              <a:tr h="0">
                <a:tc>
                  <a:txBody>
                    <a:bodyPr/>
                    <a:lstStyle/>
                    <a:p>
                      <a:pPr>
                        <a:lnSpc>
                          <a:spcPct val="107000"/>
                        </a:lnSpc>
                        <a:spcAft>
                          <a:spcPts val="800"/>
                        </a:spcAft>
                      </a:pPr>
                      <a:r>
                        <a:rPr lang="de-DE" sz="1000" b="1" dirty="0">
                          <a:solidFill>
                            <a:schemeClr val="tx1"/>
                          </a:solidFill>
                          <a:effectLst/>
                          <a:latin typeface="Inria Sans" pitchFamily="2" charset="0"/>
                        </a:rPr>
                        <a:t>T</a:t>
                      </a:r>
                      <a:r>
                        <a:rPr lang="de-DE" sz="1000" b="0" dirty="0">
                          <a:solidFill>
                            <a:schemeClr val="tx1"/>
                          </a:solidFill>
                          <a:effectLst/>
                          <a:latin typeface="Inria Sans" pitchFamily="2" charset="0"/>
                        </a:rPr>
                        <a:t>erminiert</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Bis wann wollt ihr das schaffen?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066111048"/>
                  </a:ext>
                </a:extLst>
              </a:tr>
            </a:tbl>
          </a:graphicData>
        </a:graphic>
      </p:graphicFrame>
      <p:sp>
        <p:nvSpPr>
          <p:cNvPr id="18" name="Rechteck 17">
            <a:extLst>
              <a:ext uri="{FF2B5EF4-FFF2-40B4-BE49-F238E27FC236}">
                <a16:creationId xmlns:a16="http://schemas.microsoft.com/office/drawing/2014/main" id="{EB29D080-95D5-A5CC-D2A7-C8477B193DCF}"/>
              </a:ext>
            </a:extLst>
          </p:cNvPr>
          <p:cNvSpPr/>
          <p:nvPr/>
        </p:nvSpPr>
        <p:spPr>
          <a:xfrm>
            <a:off x="4349262" y="4669238"/>
            <a:ext cx="2823575" cy="1485396"/>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Sammelt Daten und recherchiert. </a:t>
            </a:r>
            <a:br>
              <a:rPr lang="de-DE" sz="1000" dirty="0">
                <a:solidFill>
                  <a:schemeClr val="tx1"/>
                </a:solidFill>
                <a:latin typeface="Inria Sans" pitchFamily="2" charset="0"/>
                <a:cs typeface="Times New Roman" panose="02020603050405020304" pitchFamily="18" charset="0"/>
              </a:rPr>
            </a:br>
            <a:r>
              <a:rPr lang="de-DE" sz="1000" dirty="0">
                <a:solidFill>
                  <a:schemeClr val="tx1"/>
                </a:solidFill>
                <a:latin typeface="Inria Sans" pitchFamily="2" charset="0"/>
                <a:cs typeface="Times New Roman" panose="02020603050405020304" pitchFamily="18" charset="0"/>
              </a:rPr>
              <a:t>Z.B.: Wie oft gibt es Fleisch in der Kantine? Wie viel Emissionen verursachen die Gerichte?</a:t>
            </a:r>
            <a:endParaRPr lang="en-US" sz="1000" dirty="0">
              <a:solidFill>
                <a:schemeClr val="tx1"/>
              </a:solidFill>
              <a:latin typeface="Inria Sans" pitchFamily="2" charset="0"/>
              <a:cs typeface="Times New Roman" panose="02020603050405020304" pitchFamily="18" charset="0"/>
            </a:endParaRPr>
          </a:p>
        </p:txBody>
      </p:sp>
      <p:sp>
        <p:nvSpPr>
          <p:cNvPr id="19" name="Rechteck 18">
            <a:extLst>
              <a:ext uri="{FF2B5EF4-FFF2-40B4-BE49-F238E27FC236}">
                <a16:creationId xmlns:a16="http://schemas.microsoft.com/office/drawing/2014/main" id="{E3BF2346-81AC-189A-5328-EE94A9A90215}"/>
              </a:ext>
            </a:extLst>
          </p:cNvPr>
          <p:cNvSpPr/>
          <p:nvPr/>
        </p:nvSpPr>
        <p:spPr>
          <a:xfrm>
            <a:off x="387860" y="6267663"/>
            <a:ext cx="2172460" cy="1912022"/>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Verteilt Aufgaben in eurer Gruppe:</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Sprecher*in (kontaktiert Schulleitung/Kantine)</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Recherche (sammelt Fakten)</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Organisator*in </a:t>
            </a:r>
            <a:br>
              <a:rPr lang="de-DE" sz="1000" dirty="0">
                <a:solidFill>
                  <a:schemeClr val="tx1"/>
                </a:solidFill>
                <a:latin typeface="Inria Sans" pitchFamily="2" charset="0"/>
                <a:cs typeface="Times New Roman" panose="02020603050405020304" pitchFamily="18" charset="0"/>
              </a:rPr>
            </a:br>
            <a:r>
              <a:rPr lang="de-DE" sz="1000" dirty="0">
                <a:solidFill>
                  <a:schemeClr val="tx1"/>
                </a:solidFill>
                <a:latin typeface="Inria Sans" pitchFamily="2" charset="0"/>
                <a:cs typeface="Times New Roman" panose="02020603050405020304" pitchFamily="18" charset="0"/>
              </a:rPr>
              <a:t>(plant Termine, Material)</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Werber*in </a:t>
            </a:r>
            <a:br>
              <a:rPr lang="de-DE" sz="1000" dirty="0">
                <a:solidFill>
                  <a:schemeClr val="tx1"/>
                </a:solidFill>
                <a:latin typeface="Inria Sans" pitchFamily="2" charset="0"/>
                <a:cs typeface="Times New Roman" panose="02020603050405020304" pitchFamily="18" charset="0"/>
              </a:rPr>
            </a:br>
            <a:r>
              <a:rPr lang="de-DE" sz="1000" dirty="0">
                <a:solidFill>
                  <a:schemeClr val="tx1"/>
                </a:solidFill>
                <a:latin typeface="Inria Sans" pitchFamily="2" charset="0"/>
                <a:cs typeface="Times New Roman" panose="02020603050405020304" pitchFamily="18" charset="0"/>
              </a:rPr>
              <a:t>(macht Plakate/</a:t>
            </a:r>
            <a:r>
              <a:rPr lang="de-DE" sz="1000" dirty="0" err="1">
                <a:solidFill>
                  <a:schemeClr val="tx1"/>
                </a:solidFill>
                <a:latin typeface="Inria Sans" pitchFamily="2" charset="0"/>
                <a:cs typeface="Times New Roman" panose="02020603050405020304" pitchFamily="18" charset="0"/>
              </a:rPr>
              <a:t>Social</a:t>
            </a:r>
            <a:r>
              <a:rPr lang="de-DE" sz="1000" dirty="0">
                <a:solidFill>
                  <a:schemeClr val="tx1"/>
                </a:solidFill>
                <a:latin typeface="Inria Sans" pitchFamily="2" charset="0"/>
                <a:cs typeface="Times New Roman" panose="02020603050405020304" pitchFamily="18" charset="0"/>
              </a:rPr>
              <a:t>-Media)</a:t>
            </a:r>
          </a:p>
        </p:txBody>
      </p:sp>
      <p:sp>
        <p:nvSpPr>
          <p:cNvPr id="20" name="Rechteck 19">
            <a:extLst>
              <a:ext uri="{FF2B5EF4-FFF2-40B4-BE49-F238E27FC236}">
                <a16:creationId xmlns:a16="http://schemas.microsoft.com/office/drawing/2014/main" id="{15A7694F-6268-F9DC-ABD7-5B7AF86A7E6B}"/>
              </a:ext>
            </a:extLst>
          </p:cNvPr>
          <p:cNvSpPr/>
          <p:nvPr/>
        </p:nvSpPr>
        <p:spPr>
          <a:xfrm>
            <a:off x="5772151" y="8292710"/>
            <a:ext cx="1400686" cy="1487079"/>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gn="ct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Entwerft ein Logo für eure Idee!</a:t>
            </a:r>
            <a:endParaRPr lang="de-DE" sz="800" b="1" dirty="0">
              <a:solidFill>
                <a:schemeClr val="accent1"/>
              </a:solidFill>
              <a:latin typeface="Inria Sans" pitchFamily="2" charset="0"/>
              <a:cs typeface="Times New Roman" panose="02020603050405020304" pitchFamily="18" charset="0"/>
            </a:endParaRPr>
          </a:p>
        </p:txBody>
      </p:sp>
      <p:graphicFrame>
        <p:nvGraphicFramePr>
          <p:cNvPr id="24" name="Tabelle 23">
            <a:extLst>
              <a:ext uri="{FF2B5EF4-FFF2-40B4-BE49-F238E27FC236}">
                <a16:creationId xmlns:a16="http://schemas.microsoft.com/office/drawing/2014/main" id="{56C3FC65-060C-70C9-F428-9B0F9858345D}"/>
              </a:ext>
            </a:extLst>
          </p:cNvPr>
          <p:cNvGraphicFramePr>
            <a:graphicFrameLocks noGrp="1"/>
          </p:cNvGraphicFramePr>
          <p:nvPr>
            <p:extLst>
              <p:ext uri="{D42A27DB-BD31-4B8C-83A1-F6EECF244321}">
                <p14:modId xmlns:p14="http://schemas.microsoft.com/office/powerpoint/2010/main" val="1111162361"/>
              </p:ext>
            </p:extLst>
          </p:nvPr>
        </p:nvGraphicFramePr>
        <p:xfrm>
          <a:off x="2667000" y="6267663"/>
          <a:ext cx="4505837" cy="1912019"/>
        </p:xfrm>
        <a:graphic>
          <a:graphicData uri="http://schemas.openxmlformats.org/drawingml/2006/table">
            <a:tbl>
              <a:tblPr firstRow="1" firstCol="1" bandRow="1">
                <a:tableStyleId>{5C22544A-7EE6-4342-B048-85BDC9FD1C3A}</a:tableStyleId>
              </a:tblPr>
              <a:tblGrid>
                <a:gridCol w="2176489">
                  <a:extLst>
                    <a:ext uri="{9D8B030D-6E8A-4147-A177-3AD203B41FA5}">
                      <a16:colId xmlns:a16="http://schemas.microsoft.com/office/drawing/2014/main" val="2447052877"/>
                    </a:ext>
                  </a:extLst>
                </a:gridCol>
                <a:gridCol w="2329348">
                  <a:extLst>
                    <a:ext uri="{9D8B030D-6E8A-4147-A177-3AD203B41FA5}">
                      <a16:colId xmlns:a16="http://schemas.microsoft.com/office/drawing/2014/main" val="4210855750"/>
                    </a:ext>
                  </a:extLst>
                </a:gridCol>
              </a:tblGrid>
              <a:tr h="417449">
                <a:tc gridSpan="2">
                  <a:txBody>
                    <a:bodyPr/>
                    <a:lstStyle/>
                    <a:p>
                      <a:pPr>
                        <a:lnSpc>
                          <a:spcPct val="107000"/>
                        </a:lnSpc>
                        <a:spcAft>
                          <a:spcPts val="800"/>
                        </a:spcAft>
                      </a:pPr>
                      <a:r>
                        <a:rPr lang="de-DE" sz="1000" dirty="0">
                          <a:solidFill>
                            <a:schemeClr val="accent1"/>
                          </a:solidFill>
                          <a:latin typeface="Inria Sans" pitchFamily="2" charset="0"/>
                          <a:cs typeface="Times New Roman" panose="02020603050405020304" pitchFamily="18" charset="0"/>
                        </a:rPr>
                        <a:t>Hindernisse und Lösungen: </a:t>
                      </a:r>
                      <a:br>
                        <a:rPr lang="de-DE" sz="1000" dirty="0">
                          <a:solidFill>
                            <a:schemeClr val="accent1"/>
                          </a:solidFill>
                          <a:latin typeface="Inria Sans" pitchFamily="2" charset="0"/>
                          <a:cs typeface="Times New Roman" panose="02020603050405020304" pitchFamily="18" charset="0"/>
                        </a:rPr>
                      </a:br>
                      <a:r>
                        <a:rPr lang="de-DE" sz="1000" dirty="0">
                          <a:solidFill>
                            <a:schemeClr val="accent1"/>
                          </a:solidFill>
                          <a:latin typeface="Inria Sans" pitchFamily="2" charset="0"/>
                          <a:cs typeface="Times New Roman" panose="02020603050405020304" pitchFamily="18" charset="0"/>
                        </a:rPr>
                        <a:t>Überlegt, was schiefgehen könnte und wie ihr es lösen könnt.</a:t>
                      </a: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242223">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Mögliches Hindernis</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Unsere Lösung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417449">
                <a:tc>
                  <a:txBody>
                    <a:bodyPr/>
                    <a:lstStyle/>
                    <a:p>
                      <a:pPr>
                        <a:lnSpc>
                          <a:spcPct val="107000"/>
                        </a:lnSpc>
                        <a:spcAft>
                          <a:spcPts val="800"/>
                        </a:spcAft>
                      </a:pPr>
                      <a:r>
                        <a:rPr lang="de-DE" sz="1000" b="0" i="1" dirty="0" err="1">
                          <a:solidFill>
                            <a:schemeClr val="tx1"/>
                          </a:solidFill>
                          <a:effectLst/>
                          <a:latin typeface="Inria Sans" pitchFamily="2" charset="0"/>
                          <a:ea typeface="Calibri" panose="020F0502020204030204" pitchFamily="34" charset="0"/>
                          <a:cs typeface="Times New Roman" panose="02020603050405020304" pitchFamily="18" charset="0"/>
                        </a:rPr>
                        <a:t>Bsp</a:t>
                      </a:r>
                      <a:r>
                        <a:rPr lang="de-DE" sz="1000" b="0" i="1" dirty="0">
                          <a:solidFill>
                            <a:schemeClr val="tx1"/>
                          </a:solidFill>
                          <a:effectLst/>
                          <a:latin typeface="Inria Sans" pitchFamily="2" charset="0"/>
                          <a:ea typeface="Calibri" panose="020F0502020204030204" pitchFamily="34" charset="0"/>
                          <a:cs typeface="Times New Roman" panose="02020603050405020304" pitchFamily="18" charset="0"/>
                        </a:rPr>
                        <a:t>.:„Die Kantine will nicht mitmachen.“</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„Wir machen eine Umfrage: ‚Würdet ihr vegetarisch essen?‘“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417449">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417449">
                <a:tc>
                  <a:txBody>
                    <a:bodyPr/>
                    <a:lstStyle/>
                    <a:p>
                      <a:pPr>
                        <a:lnSpc>
                          <a:spcPct val="107000"/>
                        </a:lnSpc>
                        <a:spcAft>
                          <a:spcPts val="800"/>
                        </a:spcAft>
                      </a:pPr>
                      <a:r>
                        <a:rPr lang="de-DE" sz="1000" dirty="0">
                          <a:effectLst/>
                          <a:latin typeface="Inria Sans" pitchFamily="2" charset="0"/>
                          <a:ea typeface="Calibri" panose="020F0502020204030204" pitchFamily="34" charset="0"/>
                          <a:cs typeface="Times New Roman" panose="02020603050405020304" pitchFamily="18" charset="0"/>
                        </a:rPr>
                        <a:t>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bl>
          </a:graphicData>
        </a:graphic>
      </p:graphicFrame>
      <p:graphicFrame>
        <p:nvGraphicFramePr>
          <p:cNvPr id="25" name="Tabelle 24">
            <a:extLst>
              <a:ext uri="{FF2B5EF4-FFF2-40B4-BE49-F238E27FC236}">
                <a16:creationId xmlns:a16="http://schemas.microsoft.com/office/drawing/2014/main" id="{10379BDE-D357-564F-6D63-755484F85F28}"/>
              </a:ext>
            </a:extLst>
          </p:cNvPr>
          <p:cNvGraphicFramePr>
            <a:graphicFrameLocks noGrp="1"/>
          </p:cNvGraphicFramePr>
          <p:nvPr>
            <p:extLst>
              <p:ext uri="{D42A27DB-BD31-4B8C-83A1-F6EECF244321}">
                <p14:modId xmlns:p14="http://schemas.microsoft.com/office/powerpoint/2010/main" val="1277314859"/>
              </p:ext>
            </p:extLst>
          </p:nvPr>
        </p:nvGraphicFramePr>
        <p:xfrm>
          <a:off x="387861" y="8292710"/>
          <a:ext cx="2450588" cy="1487080"/>
        </p:xfrm>
        <a:graphic>
          <a:graphicData uri="http://schemas.openxmlformats.org/drawingml/2006/table">
            <a:tbl>
              <a:tblPr firstRow="1" firstCol="1" bandRow="1">
                <a:tableStyleId>{5C22544A-7EE6-4342-B048-85BDC9FD1C3A}</a:tableStyleId>
              </a:tblPr>
              <a:tblGrid>
                <a:gridCol w="780326">
                  <a:extLst>
                    <a:ext uri="{9D8B030D-6E8A-4147-A177-3AD203B41FA5}">
                      <a16:colId xmlns:a16="http://schemas.microsoft.com/office/drawing/2014/main" val="2447052877"/>
                    </a:ext>
                  </a:extLst>
                </a:gridCol>
                <a:gridCol w="835131">
                  <a:extLst>
                    <a:ext uri="{9D8B030D-6E8A-4147-A177-3AD203B41FA5}">
                      <a16:colId xmlns:a16="http://schemas.microsoft.com/office/drawing/2014/main" val="4210855750"/>
                    </a:ext>
                  </a:extLst>
                </a:gridCol>
                <a:gridCol w="835131">
                  <a:extLst>
                    <a:ext uri="{9D8B030D-6E8A-4147-A177-3AD203B41FA5}">
                      <a16:colId xmlns:a16="http://schemas.microsoft.com/office/drawing/2014/main" val="3743738118"/>
                    </a:ext>
                  </a:extLst>
                </a:gridCol>
              </a:tblGrid>
              <a:tr h="208358">
                <a:tc gridSpan="3">
                  <a:txBody>
                    <a:bodyPr/>
                    <a:lstStyle/>
                    <a:p>
                      <a:pPr>
                        <a:lnSpc>
                          <a:spcPct val="107000"/>
                        </a:lnSpc>
                        <a:spcAft>
                          <a:spcPts val="800"/>
                        </a:spcAft>
                      </a:pPr>
                      <a:r>
                        <a:rPr lang="de-DE" sz="1000" dirty="0">
                          <a:solidFill>
                            <a:schemeClr val="accent1"/>
                          </a:solidFill>
                          <a:latin typeface="Inria Sans" pitchFamily="2" charset="0"/>
                          <a:cs typeface="Times New Roman" panose="02020603050405020304" pitchFamily="18" charset="0"/>
                        </a:rPr>
                        <a:t>Erstellt eine To-Do-Liste.</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de-DE" sz="1000" dirty="0">
                        <a:solidFill>
                          <a:schemeClr val="accent1"/>
                        </a:solidFill>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208358">
                <a:tc>
                  <a:txBody>
                    <a:bodyPr/>
                    <a:lstStyle/>
                    <a:p>
                      <a:pPr>
                        <a:lnSpc>
                          <a:spcPct val="107000"/>
                        </a:lnSpc>
                        <a:spcAft>
                          <a:spcPts val="8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Wer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Macht was</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Bis wann?</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208358">
                <a:tc>
                  <a:txBody>
                    <a:bodyPr/>
                    <a:lstStyle/>
                    <a:p>
                      <a:pPr>
                        <a:lnSpc>
                          <a:spcPct val="107000"/>
                        </a:lnSpc>
                        <a:spcAft>
                          <a:spcPts val="800"/>
                        </a:spcAft>
                      </a:pP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208358">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208358">
                <a:tc>
                  <a:txBody>
                    <a:bodyPr/>
                    <a:lstStyle/>
                    <a:p>
                      <a:pPr>
                        <a:lnSpc>
                          <a:spcPct val="107000"/>
                        </a:lnSpc>
                        <a:spcAft>
                          <a:spcPts val="800"/>
                        </a:spcAft>
                      </a:pPr>
                      <a:r>
                        <a:rPr lang="de-DE" sz="1000" dirty="0">
                          <a:effectLst/>
                          <a:latin typeface="Inria Sans" pitchFamily="2" charset="0"/>
                          <a:ea typeface="Calibri" panose="020F0502020204030204" pitchFamily="34" charset="0"/>
                          <a:cs typeface="Times New Roman" panose="02020603050405020304" pitchFamily="18" charset="0"/>
                        </a:rPr>
                        <a:t>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bl>
          </a:graphicData>
        </a:graphic>
      </p:graphicFrame>
      <p:graphicFrame>
        <p:nvGraphicFramePr>
          <p:cNvPr id="26" name="Tabelle 25">
            <a:extLst>
              <a:ext uri="{FF2B5EF4-FFF2-40B4-BE49-F238E27FC236}">
                <a16:creationId xmlns:a16="http://schemas.microsoft.com/office/drawing/2014/main" id="{154ECA8A-B662-E2F1-477A-C6FB5D682AC5}"/>
              </a:ext>
            </a:extLst>
          </p:cNvPr>
          <p:cNvGraphicFramePr>
            <a:graphicFrameLocks noGrp="1"/>
          </p:cNvGraphicFramePr>
          <p:nvPr>
            <p:extLst>
              <p:ext uri="{D42A27DB-BD31-4B8C-83A1-F6EECF244321}">
                <p14:modId xmlns:p14="http://schemas.microsoft.com/office/powerpoint/2010/main" val="3683615887"/>
              </p:ext>
            </p:extLst>
          </p:nvPr>
        </p:nvGraphicFramePr>
        <p:xfrm>
          <a:off x="2969136" y="8292710"/>
          <a:ext cx="2669664" cy="1487080"/>
        </p:xfrm>
        <a:graphic>
          <a:graphicData uri="http://schemas.openxmlformats.org/drawingml/2006/table">
            <a:tbl>
              <a:tblPr firstRow="1" firstCol="1" bandRow="1">
                <a:tableStyleId>{5C22544A-7EE6-4342-B048-85BDC9FD1C3A}</a:tableStyleId>
              </a:tblPr>
              <a:tblGrid>
                <a:gridCol w="1289547">
                  <a:extLst>
                    <a:ext uri="{9D8B030D-6E8A-4147-A177-3AD203B41FA5}">
                      <a16:colId xmlns:a16="http://schemas.microsoft.com/office/drawing/2014/main" val="2447052877"/>
                    </a:ext>
                  </a:extLst>
                </a:gridCol>
                <a:gridCol w="1380117">
                  <a:extLst>
                    <a:ext uri="{9D8B030D-6E8A-4147-A177-3AD203B41FA5}">
                      <a16:colId xmlns:a16="http://schemas.microsoft.com/office/drawing/2014/main" val="4210855750"/>
                    </a:ext>
                  </a:extLst>
                </a:gridCol>
              </a:tblGrid>
              <a:tr h="477479">
                <a:tc gridSpan="2">
                  <a:txBody>
                    <a:bodyPr/>
                    <a:lstStyle/>
                    <a:p>
                      <a:pPr>
                        <a:lnSpc>
                          <a:spcPct val="107000"/>
                        </a:lnSpc>
                        <a:spcAft>
                          <a:spcPts val="800"/>
                        </a:spcAft>
                      </a:pPr>
                      <a:r>
                        <a:rPr lang="de-DE" sz="1000" dirty="0">
                          <a:solidFill>
                            <a:schemeClr val="accent1"/>
                          </a:solidFill>
                          <a:latin typeface="Inria Sans" pitchFamily="2" charset="0"/>
                          <a:cs typeface="Times New Roman" panose="02020603050405020304" pitchFamily="18" charset="0"/>
                        </a:rPr>
                        <a:t>Sammelt eure Argumente: </a:t>
                      </a:r>
                      <a:br>
                        <a:rPr lang="de-DE" sz="1000" dirty="0">
                          <a:solidFill>
                            <a:schemeClr val="accent1"/>
                          </a:solidFill>
                          <a:latin typeface="Inria Sans" pitchFamily="2" charset="0"/>
                          <a:cs typeface="Times New Roman" panose="02020603050405020304" pitchFamily="18" charset="0"/>
                        </a:rPr>
                      </a:br>
                      <a:r>
                        <a:rPr lang="de-DE" sz="1000" dirty="0">
                          <a:solidFill>
                            <a:schemeClr val="accent1"/>
                          </a:solidFill>
                          <a:latin typeface="Inria Sans" pitchFamily="2" charset="0"/>
                          <a:cs typeface="Times New Roman" panose="02020603050405020304" pitchFamily="18" charset="0"/>
                        </a:rPr>
                        <a:t>Warum ist eure Idee gut und sinnvoll?</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308393">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Für wen ist es gut?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Warum?</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233736">
                <a:tc>
                  <a:txBody>
                    <a:bodyPr/>
                    <a:lstStyle/>
                    <a:p>
                      <a:pPr>
                        <a:lnSpc>
                          <a:spcPct val="107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Schule</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233736">
                <a:tc>
                  <a:txBody>
                    <a:bodyPr/>
                    <a:lstStyle/>
                    <a:p>
                      <a:pPr>
                        <a:lnSpc>
                          <a:spcPct val="107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Schüler*innen</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233736">
                <a:tc>
                  <a:txBody>
                    <a:bodyPr/>
                    <a:lstStyle/>
                    <a:p>
                      <a:pPr>
                        <a:lnSpc>
                          <a:spcPct val="107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Umwelt</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bl>
          </a:graphicData>
        </a:graphic>
      </p:graphicFrame>
    </p:spTree>
    <p:extLst>
      <p:ext uri="{BB962C8B-B14F-4D97-AF65-F5344CB8AC3E}">
        <p14:creationId xmlns:p14="http://schemas.microsoft.com/office/powerpoint/2010/main" val="9074888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00B179D-CBA1-58FD-DB8E-1356F16F6FEF}"/>
              </a:ext>
            </a:extLst>
          </p:cNvPr>
          <p:cNvSpPr>
            <a:spLocks noGrp="1"/>
          </p:cNvSpPr>
          <p:nvPr>
            <p:ph type="title"/>
          </p:nvPr>
        </p:nvSpPr>
        <p:spPr/>
        <p:txBody>
          <a:bodyPr/>
          <a:lstStyle/>
          <a:p>
            <a:r>
              <a:rPr lang="de-DE" dirty="0"/>
              <a:t>Lösungen</a:t>
            </a:r>
            <a:endParaRPr lang="en-US" dirty="0"/>
          </a:p>
        </p:txBody>
      </p:sp>
      <p:sp>
        <p:nvSpPr>
          <p:cNvPr id="3" name="Fußzeilenplatzhalter 2">
            <a:extLst>
              <a:ext uri="{FF2B5EF4-FFF2-40B4-BE49-F238E27FC236}">
                <a16:creationId xmlns:a16="http://schemas.microsoft.com/office/drawing/2014/main" id="{D36FEADF-4346-2AC5-A8D3-05D437326AAE}"/>
              </a:ext>
            </a:extLst>
          </p:cNvPr>
          <p:cNvSpPr>
            <a:spLocks noGrp="1"/>
          </p:cNvSpPr>
          <p:nvPr>
            <p:ph type="ftr" sz="quarter" idx="4294967295"/>
          </p:nvPr>
        </p:nvSpPr>
        <p:spPr>
          <a:xfrm>
            <a:off x="6507163" y="9883775"/>
            <a:ext cx="1052512" cy="455613"/>
          </a:xfrm>
        </p:spPr>
        <p:txBody>
          <a:bodyPr/>
          <a:lstStyle/>
          <a:p>
            <a:fld id="{9302D2D9-6C41-8943-9065-B4377A0BA008}" type="slidenum">
              <a:rPr lang="de-DE" smtClean="0"/>
              <a:pPr/>
              <a:t>34</a:t>
            </a:fld>
            <a:endParaRPr lang="de-DE" dirty="0"/>
          </a:p>
        </p:txBody>
      </p:sp>
    </p:spTree>
    <p:extLst>
      <p:ext uri="{BB962C8B-B14F-4D97-AF65-F5344CB8AC3E}">
        <p14:creationId xmlns:p14="http://schemas.microsoft.com/office/powerpoint/2010/main" val="41267063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sz="2400" b="1" dirty="0">
                <a:latin typeface="Inria Sans" pitchFamily="2" charset="0"/>
              </a:rPr>
              <a:t>LM0 – Emissionen und Klimawandel</a:t>
            </a:r>
            <a:br>
              <a:rPr lang="de-DE" sz="2400" b="1" dirty="0">
                <a:latin typeface="Inria Sans" pitchFamily="2" charset="0"/>
              </a:rPr>
            </a:br>
            <a:r>
              <a:rPr lang="de-DE" sz="2400" dirty="0">
                <a:latin typeface="Inria Sans" pitchFamily="2" charset="0"/>
              </a:rPr>
              <a:t>Lösungen</a:t>
            </a:r>
            <a:endParaRPr lang="de-DE" sz="2400" b="1" dirty="0">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35</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L</a:t>
            </a:r>
            <a:r>
              <a:rPr lang="de-DE" sz="1000" b="1" dirty="0">
                <a:latin typeface="Inria Sans" pitchFamily="2" charset="0"/>
              </a:rPr>
              <a:t>M0</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pic>
        <p:nvPicPr>
          <p:cNvPr id="9" name="Grafik 8">
            <a:extLst>
              <a:ext uri="{FF2B5EF4-FFF2-40B4-BE49-F238E27FC236}">
                <a16:creationId xmlns:a16="http://schemas.microsoft.com/office/drawing/2014/main" id="{BAFB1B11-43B5-67CE-E5FD-66037345805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73560" y="1274703"/>
            <a:ext cx="1326640" cy="1326640"/>
          </a:xfrm>
          <a:prstGeom prst="rect">
            <a:avLst/>
          </a:prstGeom>
        </p:spPr>
      </p:pic>
      <p:sp>
        <p:nvSpPr>
          <p:cNvPr id="11" name="Rectangle 1">
            <a:extLst>
              <a:ext uri="{FF2B5EF4-FFF2-40B4-BE49-F238E27FC236}">
                <a16:creationId xmlns:a16="http://schemas.microsoft.com/office/drawing/2014/main" id="{9827878B-16CF-9773-CFD0-5E970FB0F0B6}"/>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1257300">
              <a:lnSpc>
                <a:spcPct val="12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UBA-Erklärvideo: </a:t>
            </a:r>
            <a:b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u="sng" dirty="0">
                <a:solidFill>
                  <a:schemeClr val="tx1"/>
                </a:solidFill>
                <a:latin typeface="Inria Sans" pitchFamily="2" charset="0"/>
                <a:ea typeface="Calibri" panose="020F0502020204030204" pitchFamily="34" charset="0"/>
                <a:cs typeface="Times New Roman" panose="02020603050405020304" pitchFamily="18" charset="0"/>
                <a:hlinkClick r:id="rId3"/>
              </a:rPr>
              <a:t>https://www.youtube.com/watch?v=eI8L3wV3pBo</a:t>
            </a: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 </a:t>
            </a:r>
          </a:p>
          <a:p>
            <a:pPr>
              <a:lnSpc>
                <a:spcPct val="120000"/>
              </a:lnSpc>
              <a:spcAft>
                <a:spcPts val="600"/>
              </a:spcAft>
            </a:pPr>
            <a:endParaRPr lang="de-DE" sz="1100" u="sng"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Schau dir das Erklärvideo zum Thema Emissionen und Klimawandel an. Vervollständige den Lückentext. Nutze folgende Wörter:</a:t>
            </a: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Klimaschutz, Kohlendioxid (CO₂), Verkehr, Atmosphäre, natürliches, Überschwemmungen, Düngung, Treibhaus, Öl, Energiewende, Haushalte, Wärmestrahlung, reduziert, Kohle, Elektromobilität, Klima, Tierbestände, menschliche Aktivitäten, Kohleverstromung, Erwärmung, Treibhausgase (THG), Verkehrswende, erneuerbare Energien, Energiewirtschaft</a:t>
            </a:r>
          </a:p>
          <a:p>
            <a:pPr>
              <a:lnSpc>
                <a:spcPct val="120000"/>
              </a:lnSpc>
              <a:spcAft>
                <a:spcPts val="600"/>
              </a:spcAft>
            </a:pP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a:lnSpc>
                <a:spcPct val="120000"/>
              </a:lnSpc>
              <a:spcAft>
                <a:spcPts val="600"/>
              </a:spcAft>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Der Treibhauseffekt ist ein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natürliches</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Phänomen. Sonnenstrahlung fällt durch die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Atmosphäre</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auf die Erde und erwärmt die Oberfläche. Gase absorbieren die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Wärmestrahlung.</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So wird die Wärme in der Atmosphäre gespeichert, wie in einem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Treibhaus. </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Durch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menschliche</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Aktivitäten gelangen mehr THG in die Atmosphäre. Der Treibhauseffekt wird verstärkt und die zusätzliche Wärme verändert das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Klima.</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Die Erde heizt sich auf. Folgen sind z. B.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Erwärmung</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und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Überschwemmungen.</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Kohlendioxid</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hat den größten Anteil an den THG-Emissionen. Kohlendioxid entsteht bei der Verbrennung von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Kohle</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und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Öl.</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Die Hauptverursacher bei der Verbrennung von Kohlendioxid sind die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Energiewirtschaft,</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der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Verkehr,</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Industriefeuerungen</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 </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und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Haushalte.</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Um den Treibhauseffekt zu bremsen, müssen die Emissionen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reduziert</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oder gestoppt werden. Politische Maßnahmen sind z. B.:</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20000"/>
              </a:lnSpc>
              <a:spcAft>
                <a:spcPts val="600"/>
              </a:spcAft>
              <a:buClr>
                <a:schemeClr val="accent4"/>
              </a:buClr>
              <a:buSzPct val="100000"/>
              <a:buFont typeface="Arial" panose="020B0604020202020204" pitchFamily="34" charset="0"/>
              <a:buChar char="•"/>
              <a:tabLst>
                <a:tab pos="457200" algn="l"/>
              </a:tabLst>
            </a:pP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Verkehrswende:</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mit mehr Fuß- und Radverkehr,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Elektromobilität</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und weniger Autos und LKWs.</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20000"/>
              </a:lnSpc>
              <a:spcAft>
                <a:spcPts val="600"/>
              </a:spcAft>
              <a:buClr>
                <a:schemeClr val="accent4"/>
              </a:buClr>
              <a:buSzPct val="100000"/>
              <a:buFont typeface="Arial" panose="020B0604020202020204" pitchFamily="34" charset="0"/>
              <a:buChar char="•"/>
              <a:tabLst>
                <a:tab pos="457200" algn="l"/>
              </a:tabLst>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In der Landwirtschaft: effizientere und weniger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Düngung</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sowie kleinere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Tierbestände.</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20000"/>
              </a:lnSpc>
              <a:spcAft>
                <a:spcPts val="600"/>
              </a:spcAft>
              <a:buClr>
                <a:schemeClr val="accent4"/>
              </a:buClr>
              <a:buSzPct val="100000"/>
              <a:buFont typeface="Arial" panose="020B0604020202020204" pitchFamily="34" charset="0"/>
              <a:buChar char="•"/>
              <a:tabLst>
                <a:tab pos="457200" algn="l"/>
              </a:tabLst>
            </a:pP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Energiewende:</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 Ausstieg aus der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Kohleverstromung </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hin zu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erneuerbaren Energien.</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Weniger menschengemachte THG bedeuten weniger Erwärmung. Jede Reduzierung von Emissionen leistet einen wichtigen Beitrag zum </a:t>
            </a:r>
            <a:r>
              <a:rPr lang="de-DE" sz="1100" b="1" i="1" dirty="0">
                <a:solidFill>
                  <a:schemeClr val="tx1"/>
                </a:solidFill>
                <a:effectLst/>
                <a:latin typeface="Inria Sans" pitchFamily="2" charset="0"/>
                <a:ea typeface="Calibri" panose="020F0502020204030204" pitchFamily="34" charset="0"/>
                <a:cs typeface="Times New Roman" panose="02020603050405020304" pitchFamily="18" charset="0"/>
              </a:rPr>
              <a:t>Klimaschutz.</a:t>
            </a:r>
            <a:endParaRPr lang="en-US"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p:txBody>
      </p:sp>
      <p:grpSp>
        <p:nvGrpSpPr>
          <p:cNvPr id="10" name="Gruppieren 9">
            <a:extLst>
              <a:ext uri="{FF2B5EF4-FFF2-40B4-BE49-F238E27FC236}">
                <a16:creationId xmlns:a16="http://schemas.microsoft.com/office/drawing/2014/main" id="{6596D9F2-A552-D917-FC42-7853C2348BE3}"/>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2" name="Rechteck 11">
              <a:extLst>
                <a:ext uri="{FF2B5EF4-FFF2-40B4-BE49-F238E27FC236}">
                  <a16:creationId xmlns:a16="http://schemas.microsoft.com/office/drawing/2014/main" id="{74077C9E-A980-2DBF-EA5D-0778D9B66ADA}"/>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9BD45D76-837A-8F1C-14BB-364386D5A883}"/>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63FEA7B8-841F-1718-B83D-9A0479F2BE8F}"/>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18032576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LM1 – Nachhaltigen Konsum verstehen </a:t>
            </a:r>
            <a:br>
              <a:rPr lang="de-DE" sz="2400" b="1" dirty="0">
                <a:latin typeface="Inria Sans" pitchFamily="2" charset="0"/>
              </a:rPr>
            </a:br>
            <a:r>
              <a:rPr lang="de-DE" sz="2400" dirty="0">
                <a:latin typeface="Inria Sans" pitchFamily="2" charset="0"/>
              </a:rPr>
              <a:t>Lösungen</a:t>
            </a:r>
            <a:r>
              <a:rPr lang="de-DE" sz="2400" b="1" dirty="0">
                <a:latin typeface="Inria Sans" pitchFamily="2" charset="0"/>
              </a:rPr>
              <a:t> </a:t>
            </a:r>
            <a:r>
              <a:rPr lang="de-DE" sz="2400" dirty="0">
                <a:latin typeface="Inria Sans" pitchFamily="2" charset="0"/>
              </a:rPr>
              <a:t>Arbeitsblatt 1</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36</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solidFill>
                  <a:srgbClr val="FFFFFF"/>
                </a:solidFill>
                <a:latin typeface="Inria Sans" pitchFamily="2" charset="0"/>
              </a:rPr>
              <a:t>L</a:t>
            </a:r>
            <a:r>
              <a:rPr lang="de-DE" sz="1000" b="1" dirty="0">
                <a:latin typeface="Inria Sans" pitchFamily="2" charset="0"/>
              </a:rPr>
              <a:t>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1:</a:t>
            </a:r>
            <a:r>
              <a:rPr lang="de-DE" sz="1100" dirty="0">
                <a:solidFill>
                  <a:schemeClr val="accent1"/>
                </a:solidFill>
                <a:effectLst/>
                <a:latin typeface="Inria Sans" pitchFamily="2" charset="0"/>
                <a:ea typeface="Calibri" panose="020F0502020204030204" pitchFamily="34" charset="0"/>
                <a:cs typeface="Times New Roman" panose="02020603050405020304" pitchFamily="18" charset="0"/>
              </a:rPr>
              <a:t>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Welche Ideen kennt ihr, um nachhaltiger zu leben? Sammelt sie gemeinsam mit eurer / eurem Sitznachbar*in. </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Radfahren / vegetarische Ernährung / </a:t>
            </a:r>
            <a:r>
              <a:rPr lang="de-DE" sz="1100" i="1" dirty="0" err="1">
                <a:solidFill>
                  <a:schemeClr val="tx1"/>
                </a:solidFill>
                <a:effectLst/>
                <a:latin typeface="Inria Sans" pitchFamily="2" charset="0"/>
                <a:ea typeface="Calibri" panose="020F0502020204030204" pitchFamily="34" charset="0"/>
                <a:cs typeface="Times New Roman" panose="02020603050405020304" pitchFamily="18" charset="0"/>
              </a:rPr>
              <a:t>Seconhand</a:t>
            </a: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-Mode …</a:t>
            </a: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2:</a:t>
            </a:r>
            <a:r>
              <a:rPr lang="de-DE" sz="1100" dirty="0">
                <a:solidFill>
                  <a:schemeClr val="accent1"/>
                </a:solidFill>
                <a:effectLst/>
                <a:latin typeface="Inria Sans" pitchFamily="2" charset="0"/>
                <a:ea typeface="Calibri" panose="020F0502020204030204" pitchFamily="34" charset="0"/>
                <a:cs typeface="Times New Roman" panose="02020603050405020304" pitchFamily="18" charset="0"/>
              </a:rPr>
              <a:t>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Formuliere die Definition „nachhaltiger Konsum“ in einem Satz.</a:t>
            </a:r>
          </a:p>
          <a:p>
            <a:pPr>
              <a:lnSpc>
                <a:spcPct val="120000"/>
              </a:lnSpc>
              <a:spcAft>
                <a:spcPts val="600"/>
              </a:spcAft>
            </a:pPr>
            <a:r>
              <a:rPr lang="de-DE" sz="1100" i="1" dirty="0">
                <a:solidFill>
                  <a:schemeClr val="tx1"/>
                </a:solidFill>
                <a:latin typeface="Inria Sans" pitchFamily="2" charset="0"/>
                <a:ea typeface="Calibri" panose="020F0502020204030204" pitchFamily="34" charset="0"/>
                <a:cs typeface="Times New Roman" panose="02020603050405020304" pitchFamily="18" charset="0"/>
              </a:rPr>
              <a:t>Nachhaltiger Konsum bedeutet, heute so zu leben, dass auch nachfolgende Generationen noch ein gutes Leben haben können.</a:t>
            </a: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r>
              <a:rPr lang="de-DE" sz="1100" b="1" dirty="0">
                <a:solidFill>
                  <a:schemeClr val="accent1"/>
                </a:solidFill>
                <a:effectLst/>
                <a:latin typeface="Inria Sans" pitchFamily="2" charset="0"/>
                <a:ea typeface="Calibri" panose="020F0502020204030204" pitchFamily="34" charset="0"/>
                <a:cs typeface="Times New Roman" panose="02020603050405020304" pitchFamily="18" charset="0"/>
              </a:rPr>
              <a:t>Arbeitsauftrag 3: </a:t>
            </a:r>
            <a:r>
              <a:rPr lang="de-DE" sz="1100" dirty="0">
                <a:solidFill>
                  <a:schemeClr val="tx1"/>
                </a:solidFill>
                <a:effectLst/>
                <a:latin typeface="Inria Sans" pitchFamily="2" charset="0"/>
                <a:ea typeface="Calibri" panose="020F0502020204030204" pitchFamily="34" charset="0"/>
                <a:cs typeface="Times New Roman" panose="02020603050405020304" pitchFamily="18" charset="0"/>
              </a:rPr>
              <a:t>Wähle einen Gegenstand aus deiner Schultasche. Überlege: Welche Umwelt- und Sozialfolgen könnten seine Herstellung, Nutzung und Entsorgung haben? Notiere ein Stichwort zu jedem Schritt (Herstellung – Nutzung – Entsorgung).</a:t>
            </a: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71450"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Schulhefte: </a:t>
            </a:r>
          </a:p>
          <a:p>
            <a:pPr marL="363538"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Herstellung: ggf. Baumfällungen</a:t>
            </a:r>
          </a:p>
          <a:p>
            <a:pPr marL="363538"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Nutzung: sorgsame Nutzung vs. verschwenderisch </a:t>
            </a:r>
          </a:p>
          <a:p>
            <a:pPr marL="363538"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Entsorgung: Mülltrennung</a:t>
            </a:r>
            <a:b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br>
            <a:endParaRPr lang="de-DE" sz="1100" i="1"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1450"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Schulrucksack: </a:t>
            </a:r>
          </a:p>
          <a:p>
            <a:pPr marL="363538"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Herstellung: viele Materialien aus unterschiedlichen Ländern; Produktion in Niedriglohnländern, ggf. Umweltverschmutzung durch Chemikalien</a:t>
            </a:r>
          </a:p>
          <a:p>
            <a:pPr marL="363538"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Nutzung: sorgsam und Pflege vs. immer wieder neue Rucksäcke</a:t>
            </a:r>
          </a:p>
          <a:p>
            <a:pPr marL="363538" indent="-171450">
              <a:lnSpc>
                <a:spcPct val="120000"/>
              </a:lnSpc>
              <a:spcAft>
                <a:spcPts val="600"/>
              </a:spcAft>
              <a:buClr>
                <a:schemeClr val="accent4"/>
              </a:buClr>
              <a:buFont typeface="Arial" panose="020B0604020202020204" pitchFamily="34" charset="0"/>
              <a:buChar char="•"/>
            </a:pPr>
            <a:r>
              <a:rPr lang="de-DE" sz="1100" i="1" dirty="0">
                <a:solidFill>
                  <a:schemeClr val="tx1"/>
                </a:solidFill>
                <a:effectLst/>
                <a:latin typeface="Inria Sans" pitchFamily="2" charset="0"/>
                <a:ea typeface="Calibri" panose="020F0502020204030204" pitchFamily="34" charset="0"/>
                <a:cs typeface="Times New Roman" panose="02020603050405020304" pitchFamily="18" charset="0"/>
              </a:rPr>
              <a:t>Entsorgung: Weitergabe an andere; in den Müll und nicht wiederverwertbar</a:t>
            </a:r>
          </a:p>
          <a:p>
            <a:pPr>
              <a:lnSpc>
                <a:spcPct val="120000"/>
              </a:lnSpc>
              <a:spcAft>
                <a:spcPts val="6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p:txBody>
      </p:sp>
      <p:grpSp>
        <p:nvGrpSpPr>
          <p:cNvPr id="9" name="Gruppieren 8">
            <a:extLst>
              <a:ext uri="{FF2B5EF4-FFF2-40B4-BE49-F238E27FC236}">
                <a16:creationId xmlns:a16="http://schemas.microsoft.com/office/drawing/2014/main" id="{5F9CE875-FC54-25EF-8F73-F094287133DA}"/>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1" name="Rechteck 10">
              <a:extLst>
                <a:ext uri="{FF2B5EF4-FFF2-40B4-BE49-F238E27FC236}">
                  <a16:creationId xmlns:a16="http://schemas.microsoft.com/office/drawing/2014/main" id="{53C70C2D-8763-33FE-4B47-E1CC1AAFA77F}"/>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2" name="Gerader Verbinder 11">
              <a:extLst>
                <a:ext uri="{FF2B5EF4-FFF2-40B4-BE49-F238E27FC236}">
                  <a16:creationId xmlns:a16="http://schemas.microsoft.com/office/drawing/2014/main" id="{5C89E3BE-4BA5-9111-4B55-3C069027CEA0}"/>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3" name="Gerader Verbinder 12">
              <a:extLst>
                <a:ext uri="{FF2B5EF4-FFF2-40B4-BE49-F238E27FC236}">
                  <a16:creationId xmlns:a16="http://schemas.microsoft.com/office/drawing/2014/main" id="{A08D1AB4-8CDD-C0C7-9008-28F185BEB85F}"/>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12277989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LM1 – Nachhaltigen Konsum verstehen </a:t>
            </a:r>
            <a:br>
              <a:rPr lang="de-DE" sz="2400" b="1" dirty="0">
                <a:latin typeface="Inria Sans" pitchFamily="2" charset="0"/>
              </a:rPr>
            </a:br>
            <a:r>
              <a:rPr lang="de-DE" sz="2400" dirty="0">
                <a:latin typeface="Inria Sans" pitchFamily="2" charset="0"/>
              </a:rPr>
              <a:t>Lösungen</a:t>
            </a:r>
            <a:r>
              <a:rPr lang="de-DE" sz="2400" b="1" dirty="0">
                <a:latin typeface="Inria Sans" pitchFamily="2" charset="0"/>
              </a:rPr>
              <a:t> </a:t>
            </a:r>
            <a:r>
              <a:rPr lang="de-DE" sz="2400" dirty="0">
                <a:latin typeface="Inria Sans" pitchFamily="2" charset="0"/>
              </a:rPr>
              <a:t>Arbeitsblatt 3 &amp; 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37</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L</a:t>
            </a:r>
            <a:r>
              <a:rPr lang="de-DE" sz="1000" b="1" dirty="0">
                <a:latin typeface="Inria Sans" pitchFamily="2" charset="0"/>
              </a:rPr>
              <a:t>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numCol="1"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Der ökologische Fußabdruck</a:t>
            </a: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Notiere die wichtigsten Merkmale des Fußabdrucks in Stichpunkten.</a:t>
            </a: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14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Alle Emissionen einer Person in einem Jahr</a:t>
            </a:r>
          </a:p>
          <a:p>
            <a:pPr marL="1714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Maßeinheit: CO</a:t>
            </a:r>
            <a:r>
              <a:rPr kumimoji="0" lang="de-DE" sz="1100" i="1" u="none" strike="noStrike" kern="1200" cap="none" spc="0" normalizeH="0" baseline="-2500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2</a:t>
            </a:r>
          </a:p>
          <a:p>
            <a:pPr marL="1714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Aufteilung in verschiedene Bedürfnisfelder</a:t>
            </a:r>
          </a:p>
          <a:p>
            <a:pPr marL="171450" marR="0" lvl="0" indent="-171450"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Wichtige Stellschrauben: Mobilität, Wohnen, Ernährung, Einkommen, Art der Energieerzeugung</a:t>
            </a: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Die Big Points nachhaltigen Konsums</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4"/>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Schaut euch die Rückseiten der Karten an. Ordnet die Maßnahmen in der Tabelle ihrer Wirksamkeit zu.</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9" name="Gruppieren 8">
            <a:extLst>
              <a:ext uri="{FF2B5EF4-FFF2-40B4-BE49-F238E27FC236}">
                <a16:creationId xmlns:a16="http://schemas.microsoft.com/office/drawing/2014/main" id="{4CDDE979-4624-BCC4-C489-E77A9F2561FC}"/>
              </a:ext>
              <a:ext uri="{C183D7F6-B498-43B3-948B-1728B52AA6E4}">
                <adec:decorative xmlns:adec="http://schemas.microsoft.com/office/drawing/2017/decorative" val="1"/>
              </a:ext>
            </a:extLst>
          </p:cNvPr>
          <p:cNvGrpSpPr/>
          <p:nvPr/>
        </p:nvGrpSpPr>
        <p:grpSpPr>
          <a:xfrm>
            <a:off x="387860" y="1368952"/>
            <a:ext cx="288000" cy="288000"/>
            <a:chOff x="-3787818" y="791033"/>
            <a:chExt cx="2724236" cy="2724236"/>
          </a:xfrm>
        </p:grpSpPr>
        <p:sp>
          <p:nvSpPr>
            <p:cNvPr id="11" name="Ellipse 10">
              <a:extLst>
                <a:ext uri="{FF2B5EF4-FFF2-40B4-BE49-F238E27FC236}">
                  <a16:creationId xmlns:a16="http://schemas.microsoft.com/office/drawing/2014/main" id="{A36FE475-95CC-8F5E-A77F-B162D92DD9E3}"/>
                </a:ext>
              </a:extLst>
            </p:cNvPr>
            <p:cNvSpPr/>
            <p:nvPr/>
          </p:nvSpPr>
          <p:spPr>
            <a:xfrm>
              <a:off x="-3787818" y="791033"/>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2" name="Picture 5">
              <a:extLst>
                <a:ext uri="{FF2B5EF4-FFF2-40B4-BE49-F238E27FC236}">
                  <a16:creationId xmlns:a16="http://schemas.microsoft.com/office/drawing/2014/main" id="{CB5B6214-E578-3E94-5297-7C6EA4311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uppieren 12">
            <a:extLst>
              <a:ext uri="{FF2B5EF4-FFF2-40B4-BE49-F238E27FC236}">
                <a16:creationId xmlns:a16="http://schemas.microsoft.com/office/drawing/2014/main" id="{50FCB79F-8794-810E-438F-1ED1D3B59462}"/>
              </a:ext>
              <a:ext uri="{C183D7F6-B498-43B3-948B-1728B52AA6E4}">
                <adec:decorative xmlns:adec="http://schemas.microsoft.com/office/drawing/2017/decorative" val="1"/>
              </a:ext>
            </a:extLst>
          </p:cNvPr>
          <p:cNvGrpSpPr/>
          <p:nvPr/>
        </p:nvGrpSpPr>
        <p:grpSpPr>
          <a:xfrm>
            <a:off x="387860" y="3119885"/>
            <a:ext cx="288000" cy="288000"/>
            <a:chOff x="3957175" y="2763248"/>
            <a:chExt cx="288000" cy="288000"/>
          </a:xfrm>
        </p:grpSpPr>
        <p:sp>
          <p:nvSpPr>
            <p:cNvPr id="14" name="Ellipse 13">
              <a:extLst>
                <a:ext uri="{FF2B5EF4-FFF2-40B4-BE49-F238E27FC236}">
                  <a16:creationId xmlns:a16="http://schemas.microsoft.com/office/drawing/2014/main" id="{23611B76-3AC8-94AF-F9D8-10E677189C60}"/>
                </a:ext>
              </a:extLst>
            </p:cNvPr>
            <p:cNvSpPr/>
            <p:nvPr/>
          </p:nvSpPr>
          <p:spPr>
            <a:xfrm>
              <a:off x="3957175" y="2763248"/>
              <a:ext cx="288000" cy="288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lipse 14">
              <a:extLst>
                <a:ext uri="{FF2B5EF4-FFF2-40B4-BE49-F238E27FC236}">
                  <a16:creationId xmlns:a16="http://schemas.microsoft.com/office/drawing/2014/main" id="{2C676820-1619-E317-8C43-BC8D960B4285}"/>
                </a:ext>
              </a:extLst>
            </p:cNvPr>
            <p:cNvSpPr/>
            <p:nvPr/>
          </p:nvSpPr>
          <p:spPr>
            <a:xfrm>
              <a:off x="4022637" y="2828710"/>
              <a:ext cx="157075" cy="1570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grpSp>
      <p:graphicFrame>
        <p:nvGraphicFramePr>
          <p:cNvPr id="16" name="Tabelle 15">
            <a:extLst>
              <a:ext uri="{FF2B5EF4-FFF2-40B4-BE49-F238E27FC236}">
                <a16:creationId xmlns:a16="http://schemas.microsoft.com/office/drawing/2014/main" id="{AA417B3E-87B2-13E4-F0DE-97428EF5BF11}"/>
              </a:ext>
            </a:extLst>
          </p:cNvPr>
          <p:cNvGraphicFramePr>
            <a:graphicFrameLocks noGrp="1"/>
          </p:cNvGraphicFramePr>
          <p:nvPr>
            <p:extLst>
              <p:ext uri="{D42A27DB-BD31-4B8C-83A1-F6EECF244321}">
                <p14:modId xmlns:p14="http://schemas.microsoft.com/office/powerpoint/2010/main" val="1103733830"/>
              </p:ext>
            </p:extLst>
          </p:nvPr>
        </p:nvGraphicFramePr>
        <p:xfrm>
          <a:off x="387860" y="3797774"/>
          <a:ext cx="6783954" cy="6125847"/>
        </p:xfrm>
        <a:graphic>
          <a:graphicData uri="http://schemas.openxmlformats.org/drawingml/2006/table">
            <a:tbl>
              <a:tblPr firstRow="1"/>
              <a:tblGrid>
                <a:gridCol w="2261318">
                  <a:extLst>
                    <a:ext uri="{9D8B030D-6E8A-4147-A177-3AD203B41FA5}">
                      <a16:colId xmlns:a16="http://schemas.microsoft.com/office/drawing/2014/main" val="1361555809"/>
                    </a:ext>
                  </a:extLst>
                </a:gridCol>
                <a:gridCol w="2261318">
                  <a:extLst>
                    <a:ext uri="{9D8B030D-6E8A-4147-A177-3AD203B41FA5}">
                      <a16:colId xmlns:a16="http://schemas.microsoft.com/office/drawing/2014/main" val="1921885057"/>
                    </a:ext>
                  </a:extLst>
                </a:gridCol>
                <a:gridCol w="2261318">
                  <a:extLst>
                    <a:ext uri="{9D8B030D-6E8A-4147-A177-3AD203B41FA5}">
                      <a16:colId xmlns:a16="http://schemas.microsoft.com/office/drawing/2014/main" val="3085352841"/>
                    </a:ext>
                  </a:extLst>
                </a:gridCol>
              </a:tblGrid>
              <a:tr h="333567">
                <a:tc>
                  <a:txBody>
                    <a:bodyPr/>
                    <a:lstStyle/>
                    <a:p>
                      <a:pPr algn="ctr" fontAlgn="ctr">
                        <a:lnSpc>
                          <a:spcPct val="100000"/>
                        </a:lnSpc>
                      </a:pPr>
                      <a:r>
                        <a:rPr lang="de-DE" sz="900" b="1" i="0" u="none" strike="noStrike" dirty="0">
                          <a:solidFill>
                            <a:schemeClr val="tx1"/>
                          </a:solidFill>
                          <a:effectLst/>
                          <a:latin typeface="Inria Sans" pitchFamily="2" charset="0"/>
                        </a:rPr>
                        <a:t>Handlungen mit großer Wirkung </a:t>
                      </a:r>
                      <a:br>
                        <a:rPr lang="de-DE" sz="900" b="1" i="0" u="none" strike="noStrike" dirty="0">
                          <a:solidFill>
                            <a:schemeClr val="tx1"/>
                          </a:solidFill>
                          <a:effectLst/>
                          <a:latin typeface="Inria Sans" pitchFamily="2" charset="0"/>
                        </a:rPr>
                      </a:br>
                      <a:r>
                        <a:rPr lang="de-DE" sz="900" b="1" i="0" u="none" strike="noStrike" dirty="0">
                          <a:solidFill>
                            <a:schemeClr val="tx1"/>
                          </a:solidFill>
                          <a:effectLst/>
                          <a:latin typeface="Inria Sans" pitchFamily="2" charset="0"/>
                        </a:rPr>
                        <a:t>(Big Points) ( &gt; 200 kg CO</a:t>
                      </a:r>
                      <a:r>
                        <a:rPr lang="de-DE" sz="900" b="1" i="0" u="none" strike="noStrike" baseline="-25000" dirty="0">
                          <a:solidFill>
                            <a:schemeClr val="tx1"/>
                          </a:solidFill>
                          <a:effectLst/>
                          <a:latin typeface="Inria Sans" pitchFamily="2" charset="0"/>
                        </a:rPr>
                        <a:t>2</a:t>
                      </a:r>
                      <a:r>
                        <a:rPr lang="de-DE" sz="900" b="1" i="0" u="none" strike="noStrike" dirty="0">
                          <a:solidFill>
                            <a:schemeClr val="tx1"/>
                          </a:solidFill>
                          <a:effectLst/>
                          <a:latin typeface="Inria Sans" pitchFamily="2" charset="0"/>
                        </a:rPr>
                        <a:t>)</a:t>
                      </a:r>
                    </a:p>
                  </a:txBody>
                  <a:tcPr marL="36000" marR="36000" marT="18000" marB="1800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fontAlgn="ctr">
                        <a:lnSpc>
                          <a:spcPct val="100000"/>
                        </a:lnSpc>
                      </a:pPr>
                      <a:r>
                        <a:rPr lang="de-DE" sz="900" b="1" i="0" u="none" strike="noStrike" dirty="0">
                          <a:solidFill>
                            <a:schemeClr val="tx1"/>
                          </a:solidFill>
                          <a:effectLst/>
                          <a:latin typeface="Inria Sans" pitchFamily="2" charset="0"/>
                        </a:rPr>
                        <a:t>Handlungen mit mittlerer Wirkung</a:t>
                      </a:r>
                    </a:p>
                  </a:txBody>
                  <a:tcPr marL="36000" marR="36000" marT="18000" marB="18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fontAlgn="ctr">
                        <a:lnSpc>
                          <a:spcPct val="100000"/>
                        </a:lnSpc>
                      </a:pPr>
                      <a:r>
                        <a:rPr lang="de-DE" sz="900" b="1" i="0" u="none" strike="noStrike" dirty="0">
                          <a:solidFill>
                            <a:schemeClr val="tx1"/>
                          </a:solidFill>
                          <a:effectLst/>
                          <a:latin typeface="Inria Sans" pitchFamily="2" charset="0"/>
                        </a:rPr>
                        <a:t>Handlungen mit kleiner Wirkung </a:t>
                      </a:r>
                      <a:br>
                        <a:rPr lang="de-DE" sz="900" b="1" i="0" u="none" strike="noStrike" dirty="0">
                          <a:solidFill>
                            <a:schemeClr val="tx1"/>
                          </a:solidFill>
                          <a:effectLst/>
                          <a:latin typeface="Inria Sans" pitchFamily="2" charset="0"/>
                        </a:rPr>
                      </a:br>
                      <a:r>
                        <a:rPr lang="de-DE" sz="900" b="1" i="0" u="none" strike="noStrike" dirty="0">
                          <a:solidFill>
                            <a:schemeClr val="tx1"/>
                          </a:solidFill>
                          <a:effectLst/>
                          <a:latin typeface="Inria Sans" pitchFamily="2" charset="0"/>
                        </a:rPr>
                        <a:t>( &lt; 20 kg CO</a:t>
                      </a:r>
                      <a:r>
                        <a:rPr lang="de-DE" sz="900" b="1" i="0" u="none" strike="noStrike" baseline="-25000" dirty="0">
                          <a:solidFill>
                            <a:schemeClr val="tx1"/>
                          </a:solidFill>
                          <a:effectLst/>
                          <a:latin typeface="Inria Sans" pitchFamily="2" charset="0"/>
                        </a:rPr>
                        <a:t>2</a:t>
                      </a:r>
                      <a:r>
                        <a:rPr lang="de-DE" sz="900" b="1" i="0" u="none" strike="noStrike" dirty="0">
                          <a:solidFill>
                            <a:schemeClr val="tx1"/>
                          </a:solidFill>
                          <a:effectLst/>
                          <a:latin typeface="Inria Sans" pitchFamily="2" charset="0"/>
                        </a:rPr>
                        <a:t>)</a:t>
                      </a:r>
                    </a:p>
                  </a:txBody>
                  <a:tcPr marL="36000" marR="36000" marT="18000" marB="1800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417621976"/>
                  </a:ext>
                </a:extLst>
              </a:tr>
              <a:tr h="185659">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Mehr pflanzliche, weniger tierische Proteine</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Haustier: Kaninchen statt Katze</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Verbrauch an Plastikverpackungen halbieren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3891169005"/>
                  </a:ext>
                </a:extLst>
              </a:tr>
              <a:tr h="185659">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Vegane Ernährung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Online statt mit dem Auto einkaufen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Keine To-Go-Becher mehr nutzen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212307873"/>
                  </a:ext>
                </a:extLst>
              </a:tr>
              <a:tr h="333094">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Mit Wärmepumpe heizen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Waschmaschine reparieren statt neu kaufen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Smartphone refurbished </a:t>
                      </a:r>
                      <a:br>
                        <a:rPr lang="de-DE" sz="900" i="1">
                          <a:effectLst/>
                          <a:latin typeface="Inria Sans" pitchFamily="2" charset="0"/>
                          <a:ea typeface="Calibri" panose="020F0502020204030204" pitchFamily="34" charset="0"/>
                          <a:cs typeface="Times New Roman" panose="02020603050405020304" pitchFamily="18" charset="0"/>
                        </a:rPr>
                      </a:br>
                      <a:r>
                        <a:rPr lang="de-DE" sz="900" i="1">
                          <a:effectLst/>
                          <a:latin typeface="Inria Sans" pitchFamily="2" charset="0"/>
                          <a:ea typeface="Calibri" panose="020F0502020204030204" pitchFamily="34" charset="0"/>
                          <a:cs typeface="Times New Roman" panose="02020603050405020304" pitchFamily="18" charset="0"/>
                        </a:rPr>
                        <a:t>statt neu kaufen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717832586"/>
                  </a:ext>
                </a:extLst>
              </a:tr>
              <a:tr h="185659">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Wohnraum dämmen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Kleidung secondhand statt neu</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Keine Erdbeeren im Winter kaufen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166268096"/>
                  </a:ext>
                </a:extLst>
              </a:tr>
              <a:tr h="185659">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Sparduschkopf verwenden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Hafermilch statt Kuhmilch</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Streamingzeit halbieren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531622548"/>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Halb so lang duschen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Vorwiegend regionale und </a:t>
                      </a:r>
                      <a:br>
                        <a:rPr lang="de-DE" sz="900" i="1">
                          <a:effectLst/>
                          <a:latin typeface="Inria Sans" pitchFamily="2" charset="0"/>
                          <a:ea typeface="Calibri" panose="020F0502020204030204" pitchFamily="34" charset="0"/>
                          <a:cs typeface="Times New Roman" panose="02020603050405020304" pitchFamily="18" charset="0"/>
                        </a:rPr>
                      </a:br>
                      <a:r>
                        <a:rPr lang="de-DE" sz="900" i="1">
                          <a:effectLst/>
                          <a:latin typeface="Inria Sans" pitchFamily="2" charset="0"/>
                          <a:ea typeface="Calibri" panose="020F0502020204030204" pitchFamily="34" charset="0"/>
                          <a:cs typeface="Times New Roman" panose="02020603050405020304" pitchFamily="18" charset="0"/>
                        </a:rPr>
                        <a:t>saisonale Ernährung</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Pflanzen mit Kochwasser gießen </a:t>
                      </a:r>
                      <a:br>
                        <a:rPr lang="de-DE" sz="900" i="1">
                          <a:effectLst/>
                          <a:latin typeface="Inria Sans" pitchFamily="2" charset="0"/>
                          <a:ea typeface="Calibri" panose="020F0502020204030204" pitchFamily="34" charset="0"/>
                          <a:cs typeface="Times New Roman" panose="02020603050405020304" pitchFamily="18" charset="0"/>
                        </a:rPr>
                      </a:br>
                      <a:r>
                        <a:rPr lang="de-DE" sz="900" i="1">
                          <a:effectLst/>
                          <a:latin typeface="Inria Sans" pitchFamily="2" charset="0"/>
                          <a:ea typeface="Calibri" panose="020F0502020204030204" pitchFamily="34" charset="0"/>
                          <a:cs typeface="Times New Roman" panose="02020603050405020304" pitchFamily="18" charset="0"/>
                        </a:rPr>
                        <a:t>statt wegkippen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650946338"/>
                  </a:ext>
                </a:extLst>
              </a:tr>
              <a:tr h="185659">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Auf Elektro-Auto umsteigen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Lebensmittelabfälle halbieren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Ladekabel bei Nicht-Gebrauch ausstecken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131732571"/>
                  </a:ext>
                </a:extLst>
              </a:tr>
              <a:tr h="185659">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Carsharing nutzen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Leitungs- statt Flaschenwasser trinken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Suchanfrage ohne KI-Tool</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435633391"/>
                  </a:ext>
                </a:extLst>
              </a:tr>
              <a:tr h="185659">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Mit ÖPNV statt Auto zur Arbeit</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Hände mit kaltem Wasser waschen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3731746494"/>
                  </a:ext>
                </a:extLst>
              </a:tr>
              <a:tr h="185659">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Urlaub ohne Flug: Adria statt Teneriffa</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Raumtemperatur um 1 Grad senken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5760865"/>
                  </a:ext>
                </a:extLst>
              </a:tr>
              <a:tr h="185659">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Landhotel statt Kreuzfahrt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Müll richtig trennen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621003027"/>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Mit dem Pedelec zur Arbeit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Mit dem Rad 2-mal pro Woche einkaufen (statt Auto)</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4103487554"/>
                  </a:ext>
                </a:extLst>
              </a:tr>
              <a:tr h="294870">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Balkonkraftwerk installieren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Spülmaschine nutzen statt per Hand abspülen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338687647"/>
                  </a:ext>
                </a:extLst>
              </a:tr>
              <a:tr h="185659">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Zu Ökostrom wechseln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pPr>
                      <a:endParaRPr lang="en-US" sz="900" i="1">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1661312344"/>
                  </a:ext>
                </a:extLst>
              </a:tr>
              <a:tr h="185659">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1000€ Geldanlage in Windkraftprojekt</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303796499"/>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Anteil Fleischgerichte in der Kantine halbieren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 </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 </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624807208"/>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Bei den Eltern </a:t>
                      </a:r>
                      <a:br>
                        <a:rPr lang="de-DE" sz="900" i="1">
                          <a:effectLst/>
                          <a:latin typeface="Inria Sans" pitchFamily="2" charset="0"/>
                          <a:ea typeface="Calibri" panose="020F0502020204030204" pitchFamily="34" charset="0"/>
                          <a:cs typeface="Times New Roman" panose="02020603050405020304" pitchFamily="18" charset="0"/>
                        </a:rPr>
                      </a:br>
                      <a:r>
                        <a:rPr lang="de-DE" sz="900" i="1">
                          <a:effectLst/>
                          <a:latin typeface="Inria Sans" pitchFamily="2" charset="0"/>
                          <a:ea typeface="Calibri" panose="020F0502020204030204" pitchFamily="34" charset="0"/>
                          <a:cs typeface="Times New Roman" panose="02020603050405020304" pitchFamily="18" charset="0"/>
                        </a:rPr>
                        <a:t>Sparduschköpfe einbauen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575996589"/>
                  </a:ext>
                </a:extLst>
              </a:tr>
              <a:tr h="333094">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Kleidertauschparty in der Schule organisieren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 </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 </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3747974589"/>
                  </a:ext>
                </a:extLst>
              </a:tr>
              <a:tr h="333094">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Klimabeitrag für 1 t CO</a:t>
                      </a:r>
                      <a:r>
                        <a:rPr lang="de-DE" sz="900" i="1" baseline="-25000" dirty="0">
                          <a:effectLst/>
                          <a:latin typeface="Inria Sans" pitchFamily="2" charset="0"/>
                          <a:ea typeface="Calibri" panose="020F0502020204030204" pitchFamily="34" charset="0"/>
                          <a:cs typeface="Times New Roman" panose="02020603050405020304" pitchFamily="18" charset="0"/>
                        </a:rPr>
                        <a:t>2</a:t>
                      </a:r>
                      <a:r>
                        <a:rPr lang="de-DE" sz="900" i="1" dirty="0">
                          <a:effectLst/>
                          <a:latin typeface="Inria Sans" pitchFamily="2" charset="0"/>
                          <a:ea typeface="Calibri" panose="020F0502020204030204" pitchFamily="34" charset="0"/>
                          <a:cs typeface="Times New Roman" panose="02020603050405020304" pitchFamily="18" charset="0"/>
                        </a:rPr>
                        <a:t>-Vermeidung spenden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pPr>
                      <a:endParaRPr lang="en-US" sz="900" i="1">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 </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293568526"/>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Mit Fahrgemeinschaft zur Arbeit statt alleine</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pPr>
                      <a:endParaRPr lang="en-US" sz="900" i="1">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pPr>
                      <a:endParaRPr lang="en-US" sz="900" i="1" dirty="0">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288232313"/>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Halb so viel Geld ausgeben </a:t>
                      </a:r>
                      <a:br>
                        <a:rPr lang="de-DE" sz="900" i="1">
                          <a:effectLst/>
                          <a:latin typeface="Inria Sans" pitchFamily="2" charset="0"/>
                          <a:ea typeface="Calibri" panose="020F0502020204030204" pitchFamily="34" charset="0"/>
                          <a:cs typeface="Times New Roman" panose="02020603050405020304" pitchFamily="18" charset="0"/>
                        </a:rPr>
                      </a:br>
                      <a:r>
                        <a:rPr lang="de-DE" sz="900" i="1">
                          <a:effectLst/>
                          <a:latin typeface="Inria Sans" pitchFamily="2" charset="0"/>
                          <a:ea typeface="Calibri" panose="020F0502020204030204" pitchFamily="34" charset="0"/>
                          <a:cs typeface="Times New Roman" panose="02020603050405020304" pitchFamily="18" charset="0"/>
                        </a:rPr>
                        <a:t>(Produkte und Dienstleistungen)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pPr>
                      <a:endParaRPr lang="en-US" sz="900" i="1">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tc>
                  <a:txBody>
                    <a:bodyPr/>
                    <a:lstStyle/>
                    <a:p>
                      <a:pPr algn="ctr">
                        <a:lnSpc>
                          <a:spcPct val="100000"/>
                        </a:lnSpc>
                      </a:pPr>
                      <a:endParaRPr lang="en-US" sz="900" i="1" dirty="0">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tcPr>
                </a:tc>
                <a:extLst>
                  <a:ext uri="{0D108BD9-81ED-4DB2-BD59-A6C34878D82A}">
                    <a16:rowId xmlns:a16="http://schemas.microsoft.com/office/drawing/2014/main" val="2339450249"/>
                  </a:ext>
                </a:extLst>
              </a:tr>
              <a:tr h="333094">
                <a:tc>
                  <a:txBody>
                    <a:bodyPr/>
                    <a:lstStyle/>
                    <a:p>
                      <a:pPr algn="ct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Die Nachbarsfamilie für </a:t>
                      </a:r>
                      <a:br>
                        <a:rPr lang="de-DE" sz="900" i="1">
                          <a:effectLst/>
                          <a:latin typeface="Inria Sans" pitchFamily="2" charset="0"/>
                          <a:ea typeface="Calibri" panose="020F0502020204030204" pitchFamily="34" charset="0"/>
                          <a:cs typeface="Times New Roman" panose="02020603050405020304" pitchFamily="18" charset="0"/>
                        </a:rPr>
                      </a:br>
                      <a:r>
                        <a:rPr lang="de-DE" sz="900" i="1">
                          <a:effectLst/>
                          <a:latin typeface="Inria Sans" pitchFamily="2" charset="0"/>
                          <a:ea typeface="Calibri" panose="020F0502020204030204" pitchFamily="34" charset="0"/>
                          <a:cs typeface="Times New Roman" panose="02020603050405020304" pitchFamily="18" charset="0"/>
                        </a:rPr>
                        <a:t>Ökostrom begeistern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17780" marB="17780" anchor="ctr">
                    <a:lnL w="6350" cap="flat" cmpd="sng" algn="ctr">
                      <a:no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00000"/>
                        </a:lnSpc>
                      </a:pPr>
                      <a:endParaRPr lang="en-US" sz="900" i="1">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lnSpc>
                          <a:spcPct val="100000"/>
                        </a:lnSpc>
                      </a:pPr>
                      <a:endParaRPr lang="en-US" sz="900" i="1" dirty="0">
                        <a:effectLst/>
                        <a:latin typeface="Inria Sans" pitchFamily="2" charset="0"/>
                        <a:cs typeface="Times New Roman" panose="02020603050405020304" pitchFamily="18" charset="0"/>
                      </a:endParaRPr>
                    </a:p>
                  </a:txBody>
                  <a:tcPr marL="36000" marR="36000" marT="17780" marB="17780" anchor="ctr">
                    <a:lnL w="9525" cap="flat" cmpd="sng" algn="ctr">
                      <a:solidFill>
                        <a:schemeClr val="accent4"/>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4234819335"/>
                  </a:ext>
                </a:extLst>
              </a:tr>
            </a:tbl>
          </a:graphicData>
        </a:graphic>
      </p:graphicFrame>
      <p:grpSp>
        <p:nvGrpSpPr>
          <p:cNvPr id="17" name="Gruppieren 16">
            <a:extLst>
              <a:ext uri="{FF2B5EF4-FFF2-40B4-BE49-F238E27FC236}">
                <a16:creationId xmlns:a16="http://schemas.microsoft.com/office/drawing/2014/main" id="{3818D813-3460-46E2-069E-D984244DC0BA}"/>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8" name="Rechteck 17">
              <a:extLst>
                <a:ext uri="{FF2B5EF4-FFF2-40B4-BE49-F238E27FC236}">
                  <a16:creationId xmlns:a16="http://schemas.microsoft.com/office/drawing/2014/main" id="{DA5A301F-F95E-AEE1-961F-DED9A2040F0E}"/>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9" name="Gerader Verbinder 18">
              <a:extLst>
                <a:ext uri="{FF2B5EF4-FFF2-40B4-BE49-F238E27FC236}">
                  <a16:creationId xmlns:a16="http://schemas.microsoft.com/office/drawing/2014/main" id="{8906C345-3997-FE99-92FF-1AD918735BCD}"/>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20" name="Gerader Verbinder 19">
              <a:extLst>
                <a:ext uri="{FF2B5EF4-FFF2-40B4-BE49-F238E27FC236}">
                  <a16:creationId xmlns:a16="http://schemas.microsoft.com/office/drawing/2014/main" id="{4DA3713B-BA53-CCE7-2141-68DF8AFE7C17}"/>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3796504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361950"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Der Handabdruck</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6"/>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Notiere die wichtigsten Merkmale des Handabdrucks in Stichpunkten.</a:t>
            </a: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1450" indent="-171450">
              <a:lnSpc>
                <a:spcPct val="120000"/>
              </a:lnSpc>
              <a:spcAft>
                <a:spcPts val="600"/>
              </a:spcAft>
              <a:buClr>
                <a:schemeClr val="accent4"/>
              </a:buClr>
              <a:buFont typeface="Arial" panose="020B0604020202020204" pitchFamily="34" charset="0"/>
              <a:buChar char="•"/>
              <a:defRPr/>
            </a:pPr>
            <a:r>
              <a:rPr lang="de-DE" sz="1100" i="1" dirty="0">
                <a:solidFill>
                  <a:srgbClr val="000000"/>
                </a:solidFill>
                <a:latin typeface="Inria Sans" pitchFamily="2" charset="0"/>
                <a:cs typeface="Times New Roman" panose="02020603050405020304" pitchFamily="18" charset="0"/>
              </a:rPr>
              <a:t>Ich bewirke CO</a:t>
            </a:r>
            <a:r>
              <a:rPr lang="de-DE" sz="1100" i="1" baseline="-25000" dirty="0">
                <a:solidFill>
                  <a:srgbClr val="000000"/>
                </a:solidFill>
                <a:latin typeface="Inria Sans" pitchFamily="2" charset="0"/>
                <a:cs typeface="Times New Roman" panose="02020603050405020304" pitchFamily="18" charset="0"/>
              </a:rPr>
              <a:t>2</a:t>
            </a:r>
            <a:r>
              <a:rPr lang="de-DE" sz="1100" i="1" dirty="0">
                <a:solidFill>
                  <a:srgbClr val="000000"/>
                </a:solidFill>
                <a:latin typeface="Inria Sans" pitchFamily="2" charset="0"/>
                <a:cs typeface="Times New Roman" panose="02020603050405020304" pitchFamily="18" charset="0"/>
              </a:rPr>
              <a:t>-Einsparungen bei anderen.</a:t>
            </a:r>
          </a:p>
          <a:p>
            <a:pPr marL="171450" indent="-171450">
              <a:lnSpc>
                <a:spcPct val="120000"/>
              </a:lnSpc>
              <a:spcAft>
                <a:spcPts val="600"/>
              </a:spcAft>
              <a:buClr>
                <a:schemeClr val="accent4"/>
              </a:buClr>
              <a:buFont typeface="Arial" panose="020B0604020202020204" pitchFamily="34" charset="0"/>
              <a:buChar char="•"/>
              <a:defRPr/>
            </a:pPr>
            <a:r>
              <a:rPr lang="de-DE" sz="1100" i="1" dirty="0">
                <a:solidFill>
                  <a:srgbClr val="000000"/>
                </a:solidFill>
                <a:latin typeface="Inria Sans" pitchFamily="2" charset="0"/>
                <a:cs typeface="Times New Roman" panose="02020603050405020304" pitchFamily="18" charset="0"/>
              </a:rPr>
              <a:t>Blick auf positive gesellschaftliche Veränderungen</a:t>
            </a:r>
          </a:p>
          <a:p>
            <a:pPr marL="171450" indent="-171450">
              <a:lnSpc>
                <a:spcPct val="120000"/>
              </a:lnSpc>
              <a:spcAft>
                <a:spcPts val="600"/>
              </a:spcAft>
              <a:buClr>
                <a:schemeClr val="accent4"/>
              </a:buClr>
              <a:buFont typeface="Arial" panose="020B0604020202020204" pitchFamily="34" charset="0"/>
              <a:buChar char="•"/>
              <a:defRPr/>
            </a:pPr>
            <a:r>
              <a:rPr lang="de-DE" sz="1100" i="1" dirty="0">
                <a:solidFill>
                  <a:srgbClr val="000000"/>
                </a:solidFill>
                <a:latin typeface="Inria Sans" pitchFamily="2" charset="0"/>
                <a:cs typeface="Times New Roman" panose="02020603050405020304" pitchFamily="18" charset="0"/>
              </a:rPr>
              <a:t>Gemeinsame Veränderungen im Umfeld und von Strukturen</a:t>
            </a:r>
            <a:br>
              <a:rPr lang="de-DE" sz="1100" i="1" dirty="0">
                <a:solidFill>
                  <a:srgbClr val="000000"/>
                </a:solidFill>
                <a:latin typeface="Inria Sans" pitchFamily="2"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Quiz: Gehört die Maßnahme zu deinem Handabdruck oder zu deinem Fußabdruck? </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Kreuze die richtige Antwort an.</a:t>
            </a:r>
          </a:p>
          <a:p>
            <a:pPr marL="176213" marR="0" lvl="0" algn="l" defTabSz="914400" rtl="0" eaLnBrk="1" fontAlgn="base" latinLnBrk="0" hangingPunct="1">
              <a:lnSpc>
                <a:spcPct val="120000"/>
              </a:lnSpc>
              <a:spcBef>
                <a:spcPct val="0"/>
              </a:spcBef>
              <a:spcAft>
                <a:spcPts val="600"/>
              </a:spcAft>
              <a:buClrTx/>
              <a:buSzTx/>
              <a:tabLst/>
              <a:defRPr/>
            </a:pP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Im letzten Beispiel müssen Fuß- und Handabdruck angekreuzt werden, da sich der eigene Fußabdruck auch reduziert, wenn man im selben Haushalt lebt. </a:t>
            </a:r>
            <a:b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77800" marR="0" lvl="0" indent="-177800" algn="l" defTabSz="914400" rtl="0" eaLnBrk="1" fontAlgn="base" latinLnBrk="0" hangingPunct="1">
              <a:lnSpc>
                <a:spcPct val="120000"/>
              </a:lnSpc>
              <a:spcBef>
                <a:spcPct val="0"/>
              </a:spcBef>
              <a:spcAft>
                <a:spcPts val="600"/>
              </a:spcAft>
              <a:buClrTx/>
              <a:buSzTx/>
              <a:buFont typeface="+mj-lt"/>
              <a:buAutoNum type="arabicPeriod" startAt="8"/>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L="176213" marR="0" lvl="0" indent="-176213" algn="l" defTabSz="914400" rtl="0" eaLnBrk="1" fontAlgn="base" latinLnBrk="0" hangingPunct="1">
              <a:lnSpc>
                <a:spcPct val="120000"/>
              </a:lnSpc>
              <a:spcBef>
                <a:spcPct val="0"/>
              </a:spcBef>
              <a:spcAft>
                <a:spcPts val="600"/>
              </a:spcAft>
              <a:buClrTx/>
              <a:buSzTx/>
              <a:buFont typeface="+mj-lt"/>
              <a:buAutoNum type="arabicPeriod" startAt="9"/>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Mini-Spiel zu den Big Points: Rette Yuki, den Eisbären.</a:t>
            </a:r>
          </a:p>
          <a:p>
            <a:pPr marR="0" lvl="0" defTabSz="914400" eaLnBrk="1" latinLnBrk="0" hangingPunct="1">
              <a:lnSpc>
                <a:spcPct val="120000"/>
              </a:lnSpc>
              <a:spcAft>
                <a:spcPts val="600"/>
              </a:spcAft>
              <a:buClr>
                <a:schemeClr val="accent4"/>
              </a:buClr>
              <a:buSzTx/>
              <a:tabLst/>
              <a:defRPr/>
            </a:pPr>
            <a:r>
              <a:rPr lang="de-DE" sz="1100" i="1" dirty="0">
                <a:solidFill>
                  <a:srgbClr val="000000"/>
                </a:solidFill>
                <a:latin typeface="Inria Sans" pitchFamily="2" charset="0"/>
                <a:cs typeface="Times New Roman" panose="02020603050405020304" pitchFamily="18" charset="0"/>
              </a:rPr>
              <a:t>So kann der Highscore erreicht werden:</a:t>
            </a:r>
          </a:p>
          <a:p>
            <a:pPr marL="171450" marR="0" lvl="0" indent="-171450" defTabSz="914400" eaLnBrk="1" latinLnBrk="0" hangingPunct="1">
              <a:lnSpc>
                <a:spcPct val="120000"/>
              </a:lnSpc>
              <a:spcAft>
                <a:spcPts val="600"/>
              </a:spcAft>
              <a:buClr>
                <a:schemeClr val="accent4"/>
              </a:buClr>
              <a:buSzTx/>
              <a:buFont typeface="Arial" panose="020B0604020202020204" pitchFamily="34" charset="0"/>
              <a:buChar char="•"/>
              <a:tabLst/>
              <a:defRPr/>
            </a:pPr>
            <a:r>
              <a:rPr lang="de-DE" sz="1100" i="1" dirty="0">
                <a:solidFill>
                  <a:srgbClr val="000000"/>
                </a:solidFill>
                <a:latin typeface="Inria Sans" pitchFamily="2" charset="0"/>
                <a:cs typeface="Times New Roman" panose="02020603050405020304" pitchFamily="18" charset="0"/>
              </a:rPr>
              <a:t>Raum 1 – Flugreisen, Stoßlüften</a:t>
            </a:r>
          </a:p>
          <a:p>
            <a:pPr marL="171450" marR="0" lvl="0" indent="-171450" defTabSz="914400" eaLnBrk="1" latinLnBrk="0" hangingPunct="1">
              <a:lnSpc>
                <a:spcPct val="120000"/>
              </a:lnSpc>
              <a:spcAft>
                <a:spcPts val="600"/>
              </a:spcAft>
              <a:buClr>
                <a:schemeClr val="accent4"/>
              </a:buClr>
              <a:buSzTx/>
              <a:buFont typeface="Arial" panose="020B0604020202020204" pitchFamily="34" charset="0"/>
              <a:buChar char="•"/>
              <a:tabLst/>
              <a:defRPr/>
            </a:pPr>
            <a:r>
              <a:rPr lang="de-DE" sz="1100" i="1" dirty="0">
                <a:solidFill>
                  <a:srgbClr val="000000"/>
                </a:solidFill>
                <a:latin typeface="Inria Sans" pitchFamily="2" charset="0"/>
                <a:cs typeface="Times New Roman" panose="02020603050405020304" pitchFamily="18" charset="0"/>
              </a:rPr>
              <a:t>Raum 2 – Duschzeit auf 3 Min. verkürzen, Wassersparbrause verwenden</a:t>
            </a:r>
          </a:p>
          <a:p>
            <a:pPr marL="171450" marR="0" lvl="0" indent="-171450" defTabSz="914400" eaLnBrk="1" latinLnBrk="0" hangingPunct="1">
              <a:lnSpc>
                <a:spcPct val="120000"/>
              </a:lnSpc>
              <a:spcAft>
                <a:spcPts val="600"/>
              </a:spcAft>
              <a:buClr>
                <a:schemeClr val="accent4"/>
              </a:buClr>
              <a:buSzTx/>
              <a:buFont typeface="Arial" panose="020B0604020202020204" pitchFamily="34" charset="0"/>
              <a:buChar char="•"/>
              <a:tabLst/>
              <a:defRPr/>
            </a:pPr>
            <a:r>
              <a:rPr lang="de-DE" sz="1100" i="1" dirty="0">
                <a:solidFill>
                  <a:srgbClr val="000000"/>
                </a:solidFill>
                <a:latin typeface="Inria Sans" pitchFamily="2" charset="0"/>
                <a:cs typeface="Times New Roman" panose="02020603050405020304" pitchFamily="18" charset="0"/>
              </a:rPr>
              <a:t>Raum 3 – Vegetarische Ernährung</a:t>
            </a:r>
          </a:p>
          <a:p>
            <a:pPr marR="0" lvl="0" algn="l" defTabSz="914400" rtl="0" eaLnBrk="1" fontAlgn="base" latinLnBrk="0" hangingPunct="1">
              <a:lnSpc>
                <a:spcPct val="120000"/>
              </a:lnSpc>
              <a:spcBef>
                <a:spcPct val="0"/>
              </a:spcBef>
              <a:spcAft>
                <a:spcPts val="600"/>
              </a:spcAft>
              <a:buClrTx/>
              <a:buSzTx/>
              <a:tabLst/>
              <a:defRPr/>
            </a:pP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sp>
        <p:nvSpPr>
          <p:cNvPr id="12" name="Rechteck: eine Ecke abgeschnitten 11">
            <a:extLst>
              <a:ext uri="{FF2B5EF4-FFF2-40B4-BE49-F238E27FC236}">
                <a16:creationId xmlns:a16="http://schemas.microsoft.com/office/drawing/2014/main" id="{971413A3-894F-B26C-9A0E-92BDABD3C7CE}"/>
              </a:ext>
              <a:ext uri="{C183D7F6-B498-43B3-948B-1728B52AA6E4}">
                <adec:decorative xmlns:adec="http://schemas.microsoft.com/office/drawing/2017/decorative" val="1"/>
              </a:ext>
            </a:extLst>
          </p:cNvPr>
          <p:cNvSpPr/>
          <p:nvPr/>
        </p:nvSpPr>
        <p:spPr>
          <a:xfrm>
            <a:off x="539294" y="4085008"/>
            <a:ext cx="6481085" cy="3871492"/>
          </a:xfrm>
          <a:prstGeom prst="snip1Rect">
            <a:avLst>
              <a:gd name="adj" fmla="val 8153"/>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fontAlgn="auto">
              <a:spcBef>
                <a:spcPts val="0"/>
              </a:spcBef>
              <a:spcAft>
                <a:spcPts val="0"/>
              </a:spcAft>
            </a:pPr>
            <a:endParaRPr lang="de-DE" sz="1200" dirty="0">
              <a:solidFill>
                <a:schemeClr val="tx1"/>
              </a:solidFill>
              <a:latin typeface="Inria Sans" pitchFamily="2" charset="0"/>
            </a:endParaRPr>
          </a:p>
        </p:txBody>
      </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LM1 – Nachhaltigen Konsum verstehen </a:t>
            </a:r>
            <a:br>
              <a:rPr lang="de-DE" sz="2400" b="1" dirty="0">
                <a:latin typeface="Inria Sans" pitchFamily="2" charset="0"/>
              </a:rPr>
            </a:br>
            <a:r>
              <a:rPr lang="de-DE" sz="2400" dirty="0">
                <a:latin typeface="Inria Sans" pitchFamily="2" charset="0"/>
              </a:rPr>
              <a:t>Lösungen</a:t>
            </a:r>
            <a:r>
              <a:rPr lang="de-DE" sz="2400" b="1" dirty="0">
                <a:latin typeface="Inria Sans" pitchFamily="2" charset="0"/>
              </a:rPr>
              <a:t> </a:t>
            </a:r>
            <a:r>
              <a:rPr lang="de-DE" sz="2400" dirty="0">
                <a:latin typeface="Inria Sans" pitchFamily="2" charset="0"/>
              </a:rPr>
              <a:t>Arbeitsblatt 6</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38</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L</a:t>
            </a:r>
            <a:r>
              <a:rPr lang="de-DE" sz="1000" b="1" dirty="0">
                <a:latin typeface="Inria Sans" pitchFamily="2" charset="0"/>
              </a:rPr>
              <a:t>M1</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aphicFrame>
        <p:nvGraphicFramePr>
          <p:cNvPr id="20" name="Tabelle 19">
            <a:extLst>
              <a:ext uri="{FF2B5EF4-FFF2-40B4-BE49-F238E27FC236}">
                <a16:creationId xmlns:a16="http://schemas.microsoft.com/office/drawing/2014/main" id="{17C6A76D-0957-EBCB-0FA1-C5D73ED6E390}"/>
              </a:ext>
            </a:extLst>
          </p:cNvPr>
          <p:cNvGraphicFramePr>
            <a:graphicFrameLocks noGrp="1"/>
          </p:cNvGraphicFramePr>
          <p:nvPr>
            <p:extLst>
              <p:ext uri="{D42A27DB-BD31-4B8C-83A1-F6EECF244321}">
                <p14:modId xmlns:p14="http://schemas.microsoft.com/office/powerpoint/2010/main" val="1486462986"/>
              </p:ext>
            </p:extLst>
          </p:nvPr>
        </p:nvGraphicFramePr>
        <p:xfrm>
          <a:off x="610272" y="4208834"/>
          <a:ext cx="6289692" cy="3644902"/>
        </p:xfrm>
        <a:graphic>
          <a:graphicData uri="http://schemas.openxmlformats.org/drawingml/2006/table">
            <a:tbl>
              <a:tblPr firstRow="1" firstCol="1" bandRow="1">
                <a:tableStyleId>{5C22544A-7EE6-4342-B048-85BDC9FD1C3A}</a:tableStyleId>
              </a:tblPr>
              <a:tblGrid>
                <a:gridCol w="2945728">
                  <a:extLst>
                    <a:ext uri="{9D8B030D-6E8A-4147-A177-3AD203B41FA5}">
                      <a16:colId xmlns:a16="http://schemas.microsoft.com/office/drawing/2014/main" val="3190265302"/>
                    </a:ext>
                  </a:extLst>
                </a:gridCol>
                <a:gridCol w="1671982">
                  <a:extLst>
                    <a:ext uri="{9D8B030D-6E8A-4147-A177-3AD203B41FA5}">
                      <a16:colId xmlns:a16="http://schemas.microsoft.com/office/drawing/2014/main" val="886073639"/>
                    </a:ext>
                  </a:extLst>
                </a:gridCol>
                <a:gridCol w="1671982">
                  <a:extLst>
                    <a:ext uri="{9D8B030D-6E8A-4147-A177-3AD203B41FA5}">
                      <a16:colId xmlns:a16="http://schemas.microsoft.com/office/drawing/2014/main" val="3620492352"/>
                    </a:ext>
                  </a:extLst>
                </a:gridCol>
              </a:tblGrid>
              <a:tr h="696032">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7000"/>
                        </a:lnSpc>
                        <a:spcAft>
                          <a:spcPts val="0"/>
                        </a:spcAft>
                      </a:pP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589774">
                <a:tc>
                  <a:txBody>
                    <a:bodyPr/>
                    <a:lstStyle/>
                    <a:p>
                      <a:pPr>
                        <a:lnSpc>
                          <a:spcPct val="120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Ich entscheide mich, weniger Fleisch zu essen.</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X</a:t>
                      </a: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645115734"/>
                  </a:ext>
                </a:extLst>
              </a:tr>
              <a:tr h="589774">
                <a:tc>
                  <a:txBody>
                    <a:bodyPr/>
                    <a:lstStyle/>
                    <a:p>
                      <a:pPr>
                        <a:lnSpc>
                          <a:spcPct val="120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Ich motiviere meine Mutter, mit dem Fahrrad statt mit dem Auto zur Arbeit zu fahren. </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X</a:t>
                      </a: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589774">
                <a:tc>
                  <a:txBody>
                    <a:bodyPr/>
                    <a:lstStyle/>
                    <a:p>
                      <a:pPr>
                        <a:lnSpc>
                          <a:spcPct val="120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Ich kaufe nur noch Second-Hand Klamotten.</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X</a:t>
                      </a: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46655670"/>
                  </a:ext>
                </a:extLst>
              </a:tr>
              <a:tr h="589774">
                <a:tc>
                  <a:txBody>
                    <a:bodyPr/>
                    <a:lstStyle/>
                    <a:p>
                      <a:pPr>
                        <a:lnSpc>
                          <a:spcPct val="120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Ich organisiere mit der Umwelt AG eine Kleidertauschparty in der Schule.</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X</a:t>
                      </a: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85610654"/>
                  </a:ext>
                </a:extLst>
              </a:tr>
              <a:tr h="589774">
                <a:tc>
                  <a:txBody>
                    <a:bodyPr/>
                    <a:lstStyle/>
                    <a:p>
                      <a:pPr>
                        <a:lnSpc>
                          <a:spcPct val="120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Ich überrede meine WG, auf Ökostrom umzustellen.</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lnSpc>
                          <a:spcPct val="107000"/>
                        </a:lnSpc>
                        <a:spcAft>
                          <a:spcPts val="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X</a:t>
                      </a:r>
                    </a:p>
                  </a:txBody>
                  <a:tcPr marL="0" marR="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lnSpc>
                          <a:spcPct val="107000"/>
                        </a:lnSpc>
                        <a:spcAft>
                          <a:spcPts val="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X</a:t>
                      </a:r>
                    </a:p>
                  </a:txBody>
                  <a:tcPr marL="0" marR="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9928240"/>
                  </a:ext>
                </a:extLst>
              </a:tr>
            </a:tbl>
          </a:graphicData>
        </a:graphic>
      </p:graphicFrame>
      <p:grpSp>
        <p:nvGrpSpPr>
          <p:cNvPr id="13" name="Gruppieren 12">
            <a:extLst>
              <a:ext uri="{FF2B5EF4-FFF2-40B4-BE49-F238E27FC236}">
                <a16:creationId xmlns:a16="http://schemas.microsoft.com/office/drawing/2014/main" id="{C727DE00-3239-228E-06DD-4EBB823D482B}"/>
              </a:ext>
              <a:ext uri="{C183D7F6-B498-43B3-948B-1728B52AA6E4}">
                <adec:decorative xmlns:adec="http://schemas.microsoft.com/office/drawing/2017/decorative" val="1"/>
              </a:ext>
            </a:extLst>
          </p:cNvPr>
          <p:cNvGrpSpPr/>
          <p:nvPr/>
        </p:nvGrpSpPr>
        <p:grpSpPr>
          <a:xfrm>
            <a:off x="5924704" y="4395625"/>
            <a:ext cx="391084" cy="391084"/>
            <a:chOff x="-3787818" y="5291388"/>
            <a:chExt cx="2724236" cy="2724236"/>
          </a:xfrm>
        </p:grpSpPr>
        <p:sp>
          <p:nvSpPr>
            <p:cNvPr id="15" name="Ellipse 14">
              <a:extLst>
                <a:ext uri="{FF2B5EF4-FFF2-40B4-BE49-F238E27FC236}">
                  <a16:creationId xmlns:a16="http://schemas.microsoft.com/office/drawing/2014/main" id="{335BE316-FCA4-406D-43E6-A64757080732}"/>
                </a:ext>
              </a:extLst>
            </p:cNvPr>
            <p:cNvSpPr/>
            <p:nvPr/>
          </p:nvSpPr>
          <p:spPr>
            <a:xfrm>
              <a:off x="-3787818" y="5291388"/>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16" name="Picture 10">
              <a:extLst>
                <a:ext uri="{FF2B5EF4-FFF2-40B4-BE49-F238E27FC236}">
                  <a16:creationId xmlns:a16="http://schemas.microsoft.com/office/drawing/2014/main" id="{43061A00-1C6E-70E5-AC26-FF3AF7E20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uppieren 16">
            <a:extLst>
              <a:ext uri="{FF2B5EF4-FFF2-40B4-BE49-F238E27FC236}">
                <a16:creationId xmlns:a16="http://schemas.microsoft.com/office/drawing/2014/main" id="{260EE805-DBD5-9E9B-9795-80DCA13BEBE4}"/>
              </a:ext>
              <a:ext uri="{C183D7F6-B498-43B3-948B-1728B52AA6E4}">
                <adec:decorative xmlns:adec="http://schemas.microsoft.com/office/drawing/2017/decorative" val="1"/>
              </a:ext>
            </a:extLst>
          </p:cNvPr>
          <p:cNvGrpSpPr/>
          <p:nvPr/>
        </p:nvGrpSpPr>
        <p:grpSpPr>
          <a:xfrm>
            <a:off x="4164071" y="4395625"/>
            <a:ext cx="391084" cy="391084"/>
            <a:chOff x="-3787818" y="791033"/>
            <a:chExt cx="2724236" cy="2724236"/>
          </a:xfrm>
        </p:grpSpPr>
        <p:sp>
          <p:nvSpPr>
            <p:cNvPr id="18" name="Ellipse 17">
              <a:extLst>
                <a:ext uri="{FF2B5EF4-FFF2-40B4-BE49-F238E27FC236}">
                  <a16:creationId xmlns:a16="http://schemas.microsoft.com/office/drawing/2014/main" id="{1744E9FB-69B0-6AD7-0C9C-C21FFFF1D571}"/>
                </a:ext>
              </a:extLst>
            </p:cNvPr>
            <p:cNvSpPr/>
            <p:nvPr/>
          </p:nvSpPr>
          <p:spPr>
            <a:xfrm>
              <a:off x="-3787818" y="791033"/>
              <a:ext cx="2724236" cy="27242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Inria Sans" pitchFamily="2" charset="0"/>
              </a:endParaRPr>
            </a:p>
          </p:txBody>
        </p:sp>
        <p:pic>
          <p:nvPicPr>
            <p:cNvPr id="19" name="Picture 5">
              <a:extLst>
                <a:ext uri="{FF2B5EF4-FFF2-40B4-BE49-F238E27FC236}">
                  <a16:creationId xmlns:a16="http://schemas.microsoft.com/office/drawing/2014/main" id="{7A96F84E-20BA-D01C-AD8E-B8C1CE3A0B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1620" y="1017231"/>
              <a:ext cx="2271839" cy="2271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uppieren 8">
            <a:extLst>
              <a:ext uri="{FF2B5EF4-FFF2-40B4-BE49-F238E27FC236}">
                <a16:creationId xmlns:a16="http://schemas.microsoft.com/office/drawing/2014/main" id="{62FF8283-9DAA-24B3-6F6B-1C877A5679D9}"/>
              </a:ext>
              <a:ext uri="{C183D7F6-B498-43B3-948B-1728B52AA6E4}">
                <adec:decorative xmlns:adec="http://schemas.microsoft.com/office/drawing/2017/decorative" val="1"/>
              </a:ext>
            </a:extLst>
          </p:cNvPr>
          <p:cNvGrpSpPr/>
          <p:nvPr/>
        </p:nvGrpSpPr>
        <p:grpSpPr>
          <a:xfrm>
            <a:off x="383500" y="1368951"/>
            <a:ext cx="288000" cy="288000"/>
            <a:chOff x="-3787818" y="5291388"/>
            <a:chExt cx="2724236" cy="2724236"/>
          </a:xfrm>
        </p:grpSpPr>
        <p:sp>
          <p:nvSpPr>
            <p:cNvPr id="11" name="Ellipse 10">
              <a:extLst>
                <a:ext uri="{FF2B5EF4-FFF2-40B4-BE49-F238E27FC236}">
                  <a16:creationId xmlns:a16="http://schemas.microsoft.com/office/drawing/2014/main" id="{8ED494AC-4CD2-5AD2-CA95-9A7927DF332D}"/>
                </a:ext>
              </a:extLst>
            </p:cNvPr>
            <p:cNvSpPr/>
            <p:nvPr/>
          </p:nvSpPr>
          <p:spPr>
            <a:xfrm>
              <a:off x="-3787818" y="5291388"/>
              <a:ext cx="2724236" cy="272423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4" name="Picture 10">
              <a:extLst>
                <a:ext uri="{FF2B5EF4-FFF2-40B4-BE49-F238E27FC236}">
                  <a16:creationId xmlns:a16="http://schemas.microsoft.com/office/drawing/2014/main" id="{262A26BF-49A7-9906-15EB-BE3CBAD61D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7599" y="5579737"/>
              <a:ext cx="2140158" cy="214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uppieren 20">
            <a:extLst>
              <a:ext uri="{FF2B5EF4-FFF2-40B4-BE49-F238E27FC236}">
                <a16:creationId xmlns:a16="http://schemas.microsoft.com/office/drawing/2014/main" id="{A0816B25-C1A3-1BAB-5B3C-D609030C1E7B}"/>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22" name="Rechteck 21">
              <a:extLst>
                <a:ext uri="{FF2B5EF4-FFF2-40B4-BE49-F238E27FC236}">
                  <a16:creationId xmlns:a16="http://schemas.microsoft.com/office/drawing/2014/main" id="{682C62C0-C538-6038-8630-9A722FC57543}"/>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23" name="Gerader Verbinder 22">
              <a:extLst>
                <a:ext uri="{FF2B5EF4-FFF2-40B4-BE49-F238E27FC236}">
                  <a16:creationId xmlns:a16="http://schemas.microsoft.com/office/drawing/2014/main" id="{C856B54F-252E-88E7-4D6B-714046A8FC7F}"/>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24" name="Gerader Verbinder 23">
              <a:extLst>
                <a:ext uri="{FF2B5EF4-FFF2-40B4-BE49-F238E27FC236}">
                  <a16:creationId xmlns:a16="http://schemas.microsoft.com/office/drawing/2014/main" id="{5AA9E7DE-40F1-F8DF-1BA2-9CE4E16DFED7}"/>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3656201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 Arbeitsblatt 1</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39</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Thema 1: Überblick politische Instrumente</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rgbClr val="000000"/>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tabLst/>
              <a:defRPr/>
            </a:pPr>
            <a:r>
              <a:rPr kumimoji="0" lang="de-DE" sz="1100" b="1" i="0" u="none" strike="noStrike" kern="1200" cap="none" spc="0" normalizeH="0" baseline="0" noProof="0" dirty="0">
                <a:ln>
                  <a:noFill/>
                </a:ln>
                <a:solidFill>
                  <a:schemeClr val="accent1"/>
                </a:solidFill>
                <a:effectLst/>
                <a:uLnTx/>
                <a:uFillTx/>
                <a:latin typeface="Inria Sans" pitchFamily="2" charset="0"/>
                <a:ea typeface="Calibri" panose="020F0502020204030204" pitchFamily="34" charset="0"/>
                <a:cs typeface="Times New Roman" panose="02020603050405020304" pitchFamily="18" charset="0"/>
              </a:rPr>
              <a:t>Aufgabe: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Ordne die Maßnahmen (links) einem Instrument aus dem Werkzeugkoffer der Politik* (rechts) zu.</a:t>
            </a: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b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sp>
        <p:nvSpPr>
          <p:cNvPr id="12" name="Rectangle 1">
            <a:extLst>
              <a:ext uri="{FF2B5EF4-FFF2-40B4-BE49-F238E27FC236}">
                <a16:creationId xmlns:a16="http://schemas.microsoft.com/office/drawing/2014/main" id="{269DE694-F817-F02D-8DE5-D4FAE787F77F}"/>
              </a:ext>
            </a:extLst>
          </p:cNvPr>
          <p:cNvSpPr/>
          <p:nvPr/>
        </p:nvSpPr>
        <p:spPr>
          <a:xfrm>
            <a:off x="387860" y="1765092"/>
            <a:ext cx="6784465" cy="1801706"/>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20000"/>
              </a:lnSpc>
              <a:spcAft>
                <a:spcPts val="600"/>
              </a:spcAft>
            </a:pPr>
            <a:r>
              <a:rPr lang="de-DE" sz="1100" dirty="0">
                <a:solidFill>
                  <a:schemeClr val="tx1"/>
                </a:solidFill>
                <a:effectLst/>
                <a:latin typeface="Inria Sans" pitchFamily="2" charset="0"/>
              </a:rPr>
              <a:t>Um Klimaziele zu erreichen, setzt die Politik auf zwei Arten von Instrumenten:</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effectLst/>
                <a:latin typeface="Inria Sans" pitchFamily="2" charset="0"/>
              </a:rPr>
              <a:t>Harte Instrumente (z. B. Gesetze, Verbote, Steuern) → wirken schnell und verbindlich, brauchen aber Kontrollen und Akzeptanz. Beispiel: CO₂-Steuer auf Benzin.</a:t>
            </a:r>
          </a:p>
          <a:p>
            <a:pPr marL="171450" indent="-171450">
              <a:lnSpc>
                <a:spcPct val="120000"/>
              </a:lnSpc>
              <a:spcAft>
                <a:spcPts val="600"/>
              </a:spcAft>
              <a:buClr>
                <a:schemeClr val="accent4"/>
              </a:buClr>
              <a:buFont typeface="Arial" panose="020B0604020202020204" pitchFamily="34" charset="0"/>
              <a:buChar char="•"/>
            </a:pPr>
            <a:r>
              <a:rPr lang="de-DE" sz="1100" dirty="0">
                <a:solidFill>
                  <a:schemeClr val="tx1"/>
                </a:solidFill>
                <a:effectLst/>
                <a:latin typeface="Inria Sans" pitchFamily="2" charset="0"/>
              </a:rPr>
              <a:t>Weiche Instrumente (z. B. Kampagnen, Nudges, Aufklärung) → schaffen Akzeptanz und Bewusstsein, sind einfacher umsetzbar, nicht verbindlich. Beispiel: Plakate über nachhaltige Mode.</a:t>
            </a:r>
          </a:p>
          <a:p>
            <a:pPr>
              <a:lnSpc>
                <a:spcPct val="120000"/>
              </a:lnSpc>
              <a:spcAft>
                <a:spcPts val="600"/>
              </a:spcAft>
            </a:pPr>
            <a:r>
              <a:rPr lang="de-DE" sz="1100" dirty="0">
                <a:solidFill>
                  <a:schemeClr val="tx1"/>
                </a:solidFill>
                <a:effectLst/>
                <a:latin typeface="Inria Sans" pitchFamily="2" charset="0"/>
              </a:rPr>
              <a:t>Am besten wirken sie im Team: Harte und weiche Maßnahmen (z. B. Steuer + Aufklärungskampagne) verstärken sich gegenseitig.</a:t>
            </a:r>
          </a:p>
        </p:txBody>
      </p:sp>
      <p:sp>
        <p:nvSpPr>
          <p:cNvPr id="42" name="Textplatzhalter 4">
            <a:extLst>
              <a:ext uri="{FF2B5EF4-FFF2-40B4-BE49-F238E27FC236}">
                <a16:creationId xmlns:a16="http://schemas.microsoft.com/office/drawing/2014/main" id="{1BC75166-2448-EFA1-5F84-FED63054C279}"/>
              </a:ext>
            </a:extLst>
          </p:cNvPr>
          <p:cNvSpPr txBox="1">
            <a:spLocks/>
          </p:cNvSpPr>
          <p:nvPr/>
        </p:nvSpPr>
        <p:spPr bwMode="auto">
          <a:xfrm>
            <a:off x="386837" y="9624807"/>
            <a:ext cx="6635755" cy="294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 Quelle: eigene Darstellung nach Wolff et al (2020) &amp; The </a:t>
            </a:r>
            <a:r>
              <a:rPr lang="de-DE" sz="900" i="1" kern="0" dirty="0" err="1">
                <a:solidFill>
                  <a:schemeClr val="tx1"/>
                </a:solidFill>
                <a:latin typeface="Inria Sans" pitchFamily="2" charset="0"/>
              </a:rPr>
              <a:t>Nuffield</a:t>
            </a:r>
            <a:r>
              <a:rPr lang="de-DE" sz="900" i="1" kern="0" dirty="0">
                <a:solidFill>
                  <a:schemeClr val="tx1"/>
                </a:solidFill>
                <a:latin typeface="Inria Sans" pitchFamily="2" charset="0"/>
              </a:rPr>
              <a:t> Council on </a:t>
            </a:r>
            <a:r>
              <a:rPr lang="de-DE" sz="900" i="1" kern="0" dirty="0" err="1">
                <a:solidFill>
                  <a:schemeClr val="tx1"/>
                </a:solidFill>
                <a:latin typeface="Inria Sans" pitchFamily="2" charset="0"/>
              </a:rPr>
              <a:t>Bioethics</a:t>
            </a:r>
            <a:r>
              <a:rPr lang="de-DE" sz="900" i="1" kern="0" dirty="0">
                <a:solidFill>
                  <a:schemeClr val="tx1"/>
                </a:solidFill>
                <a:latin typeface="Inria Sans" pitchFamily="2" charset="0"/>
              </a:rPr>
              <a:t> (2007)</a:t>
            </a:r>
          </a:p>
        </p:txBody>
      </p:sp>
      <p:grpSp>
        <p:nvGrpSpPr>
          <p:cNvPr id="66" name="Gruppieren 65" descr="Werkzeugkoffer der Politik">
            <a:extLst>
              <a:ext uri="{FF2B5EF4-FFF2-40B4-BE49-F238E27FC236}">
                <a16:creationId xmlns:a16="http://schemas.microsoft.com/office/drawing/2014/main" id="{6B037A68-2510-17D9-2AE5-60A1A45051C7}"/>
              </a:ext>
            </a:extLst>
          </p:cNvPr>
          <p:cNvGrpSpPr/>
          <p:nvPr/>
        </p:nvGrpSpPr>
        <p:grpSpPr>
          <a:xfrm>
            <a:off x="4012588" y="4094365"/>
            <a:ext cx="3180648" cy="5476684"/>
            <a:chOff x="4012588" y="4094365"/>
            <a:chExt cx="3180648" cy="5476684"/>
          </a:xfrm>
        </p:grpSpPr>
        <p:grpSp>
          <p:nvGrpSpPr>
            <p:cNvPr id="36" name="Gruppieren 35">
              <a:extLst>
                <a:ext uri="{FF2B5EF4-FFF2-40B4-BE49-F238E27FC236}">
                  <a16:creationId xmlns:a16="http://schemas.microsoft.com/office/drawing/2014/main" id="{A105B93E-D81B-3836-207C-936CCF3678C1}"/>
                </a:ext>
                <a:ext uri="{C183D7F6-B498-43B3-948B-1728B52AA6E4}">
                  <adec:decorative xmlns:adec="http://schemas.microsoft.com/office/drawing/2017/decorative" val="1"/>
                </a:ext>
              </a:extLst>
            </p:cNvPr>
            <p:cNvGrpSpPr/>
            <p:nvPr/>
          </p:nvGrpSpPr>
          <p:grpSpPr>
            <a:xfrm>
              <a:off x="6723800" y="4094365"/>
              <a:ext cx="469436" cy="5476681"/>
              <a:chOff x="3155006" y="5262820"/>
              <a:chExt cx="1471485" cy="4335580"/>
            </a:xfrm>
          </p:grpSpPr>
          <p:cxnSp>
            <p:nvCxnSpPr>
              <p:cNvPr id="19" name="Gerade Verbindung mit Pfeil 18">
                <a:extLst>
                  <a:ext uri="{FF2B5EF4-FFF2-40B4-BE49-F238E27FC236}">
                    <a16:creationId xmlns:a16="http://schemas.microsoft.com/office/drawing/2014/main" id="{50275E4F-1770-E009-462C-22AC74AAD8E5}"/>
                  </a:ext>
                </a:extLst>
              </p:cNvPr>
              <p:cNvCxnSpPr>
                <a:cxnSpLocks/>
              </p:cNvCxnSpPr>
              <p:nvPr/>
            </p:nvCxnSpPr>
            <p:spPr bwMode="auto">
              <a:xfrm flipV="1">
                <a:off x="3155006" y="5262820"/>
                <a:ext cx="0" cy="4335580"/>
              </a:xfrm>
              <a:prstGeom prst="straightConnector1">
                <a:avLst/>
              </a:prstGeom>
              <a:solidFill>
                <a:schemeClr val="accent1"/>
              </a:solidFill>
              <a:ln w="19050" cap="flat" cmpd="sng" algn="ctr">
                <a:gradFill flip="none" rotWithShape="1">
                  <a:gsLst>
                    <a:gs pos="0">
                      <a:schemeClr val="accent6"/>
                    </a:gs>
                    <a:gs pos="100000">
                      <a:schemeClr val="accent4"/>
                    </a:gs>
                  </a:gsLst>
                  <a:lin ang="5400000" scaled="1"/>
                  <a:tileRect/>
                </a:gradFill>
                <a:prstDash val="solid"/>
                <a:round/>
                <a:headEnd type="none" w="med" len="med"/>
                <a:tailEnd type="triangle"/>
              </a:ln>
              <a:effectLst/>
            </p:spPr>
          </p:cxnSp>
          <p:sp>
            <p:nvSpPr>
              <p:cNvPr id="21" name="Rechteck 20">
                <a:extLst>
                  <a:ext uri="{FF2B5EF4-FFF2-40B4-BE49-F238E27FC236}">
                    <a16:creationId xmlns:a16="http://schemas.microsoft.com/office/drawing/2014/main" id="{B7158B4E-1CCD-08C7-2F72-9A942A621167}"/>
                  </a:ext>
                </a:extLst>
              </p:cNvPr>
              <p:cNvSpPr/>
              <p:nvPr/>
            </p:nvSpPr>
            <p:spPr>
              <a:xfrm rot="16200000">
                <a:off x="2725618" y="7679425"/>
                <a:ext cx="2615808" cy="1185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fontAlgn="auto">
                  <a:spcBef>
                    <a:spcPts val="0"/>
                  </a:spcBef>
                  <a:spcAft>
                    <a:spcPts val="0"/>
                  </a:spcAft>
                </a:pPr>
                <a:r>
                  <a:rPr lang="de-DE" sz="900" i="1" dirty="0">
                    <a:solidFill>
                      <a:schemeClr val="accent4"/>
                    </a:solidFill>
                    <a:latin typeface="Inria Sans" pitchFamily="2" charset="0"/>
                  </a:rPr>
                  <a:t>Staatliche Eingriffstiefe in die Handlungsfreiheit </a:t>
                </a:r>
                <a:br>
                  <a:rPr lang="de-DE" sz="900" i="1" dirty="0">
                    <a:solidFill>
                      <a:schemeClr val="accent4"/>
                    </a:solidFill>
                    <a:latin typeface="Inria Sans" pitchFamily="2" charset="0"/>
                  </a:rPr>
                </a:br>
                <a:r>
                  <a:rPr lang="de-DE" sz="900" i="1" dirty="0">
                    <a:solidFill>
                      <a:schemeClr val="accent4"/>
                    </a:solidFill>
                    <a:latin typeface="Inria Sans" pitchFamily="2" charset="0"/>
                  </a:rPr>
                  <a:t>von z.B. Verbraucher*innen und Unternehmen</a:t>
                </a:r>
              </a:p>
            </p:txBody>
          </p:sp>
        </p:grpSp>
        <p:sp>
          <p:nvSpPr>
            <p:cNvPr id="15" name="Rechteck 14">
              <a:extLst>
                <a:ext uri="{FF2B5EF4-FFF2-40B4-BE49-F238E27FC236}">
                  <a16:creationId xmlns:a16="http://schemas.microsoft.com/office/drawing/2014/main" id="{5C4BF381-CC70-3AE2-5D5E-DF0DAE8D0C4E}"/>
                </a:ext>
              </a:extLst>
            </p:cNvPr>
            <p:cNvSpPr/>
            <p:nvPr/>
          </p:nvSpPr>
          <p:spPr>
            <a:xfrm>
              <a:off x="4012588" y="7871989"/>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Verhaltenswissenschaftlich fundierte Instrumente</a:t>
              </a:r>
              <a:endParaRPr lang="de-DE" sz="1000" dirty="0">
                <a:solidFill>
                  <a:schemeClr val="accent1"/>
                </a:solidFill>
                <a:latin typeface="Inria Sans" pitchFamily="2" charset="0"/>
              </a:endParaRPr>
            </a:p>
            <a:p>
              <a:pPr marL="358775"/>
              <a:r>
                <a:rPr lang="de-DE" sz="1000" dirty="0" err="1">
                  <a:solidFill>
                    <a:schemeClr val="tx1"/>
                  </a:solidFill>
                  <a:latin typeface="Inria Sans" pitchFamily="2" charset="0"/>
                </a:rPr>
                <a:t>Nudges</a:t>
              </a:r>
              <a:r>
                <a:rPr lang="de-DE" sz="1000" dirty="0">
                  <a:solidFill>
                    <a:schemeClr val="tx1"/>
                  </a:solidFill>
                  <a:latin typeface="Inria Sans" pitchFamily="2" charset="0"/>
                </a:rPr>
                <a:t>, Voreinstellungen (</a:t>
              </a:r>
              <a:r>
                <a:rPr lang="de-DE" sz="1000" dirty="0" err="1">
                  <a:solidFill>
                    <a:schemeClr val="tx1"/>
                  </a:solidFill>
                  <a:latin typeface="Inria Sans" pitchFamily="2" charset="0"/>
                </a:rPr>
                <a:t>defaults</a:t>
              </a:r>
              <a:r>
                <a:rPr lang="de-DE" sz="1000" dirty="0">
                  <a:solidFill>
                    <a:schemeClr val="tx1"/>
                  </a:solidFill>
                  <a:latin typeface="Inria Sans" pitchFamily="2" charset="0"/>
                </a:rPr>
                <a:t>), verändertes Wahlangebot</a:t>
              </a:r>
            </a:p>
          </p:txBody>
        </p:sp>
        <p:sp>
          <p:nvSpPr>
            <p:cNvPr id="16" name="Rechteck 15">
              <a:extLst>
                <a:ext uri="{FF2B5EF4-FFF2-40B4-BE49-F238E27FC236}">
                  <a16:creationId xmlns:a16="http://schemas.microsoft.com/office/drawing/2014/main" id="{AB0A94D2-69BC-9E31-BC39-4F37AB25772D}"/>
                </a:ext>
              </a:extLst>
            </p:cNvPr>
            <p:cNvSpPr/>
            <p:nvPr/>
          </p:nvSpPr>
          <p:spPr>
            <a:xfrm>
              <a:off x="4012588" y="5038773"/>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Wirtschaftspolitische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Steuern, positive Anreize (Subventionen), Vorteile</a:t>
              </a:r>
            </a:p>
          </p:txBody>
        </p:sp>
        <p:sp>
          <p:nvSpPr>
            <p:cNvPr id="17" name="Rechteck 16">
              <a:extLst>
                <a:ext uri="{FF2B5EF4-FFF2-40B4-BE49-F238E27FC236}">
                  <a16:creationId xmlns:a16="http://schemas.microsoft.com/office/drawing/2014/main" id="{41F1DA04-B0EA-E402-DD79-7833736B078C}"/>
                </a:ext>
              </a:extLst>
            </p:cNvPr>
            <p:cNvSpPr/>
            <p:nvPr/>
          </p:nvSpPr>
          <p:spPr>
            <a:xfrm>
              <a:off x="4012588" y="5983181"/>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Kooperative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Freiwillige Selbstverpflichtungen, Vereinbarungen, Runde Tische</a:t>
              </a:r>
            </a:p>
          </p:txBody>
        </p:sp>
        <p:sp>
          <p:nvSpPr>
            <p:cNvPr id="18" name="Rechteck 17">
              <a:extLst>
                <a:ext uri="{FF2B5EF4-FFF2-40B4-BE49-F238E27FC236}">
                  <a16:creationId xmlns:a16="http://schemas.microsoft.com/office/drawing/2014/main" id="{9210BEAA-675B-EA35-E2BA-96AA0547F0FC}"/>
                </a:ext>
              </a:extLst>
            </p:cNvPr>
            <p:cNvSpPr/>
            <p:nvPr/>
          </p:nvSpPr>
          <p:spPr>
            <a:xfrm>
              <a:off x="4012588" y="4094367"/>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Ordnungspolitische Instrumente</a:t>
              </a:r>
            </a:p>
            <a:p>
              <a:pPr marL="358775"/>
              <a:r>
                <a:rPr lang="de-DE" sz="1000" dirty="0">
                  <a:solidFill>
                    <a:schemeClr val="tx1"/>
                  </a:solidFill>
                  <a:latin typeface="Inria Sans" pitchFamily="2" charset="0"/>
                </a:rPr>
                <a:t>Gesetze, Standards, Technologien auslaufen lassen</a:t>
              </a:r>
            </a:p>
          </p:txBody>
        </p:sp>
        <p:sp>
          <p:nvSpPr>
            <p:cNvPr id="33" name="Rechteck 32">
              <a:extLst>
                <a:ext uri="{FF2B5EF4-FFF2-40B4-BE49-F238E27FC236}">
                  <a16:creationId xmlns:a16="http://schemas.microsoft.com/office/drawing/2014/main" id="{8C1BD295-409D-5C82-BC72-71FDC0A8C058}"/>
                </a:ext>
              </a:extLst>
            </p:cNvPr>
            <p:cNvSpPr/>
            <p:nvPr/>
          </p:nvSpPr>
          <p:spPr>
            <a:xfrm>
              <a:off x="4012588" y="6927585"/>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Bereitstellung von technischen Mitteln und Infrastruktur</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Ausbau ÖPNV, Ladesäulen E-Autos</a:t>
              </a:r>
            </a:p>
          </p:txBody>
        </p:sp>
        <p:sp>
          <p:nvSpPr>
            <p:cNvPr id="29" name="Rechteck 28">
              <a:extLst>
                <a:ext uri="{FF2B5EF4-FFF2-40B4-BE49-F238E27FC236}">
                  <a16:creationId xmlns:a16="http://schemas.microsoft.com/office/drawing/2014/main" id="{CEE8F923-5A1E-84DD-9236-0C38EB3D13A5}"/>
                </a:ext>
              </a:extLst>
            </p:cNvPr>
            <p:cNvSpPr/>
            <p:nvPr/>
          </p:nvSpPr>
          <p:spPr>
            <a:xfrm>
              <a:off x="4012588" y="8816395"/>
              <a:ext cx="2570720" cy="754654"/>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358775"/>
              <a:r>
                <a:rPr lang="de-DE" sz="1000" b="1" dirty="0">
                  <a:solidFill>
                    <a:schemeClr val="accent1"/>
                  </a:solidFill>
                  <a:latin typeface="Inria Sans" pitchFamily="2" charset="0"/>
                </a:rPr>
                <a:t>Kommunikative Instrumente</a:t>
              </a:r>
              <a:endParaRPr lang="de-DE" sz="1000" dirty="0">
                <a:solidFill>
                  <a:schemeClr val="accent1"/>
                </a:solidFill>
                <a:latin typeface="Inria Sans" pitchFamily="2" charset="0"/>
              </a:endParaRPr>
            </a:p>
            <a:p>
              <a:pPr marL="358775"/>
              <a:r>
                <a:rPr lang="de-DE" sz="1000" dirty="0">
                  <a:solidFill>
                    <a:schemeClr val="tx1"/>
                  </a:solidFill>
                  <a:latin typeface="Inria Sans" pitchFamily="2" charset="0"/>
                </a:rPr>
                <a:t>Kampagnen, Labels, Beratungsangebote, Bildung, Aufklärung</a:t>
              </a:r>
            </a:p>
          </p:txBody>
        </p:sp>
        <p:pic>
          <p:nvPicPr>
            <p:cNvPr id="34" name="Grafik 33">
              <a:extLst>
                <a:ext uri="{FF2B5EF4-FFF2-40B4-BE49-F238E27FC236}">
                  <a16:creationId xmlns:a16="http://schemas.microsoft.com/office/drawing/2014/main" id="{33F68357-1E1D-154E-5A90-D7C24B2EAC47}"/>
                </a:ext>
              </a:extLst>
            </p:cNvPr>
            <p:cNvPicPr>
              <a:picLocks noChangeAspect="1"/>
            </p:cNvPicPr>
            <p:nvPr/>
          </p:nvPicPr>
          <p:blipFill>
            <a:blip r:embed="rId3">
              <a:duotone>
                <a:schemeClr val="accent3">
                  <a:shade val="45000"/>
                  <a:satMod val="135000"/>
                </a:schemeClr>
                <a:prstClr val="white"/>
              </a:duotone>
            </a:blip>
            <a:stretch>
              <a:fillRect/>
            </a:stretch>
          </p:blipFill>
          <p:spPr>
            <a:xfrm>
              <a:off x="4108908" y="7169722"/>
              <a:ext cx="270380" cy="270380"/>
            </a:xfrm>
            <a:prstGeom prst="rect">
              <a:avLst/>
            </a:prstGeom>
          </p:spPr>
        </p:pic>
        <p:pic>
          <p:nvPicPr>
            <p:cNvPr id="24" name="Grafik 23">
              <a:extLst>
                <a:ext uri="{FF2B5EF4-FFF2-40B4-BE49-F238E27FC236}">
                  <a16:creationId xmlns:a16="http://schemas.microsoft.com/office/drawing/2014/main" id="{C9D84BF0-1886-0001-CF52-594011AFAF0C}"/>
                </a:ext>
              </a:extLst>
            </p:cNvPr>
            <p:cNvPicPr>
              <a:picLocks noChangeAspect="1"/>
            </p:cNvPicPr>
            <p:nvPr/>
          </p:nvPicPr>
          <p:blipFill>
            <a:blip r:embed="rId4">
              <a:duotone>
                <a:schemeClr val="accent3">
                  <a:shade val="45000"/>
                  <a:satMod val="135000"/>
                </a:schemeClr>
                <a:prstClr val="white"/>
              </a:duotone>
            </a:blip>
            <a:stretch>
              <a:fillRect/>
            </a:stretch>
          </p:blipFill>
          <p:spPr>
            <a:xfrm>
              <a:off x="4108908" y="8114126"/>
              <a:ext cx="270380" cy="270380"/>
            </a:xfrm>
            <a:prstGeom prst="rect">
              <a:avLst/>
            </a:prstGeom>
          </p:spPr>
        </p:pic>
        <p:pic>
          <p:nvPicPr>
            <p:cNvPr id="25" name="Grafik 24">
              <a:extLst>
                <a:ext uri="{FF2B5EF4-FFF2-40B4-BE49-F238E27FC236}">
                  <a16:creationId xmlns:a16="http://schemas.microsoft.com/office/drawing/2014/main" id="{A3C3E0AE-5D4A-218B-6CEE-BC0A9BDF07A0}"/>
                </a:ext>
              </a:extLst>
            </p:cNvPr>
            <p:cNvPicPr>
              <a:picLocks noChangeAspect="1"/>
            </p:cNvPicPr>
            <p:nvPr/>
          </p:nvPicPr>
          <p:blipFill>
            <a:blip r:embed="rId5">
              <a:duotone>
                <a:schemeClr val="accent3">
                  <a:shade val="45000"/>
                  <a:satMod val="135000"/>
                </a:schemeClr>
                <a:prstClr val="white"/>
              </a:duotone>
            </a:blip>
            <a:stretch>
              <a:fillRect/>
            </a:stretch>
          </p:blipFill>
          <p:spPr>
            <a:xfrm>
              <a:off x="4080608" y="6200343"/>
              <a:ext cx="326980" cy="326980"/>
            </a:xfrm>
            <a:prstGeom prst="rect">
              <a:avLst/>
            </a:prstGeom>
          </p:spPr>
        </p:pic>
        <p:pic>
          <p:nvPicPr>
            <p:cNvPr id="26" name="Grafik 25">
              <a:extLst>
                <a:ext uri="{FF2B5EF4-FFF2-40B4-BE49-F238E27FC236}">
                  <a16:creationId xmlns:a16="http://schemas.microsoft.com/office/drawing/2014/main" id="{A52324A5-5C48-C9C8-FB3A-0538C500BEA3}"/>
                </a:ext>
              </a:extLst>
            </p:cNvPr>
            <p:cNvPicPr>
              <a:picLocks noChangeAspect="1"/>
            </p:cNvPicPr>
            <p:nvPr/>
          </p:nvPicPr>
          <p:blipFill>
            <a:blip r:embed="rId6">
              <a:duotone>
                <a:schemeClr val="accent3">
                  <a:shade val="45000"/>
                  <a:satMod val="135000"/>
                </a:schemeClr>
                <a:prstClr val="white"/>
              </a:duotone>
            </a:blip>
            <a:stretch>
              <a:fillRect/>
            </a:stretch>
          </p:blipFill>
          <p:spPr>
            <a:xfrm>
              <a:off x="4108908" y="5285970"/>
              <a:ext cx="270380" cy="270380"/>
            </a:xfrm>
            <a:prstGeom prst="rect">
              <a:avLst/>
            </a:prstGeom>
          </p:spPr>
        </p:pic>
        <p:pic>
          <p:nvPicPr>
            <p:cNvPr id="27" name="Grafik 26">
              <a:extLst>
                <a:ext uri="{FF2B5EF4-FFF2-40B4-BE49-F238E27FC236}">
                  <a16:creationId xmlns:a16="http://schemas.microsoft.com/office/drawing/2014/main" id="{0E1E6F04-6380-26B7-1AE8-88C066346E5E}"/>
                </a:ext>
              </a:extLst>
            </p:cNvPr>
            <p:cNvPicPr>
              <a:picLocks noChangeAspect="1"/>
            </p:cNvPicPr>
            <p:nvPr/>
          </p:nvPicPr>
          <p:blipFill>
            <a:blip r:embed="rId7">
              <a:duotone>
                <a:schemeClr val="accent3">
                  <a:shade val="45000"/>
                  <a:satMod val="135000"/>
                </a:schemeClr>
                <a:prstClr val="white"/>
              </a:duotone>
            </a:blip>
            <a:stretch>
              <a:fillRect/>
            </a:stretch>
          </p:blipFill>
          <p:spPr>
            <a:xfrm>
              <a:off x="4108908" y="4339408"/>
              <a:ext cx="270380" cy="270380"/>
            </a:xfrm>
            <a:prstGeom prst="rect">
              <a:avLst/>
            </a:prstGeom>
          </p:spPr>
        </p:pic>
        <p:grpSp>
          <p:nvGrpSpPr>
            <p:cNvPr id="30" name="Gruppieren 29">
              <a:extLst>
                <a:ext uri="{FF2B5EF4-FFF2-40B4-BE49-F238E27FC236}">
                  <a16:creationId xmlns:a16="http://schemas.microsoft.com/office/drawing/2014/main" id="{E7507843-291D-0833-559D-59FF876A2C8F}"/>
                </a:ext>
              </a:extLst>
            </p:cNvPr>
            <p:cNvGrpSpPr/>
            <p:nvPr/>
          </p:nvGrpSpPr>
          <p:grpSpPr>
            <a:xfrm>
              <a:off x="4088905" y="9089333"/>
              <a:ext cx="310386" cy="217270"/>
              <a:chOff x="-2342352" y="6518056"/>
              <a:chExt cx="300000" cy="210000"/>
            </a:xfrm>
            <a:solidFill>
              <a:srgbClr val="128491"/>
            </a:solidFill>
          </p:grpSpPr>
          <p:sp>
            <p:nvSpPr>
              <p:cNvPr id="31" name="Freihandform: Form 30">
                <a:extLst>
                  <a:ext uri="{FF2B5EF4-FFF2-40B4-BE49-F238E27FC236}">
                    <a16:creationId xmlns:a16="http://schemas.microsoft.com/office/drawing/2014/main" id="{E3FC7A2B-068E-A3D6-D688-05F7052D5F7B}"/>
                  </a:ext>
                </a:extLst>
              </p:cNvPr>
              <p:cNvSpPr/>
              <p:nvPr/>
            </p:nvSpPr>
            <p:spPr>
              <a:xfrm>
                <a:off x="-2342352" y="6518056"/>
                <a:ext cx="187500" cy="168750"/>
              </a:xfrm>
              <a:custGeom>
                <a:avLst/>
                <a:gdLst>
                  <a:gd name="connsiteX0" fmla="*/ 128584 w 187500"/>
                  <a:gd name="connsiteY0" fmla="*/ 27334 h 168750"/>
                  <a:gd name="connsiteX1" fmla="*/ 188584 w 187500"/>
                  <a:gd name="connsiteY1" fmla="*/ 27334 h 168750"/>
                  <a:gd name="connsiteX2" fmla="*/ 188584 w 187500"/>
                  <a:gd name="connsiteY2" fmla="*/ 16084 h 168750"/>
                  <a:gd name="connsiteX3" fmla="*/ 173584 w 187500"/>
                  <a:gd name="connsiteY3" fmla="*/ 1084 h 168750"/>
                  <a:gd name="connsiteX4" fmla="*/ 16084 w 187500"/>
                  <a:gd name="connsiteY4" fmla="*/ 1084 h 168750"/>
                  <a:gd name="connsiteX5" fmla="*/ 1084 w 187500"/>
                  <a:gd name="connsiteY5" fmla="*/ 16084 h 168750"/>
                  <a:gd name="connsiteX6" fmla="*/ 1084 w 187500"/>
                  <a:gd name="connsiteY6" fmla="*/ 117334 h 168750"/>
                  <a:gd name="connsiteX7" fmla="*/ 16084 w 187500"/>
                  <a:gd name="connsiteY7" fmla="*/ 132334 h 168750"/>
                  <a:gd name="connsiteX8" fmla="*/ 38584 w 187500"/>
                  <a:gd name="connsiteY8" fmla="*/ 132334 h 168750"/>
                  <a:gd name="connsiteX9" fmla="*/ 38584 w 187500"/>
                  <a:gd name="connsiteY9" fmla="*/ 169834 h 168750"/>
                  <a:gd name="connsiteX10" fmla="*/ 76084 w 187500"/>
                  <a:gd name="connsiteY10" fmla="*/ 132334 h 168750"/>
                  <a:gd name="connsiteX11" fmla="*/ 98584 w 187500"/>
                  <a:gd name="connsiteY11" fmla="*/ 132334 h 168750"/>
                  <a:gd name="connsiteX12" fmla="*/ 98584 w 187500"/>
                  <a:gd name="connsiteY12" fmla="*/ 57334 h 168750"/>
                  <a:gd name="connsiteX13" fmla="*/ 128584 w 187500"/>
                  <a:gd name="connsiteY13" fmla="*/ 2733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7500" h="168750">
                    <a:moveTo>
                      <a:pt x="128584" y="27334"/>
                    </a:moveTo>
                    <a:lnTo>
                      <a:pt x="188584" y="27334"/>
                    </a:lnTo>
                    <a:lnTo>
                      <a:pt x="188584" y="16084"/>
                    </a:lnTo>
                    <a:cubicBezTo>
                      <a:pt x="188584" y="7834"/>
                      <a:pt x="181834" y="1084"/>
                      <a:pt x="173584" y="1084"/>
                    </a:cubicBezTo>
                    <a:lnTo>
                      <a:pt x="16084" y="1084"/>
                    </a:lnTo>
                    <a:cubicBezTo>
                      <a:pt x="7834" y="1084"/>
                      <a:pt x="1084" y="7834"/>
                      <a:pt x="1084" y="16084"/>
                    </a:cubicBezTo>
                    <a:lnTo>
                      <a:pt x="1084" y="117334"/>
                    </a:lnTo>
                    <a:cubicBezTo>
                      <a:pt x="1084" y="125584"/>
                      <a:pt x="7834" y="132334"/>
                      <a:pt x="16084" y="132334"/>
                    </a:cubicBezTo>
                    <a:lnTo>
                      <a:pt x="38584" y="132334"/>
                    </a:lnTo>
                    <a:lnTo>
                      <a:pt x="38584" y="169834"/>
                    </a:lnTo>
                    <a:lnTo>
                      <a:pt x="76084" y="132334"/>
                    </a:lnTo>
                    <a:lnTo>
                      <a:pt x="98584" y="132334"/>
                    </a:lnTo>
                    <a:lnTo>
                      <a:pt x="98584" y="57334"/>
                    </a:lnTo>
                    <a:cubicBezTo>
                      <a:pt x="98584" y="40834"/>
                      <a:pt x="112084" y="27334"/>
                      <a:pt x="128584" y="27334"/>
                    </a:cubicBezTo>
                    <a:close/>
                  </a:path>
                </a:pathLst>
              </a:custGeom>
              <a:grpFill/>
              <a:ln w="3671" cap="flat">
                <a:noFill/>
                <a:prstDash val="solid"/>
                <a:miter/>
              </a:ln>
            </p:spPr>
            <p:txBody>
              <a:bodyPr rtlCol="0" anchor="ctr"/>
              <a:lstStyle/>
              <a:p>
                <a:endParaRPr lang="de-DE"/>
              </a:p>
            </p:txBody>
          </p:sp>
          <p:sp>
            <p:nvSpPr>
              <p:cNvPr id="32" name="Freihandform: Form 31">
                <a:extLst>
                  <a:ext uri="{FF2B5EF4-FFF2-40B4-BE49-F238E27FC236}">
                    <a16:creationId xmlns:a16="http://schemas.microsoft.com/office/drawing/2014/main" id="{A32E9DA4-5D5F-90C5-F7AA-31DBA0C7F87D}"/>
                  </a:ext>
                </a:extLst>
              </p:cNvPr>
              <p:cNvSpPr/>
              <p:nvPr/>
            </p:nvSpPr>
            <p:spPr>
              <a:xfrm>
                <a:off x="-2229852" y="6559306"/>
                <a:ext cx="187500" cy="168750"/>
              </a:xfrm>
              <a:custGeom>
                <a:avLst/>
                <a:gdLst>
                  <a:gd name="connsiteX0" fmla="*/ 173584 w 187500"/>
                  <a:gd name="connsiteY0" fmla="*/ 1084 h 168750"/>
                  <a:gd name="connsiteX1" fmla="*/ 16084 w 187500"/>
                  <a:gd name="connsiteY1" fmla="*/ 1084 h 168750"/>
                  <a:gd name="connsiteX2" fmla="*/ 1084 w 187500"/>
                  <a:gd name="connsiteY2" fmla="*/ 16084 h 168750"/>
                  <a:gd name="connsiteX3" fmla="*/ 1084 w 187500"/>
                  <a:gd name="connsiteY3" fmla="*/ 117334 h 168750"/>
                  <a:gd name="connsiteX4" fmla="*/ 16084 w 187500"/>
                  <a:gd name="connsiteY4" fmla="*/ 132334 h 168750"/>
                  <a:gd name="connsiteX5" fmla="*/ 113584 w 187500"/>
                  <a:gd name="connsiteY5" fmla="*/ 132334 h 168750"/>
                  <a:gd name="connsiteX6" fmla="*/ 151084 w 187500"/>
                  <a:gd name="connsiteY6" fmla="*/ 169834 h 168750"/>
                  <a:gd name="connsiteX7" fmla="*/ 151084 w 187500"/>
                  <a:gd name="connsiteY7" fmla="*/ 132334 h 168750"/>
                  <a:gd name="connsiteX8" fmla="*/ 173584 w 187500"/>
                  <a:gd name="connsiteY8" fmla="*/ 132334 h 168750"/>
                  <a:gd name="connsiteX9" fmla="*/ 188584 w 187500"/>
                  <a:gd name="connsiteY9" fmla="*/ 117334 h 168750"/>
                  <a:gd name="connsiteX10" fmla="*/ 188584 w 187500"/>
                  <a:gd name="connsiteY10" fmla="*/ 16084 h 168750"/>
                  <a:gd name="connsiteX11" fmla="*/ 173584 w 187500"/>
                  <a:gd name="connsiteY11" fmla="*/ 108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500" h="168750">
                    <a:moveTo>
                      <a:pt x="173584" y="1084"/>
                    </a:moveTo>
                    <a:lnTo>
                      <a:pt x="16084" y="1084"/>
                    </a:lnTo>
                    <a:cubicBezTo>
                      <a:pt x="7834" y="1084"/>
                      <a:pt x="1084" y="7834"/>
                      <a:pt x="1084" y="16084"/>
                    </a:cubicBezTo>
                    <a:lnTo>
                      <a:pt x="1084" y="117334"/>
                    </a:lnTo>
                    <a:cubicBezTo>
                      <a:pt x="1084" y="125584"/>
                      <a:pt x="7834" y="132334"/>
                      <a:pt x="16084" y="132334"/>
                    </a:cubicBezTo>
                    <a:lnTo>
                      <a:pt x="113584" y="132334"/>
                    </a:lnTo>
                    <a:lnTo>
                      <a:pt x="151084" y="169834"/>
                    </a:lnTo>
                    <a:lnTo>
                      <a:pt x="151084" y="132334"/>
                    </a:lnTo>
                    <a:lnTo>
                      <a:pt x="173584" y="132334"/>
                    </a:lnTo>
                    <a:cubicBezTo>
                      <a:pt x="181834" y="132334"/>
                      <a:pt x="188584" y="125584"/>
                      <a:pt x="188584" y="117334"/>
                    </a:cubicBezTo>
                    <a:lnTo>
                      <a:pt x="188584" y="16084"/>
                    </a:lnTo>
                    <a:cubicBezTo>
                      <a:pt x="188584" y="7834"/>
                      <a:pt x="181834" y="1084"/>
                      <a:pt x="173584" y="1084"/>
                    </a:cubicBezTo>
                    <a:close/>
                  </a:path>
                </a:pathLst>
              </a:custGeom>
              <a:grpFill/>
              <a:ln w="3671" cap="flat">
                <a:noFill/>
                <a:prstDash val="solid"/>
                <a:miter/>
              </a:ln>
            </p:spPr>
            <p:txBody>
              <a:bodyPr rtlCol="0" anchor="ctr"/>
              <a:lstStyle/>
              <a:p>
                <a:endParaRPr lang="de-DE"/>
              </a:p>
            </p:txBody>
          </p:sp>
        </p:grpSp>
      </p:grpSp>
      <p:graphicFrame>
        <p:nvGraphicFramePr>
          <p:cNvPr id="43" name="Tabelle 42">
            <a:extLst>
              <a:ext uri="{FF2B5EF4-FFF2-40B4-BE49-F238E27FC236}">
                <a16:creationId xmlns:a16="http://schemas.microsoft.com/office/drawing/2014/main" id="{A2D80BFC-8FF6-B7F5-E517-244FA1ADBBC0}"/>
              </a:ext>
            </a:extLst>
          </p:cNvPr>
          <p:cNvGraphicFramePr>
            <a:graphicFrameLocks noGrp="1"/>
          </p:cNvGraphicFramePr>
          <p:nvPr>
            <p:extLst>
              <p:ext uri="{D42A27DB-BD31-4B8C-83A1-F6EECF244321}">
                <p14:modId xmlns:p14="http://schemas.microsoft.com/office/powerpoint/2010/main" val="2116234182"/>
              </p:ext>
            </p:extLst>
          </p:nvPr>
        </p:nvGraphicFramePr>
        <p:xfrm>
          <a:off x="387860" y="4094366"/>
          <a:ext cx="2882871" cy="5490078"/>
        </p:xfrm>
        <a:graphic>
          <a:graphicData uri="http://schemas.openxmlformats.org/drawingml/2006/table">
            <a:tbl>
              <a:tblPr firstRow="1" firstCol="1" bandRow="1">
                <a:tableStyleId>{5C22544A-7EE6-4342-B048-85BDC9FD1C3A}</a:tableStyleId>
              </a:tblPr>
              <a:tblGrid>
                <a:gridCol w="2882871">
                  <a:extLst>
                    <a:ext uri="{9D8B030D-6E8A-4147-A177-3AD203B41FA5}">
                      <a16:colId xmlns:a16="http://schemas.microsoft.com/office/drawing/2014/main" val="3190265302"/>
                    </a:ext>
                  </a:extLst>
                </a:gridCol>
              </a:tblGrid>
              <a:tr h="30718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Flüge unter 1.000 km werden verboten. </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50302605"/>
                  </a:ext>
                </a:extLst>
              </a:tr>
              <a:tr h="933039">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Die Mehrwertsteuer für pflanzliche Produkte wird reduziert. Dadurch können vegetarische und vegane Gerichte in öffentlichen Kantinen deutlich günstiger angeboten werden als Fleischmenüs.</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73834968"/>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Die Energieunternehmen formulieren eine Selbstverpflichtung, auf 100% erneuerbare Energien umzustellen. </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35768606"/>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Ökologisch und fair hergestellte Klamotten werden sichtbarer im Laden platziert.</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36919967"/>
                  </a:ext>
                </a:extLst>
              </a:tr>
              <a:tr h="933039">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Es wird eine groß angelegte </a:t>
                      </a:r>
                      <a:r>
                        <a:rPr lang="de-DE" sz="1000" b="0" dirty="0" err="1">
                          <a:solidFill>
                            <a:schemeClr val="tx1"/>
                          </a:solidFill>
                          <a:effectLst/>
                          <a:latin typeface="Inria Sans" pitchFamily="2" charset="0"/>
                          <a:ea typeface="Calibri" panose="020F0502020204030204" pitchFamily="34" charset="0"/>
                          <a:cs typeface="Times New Roman" panose="02020603050405020304" pitchFamily="18" charset="0"/>
                        </a:rPr>
                        <a:t>Social</a:t>
                      </a: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-Media-Kampagne durchgeführt. In der Kampagne wird darauf hingewiesen, dass Secondhand-Klamotten deutlich nachhaltiger sind als neue. </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81522691"/>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Die Installation von Balkonkraftwerken wird gesetzlich erleichtert.</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56178504"/>
                  </a:ext>
                </a:extLst>
              </a:tr>
              <a:tr h="515800">
                <a:tc>
                  <a:txBody>
                    <a:bodyPr/>
                    <a:lstStyle/>
                    <a:p>
                      <a:pPr>
                        <a:lnSpc>
                          <a:spcPct val="100000"/>
                        </a:lnSpc>
                        <a:spcAft>
                          <a:spcPts val="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Der Stadtrat ruft einen Runden Tisch „unsere klimaneutrale Stadt“ ins Leben.</a:t>
                      </a: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946655670"/>
                  </a:ext>
                </a:extLst>
              </a:tr>
              <a:tr h="515800">
                <a:tc>
                  <a:txBody>
                    <a:bodyPr/>
                    <a:lstStyle/>
                    <a:p>
                      <a:pPr>
                        <a:lnSpc>
                          <a:spcPct val="100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Der ländliche Raum wird flächendeckend mit ÖPNV ausgestattet.</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5610654"/>
                  </a:ext>
                </a:extLst>
              </a:tr>
              <a:tr h="724420">
                <a:tc>
                  <a:txBody>
                    <a:bodyPr/>
                    <a:lstStyle/>
                    <a:p>
                      <a:pPr>
                        <a:lnSpc>
                          <a:spcPct val="100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Reparaturbonus – Privatpersonen bekommen 50% der Reparaturkosten von Elektrogeräten vom Land erstattet. </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79928240"/>
                  </a:ext>
                </a:extLst>
              </a:tr>
            </a:tbl>
          </a:graphicData>
        </a:graphic>
      </p:graphicFrame>
      <p:grpSp>
        <p:nvGrpSpPr>
          <p:cNvPr id="65" name="Gruppieren 64">
            <a:extLst>
              <a:ext uri="{FF2B5EF4-FFF2-40B4-BE49-F238E27FC236}">
                <a16:creationId xmlns:a16="http://schemas.microsoft.com/office/drawing/2014/main" id="{4BB3A4C9-4EDB-7B09-C574-89C90DD0BB0D}"/>
              </a:ext>
              <a:ext uri="{C183D7F6-B498-43B3-948B-1728B52AA6E4}">
                <adec:decorative xmlns:adec="http://schemas.microsoft.com/office/drawing/2017/decorative" val="1"/>
              </a:ext>
            </a:extLst>
          </p:cNvPr>
          <p:cNvGrpSpPr/>
          <p:nvPr/>
        </p:nvGrpSpPr>
        <p:grpSpPr>
          <a:xfrm>
            <a:off x="3250331" y="4241800"/>
            <a:ext cx="762257" cy="4977507"/>
            <a:chOff x="3250331" y="4241800"/>
            <a:chExt cx="762257" cy="4977507"/>
          </a:xfrm>
        </p:grpSpPr>
        <p:cxnSp>
          <p:nvCxnSpPr>
            <p:cNvPr id="9" name="Gerade Verbindung mit Pfeil 8">
              <a:extLst>
                <a:ext uri="{FF2B5EF4-FFF2-40B4-BE49-F238E27FC236}">
                  <a16:creationId xmlns:a16="http://schemas.microsoft.com/office/drawing/2014/main" id="{07B5F515-5D91-A260-D83D-10B6B44974B1}"/>
                </a:ext>
              </a:extLst>
            </p:cNvPr>
            <p:cNvCxnSpPr>
              <a:cxnSpLocks/>
              <a:endCxn id="18" idx="1"/>
            </p:cNvCxnSpPr>
            <p:nvPr/>
          </p:nvCxnSpPr>
          <p:spPr bwMode="auto">
            <a:xfrm>
              <a:off x="3270731" y="4241800"/>
              <a:ext cx="741857" cy="22989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4" name="Gerade Verbindung mit Pfeil 13">
              <a:extLst>
                <a:ext uri="{FF2B5EF4-FFF2-40B4-BE49-F238E27FC236}">
                  <a16:creationId xmlns:a16="http://schemas.microsoft.com/office/drawing/2014/main" id="{B3B9B0FF-5DB8-03C3-E518-A36324384442}"/>
                </a:ext>
              </a:extLst>
            </p:cNvPr>
            <p:cNvCxnSpPr>
              <a:cxnSpLocks/>
              <a:endCxn id="16" idx="1"/>
            </p:cNvCxnSpPr>
            <p:nvPr/>
          </p:nvCxnSpPr>
          <p:spPr bwMode="auto">
            <a:xfrm>
              <a:off x="3270731" y="4894491"/>
              <a:ext cx="741857" cy="52160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23" name="Gerade Verbindung mit Pfeil 22">
              <a:extLst>
                <a:ext uri="{FF2B5EF4-FFF2-40B4-BE49-F238E27FC236}">
                  <a16:creationId xmlns:a16="http://schemas.microsoft.com/office/drawing/2014/main" id="{23B1B6C8-76CE-587B-F544-AC91FF56A19F}"/>
                </a:ext>
              </a:extLst>
            </p:cNvPr>
            <p:cNvCxnSpPr>
              <a:cxnSpLocks/>
              <a:endCxn id="17" idx="1"/>
            </p:cNvCxnSpPr>
            <p:nvPr/>
          </p:nvCxnSpPr>
          <p:spPr bwMode="auto">
            <a:xfrm>
              <a:off x="3270731" y="5605850"/>
              <a:ext cx="741857" cy="75465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7" name="Gerade Verbindung mit Pfeil 36">
              <a:extLst>
                <a:ext uri="{FF2B5EF4-FFF2-40B4-BE49-F238E27FC236}">
                  <a16:creationId xmlns:a16="http://schemas.microsoft.com/office/drawing/2014/main" id="{18E11D25-0FE3-0E46-BE95-92D356F59355}"/>
                </a:ext>
              </a:extLst>
            </p:cNvPr>
            <p:cNvCxnSpPr>
              <a:cxnSpLocks/>
              <a:endCxn id="29" idx="1"/>
            </p:cNvCxnSpPr>
            <p:nvPr/>
          </p:nvCxnSpPr>
          <p:spPr bwMode="auto">
            <a:xfrm>
              <a:off x="3250331" y="6090824"/>
              <a:ext cx="762257" cy="3102898"/>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0" name="Gerade Verbindung mit Pfeil 39">
              <a:extLst>
                <a:ext uri="{FF2B5EF4-FFF2-40B4-BE49-F238E27FC236}">
                  <a16:creationId xmlns:a16="http://schemas.microsoft.com/office/drawing/2014/main" id="{FE263606-D6FA-04B7-77E0-D38EB40F7C57}"/>
                </a:ext>
              </a:extLst>
            </p:cNvPr>
            <p:cNvCxnSpPr>
              <a:cxnSpLocks/>
              <a:stCxn id="43" idx="3"/>
              <a:endCxn id="15" idx="1"/>
            </p:cNvCxnSpPr>
            <p:nvPr/>
          </p:nvCxnSpPr>
          <p:spPr bwMode="auto">
            <a:xfrm>
              <a:off x="3270731" y="6839405"/>
              <a:ext cx="741857" cy="140991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5" name="Gerade Verbindung mit Pfeil 44">
              <a:extLst>
                <a:ext uri="{FF2B5EF4-FFF2-40B4-BE49-F238E27FC236}">
                  <a16:creationId xmlns:a16="http://schemas.microsoft.com/office/drawing/2014/main" id="{7EFC026D-B294-A551-2E05-0FD571B5C0F6}"/>
                </a:ext>
              </a:extLst>
            </p:cNvPr>
            <p:cNvCxnSpPr>
              <a:cxnSpLocks/>
            </p:cNvCxnSpPr>
            <p:nvPr/>
          </p:nvCxnSpPr>
          <p:spPr bwMode="auto">
            <a:xfrm flipV="1">
              <a:off x="3250331" y="4609788"/>
              <a:ext cx="762257" cy="296517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48" name="Gerade Verbindung mit Pfeil 47">
              <a:extLst>
                <a:ext uri="{FF2B5EF4-FFF2-40B4-BE49-F238E27FC236}">
                  <a16:creationId xmlns:a16="http://schemas.microsoft.com/office/drawing/2014/main" id="{8FF5B476-A3AF-4957-B0AC-7AF870498F42}"/>
                </a:ext>
              </a:extLst>
            </p:cNvPr>
            <p:cNvCxnSpPr>
              <a:cxnSpLocks/>
            </p:cNvCxnSpPr>
            <p:nvPr/>
          </p:nvCxnSpPr>
          <p:spPr bwMode="auto">
            <a:xfrm flipV="1">
              <a:off x="3270731" y="6527323"/>
              <a:ext cx="716931" cy="15437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1" name="Gerade Verbindung mit Pfeil 50">
              <a:extLst>
                <a:ext uri="{FF2B5EF4-FFF2-40B4-BE49-F238E27FC236}">
                  <a16:creationId xmlns:a16="http://schemas.microsoft.com/office/drawing/2014/main" id="{B34948A8-2AD9-672C-7575-19486CED7ED6}"/>
                </a:ext>
              </a:extLst>
            </p:cNvPr>
            <p:cNvCxnSpPr>
              <a:cxnSpLocks/>
              <a:endCxn id="33" idx="1"/>
            </p:cNvCxnSpPr>
            <p:nvPr/>
          </p:nvCxnSpPr>
          <p:spPr bwMode="auto">
            <a:xfrm flipV="1">
              <a:off x="3250331" y="7304912"/>
              <a:ext cx="762257" cy="132173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54" name="Gerade Verbindung mit Pfeil 53">
              <a:extLst>
                <a:ext uri="{FF2B5EF4-FFF2-40B4-BE49-F238E27FC236}">
                  <a16:creationId xmlns:a16="http://schemas.microsoft.com/office/drawing/2014/main" id="{5AAC1E30-EE53-3531-9A1E-1038492615E4}"/>
                </a:ext>
              </a:extLst>
            </p:cNvPr>
            <p:cNvCxnSpPr>
              <a:cxnSpLocks/>
            </p:cNvCxnSpPr>
            <p:nvPr/>
          </p:nvCxnSpPr>
          <p:spPr bwMode="auto">
            <a:xfrm flipV="1">
              <a:off x="3250331" y="5599107"/>
              <a:ext cx="737331" cy="36202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grpSp>
        <p:nvGrpSpPr>
          <p:cNvPr id="61" name="Gruppieren 60">
            <a:extLst>
              <a:ext uri="{FF2B5EF4-FFF2-40B4-BE49-F238E27FC236}">
                <a16:creationId xmlns:a16="http://schemas.microsoft.com/office/drawing/2014/main" id="{7E90D3FB-8545-F0D5-9714-BB7CE7082ED6}"/>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62" name="Rechteck 61">
              <a:extLst>
                <a:ext uri="{FF2B5EF4-FFF2-40B4-BE49-F238E27FC236}">
                  <a16:creationId xmlns:a16="http://schemas.microsoft.com/office/drawing/2014/main" id="{9AFA2114-134A-ECD4-C7CE-45AD88B9082F}"/>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63" name="Gerader Verbinder 62">
              <a:extLst>
                <a:ext uri="{FF2B5EF4-FFF2-40B4-BE49-F238E27FC236}">
                  <a16:creationId xmlns:a16="http://schemas.microsoft.com/office/drawing/2014/main" id="{414DB2EA-9151-A15C-D00C-7DDA1759AE7B}"/>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64" name="Gerader Verbinder 63">
              <a:extLst>
                <a:ext uri="{FF2B5EF4-FFF2-40B4-BE49-F238E27FC236}">
                  <a16:creationId xmlns:a16="http://schemas.microsoft.com/office/drawing/2014/main" id="{BF2AD45A-052C-F224-3ECF-CACD4FC2FCF3}"/>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62294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02F67B38-237F-807D-3B50-919B231FB41F}"/>
              </a:ext>
              <a:ext uri="{C183D7F6-B498-43B3-948B-1728B52AA6E4}">
                <adec:decorative xmlns:adec="http://schemas.microsoft.com/office/drawing/2017/decorative" val="1"/>
              </a:ext>
            </a:extLst>
          </p:cNvPr>
          <p:cNvSpPr/>
          <p:nvPr/>
        </p:nvSpPr>
        <p:spPr>
          <a:xfrm>
            <a:off x="386837" y="984737"/>
            <a:ext cx="3207367" cy="4872366"/>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Aft>
                <a:spcPts val="600"/>
              </a:spcAft>
            </a:pPr>
            <a:endParaRPr lang="de-DE" sz="1200" b="1" dirty="0"/>
          </a:p>
        </p:txBody>
      </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latin typeface="Inria Sans" pitchFamily="2" charset="0"/>
              </a:rPr>
              <a:t>Überblick</a:t>
            </a:r>
          </a:p>
        </p:txBody>
      </p:sp>
      <p:sp>
        <p:nvSpPr>
          <p:cNvPr id="3" name="Fußzeilenplatzhalter 2">
            <a:extLst>
              <a:ext uri="{FF2B5EF4-FFF2-40B4-BE49-F238E27FC236}">
                <a16:creationId xmlns:a16="http://schemas.microsoft.com/office/drawing/2014/main" id="{8FB42991-6716-9AA5-E5DD-623B9900C9BA}"/>
              </a:ext>
              <a:ext uri="{C183D7F6-B498-43B3-948B-1728B52AA6E4}">
                <adec:decorative xmlns:adec="http://schemas.microsoft.com/office/drawing/2017/decorative" val="1"/>
              </a:ext>
            </a:extLst>
          </p:cNvPr>
          <p:cNvSpPr>
            <a:spLocks noGrp="1"/>
          </p:cNvSpPr>
          <p:nvPr>
            <p:ph type="ftr" sz="quarter" idx="10"/>
          </p:nvPr>
        </p:nvSpPr>
        <p:spPr/>
        <p:txBody>
          <a:bodyPr/>
          <a:lstStyle/>
          <a:p>
            <a:fld id="{9302D2D9-6C41-8943-9065-B4377A0BA008}" type="slidenum">
              <a:rPr lang="de-DE" smtClean="0">
                <a:latin typeface="Inria Sans" pitchFamily="2" charset="0"/>
              </a:rPr>
              <a:pPr/>
              <a:t>4</a:t>
            </a:fld>
            <a:endParaRPr lang="de-DE" dirty="0">
              <a:latin typeface="Inria Sans" pitchFamily="2" charset="0"/>
            </a:endParaRPr>
          </a:p>
        </p:txBody>
      </p:sp>
      <p:sp>
        <p:nvSpPr>
          <p:cNvPr id="4" name="Textplatzhalter 3">
            <a:extLst>
              <a:ext uri="{FF2B5EF4-FFF2-40B4-BE49-F238E27FC236}">
                <a16:creationId xmlns:a16="http://schemas.microsoft.com/office/drawing/2014/main" id="{AECE44BB-FAFE-000B-A5AF-DECE2E5104A9}"/>
              </a:ext>
            </a:extLst>
          </p:cNvPr>
          <p:cNvSpPr>
            <a:spLocks noGrp="1"/>
          </p:cNvSpPr>
          <p:nvPr>
            <p:ph type="body" sz="quarter" idx="21"/>
          </p:nvPr>
        </p:nvSpPr>
        <p:spPr>
          <a:xfrm>
            <a:off x="386837" y="984738"/>
            <a:ext cx="6786000" cy="8586865"/>
          </a:xfrm>
          <a:noFill/>
          <a:ln>
            <a:noFill/>
          </a:ln>
        </p:spPr>
        <p:txBody>
          <a:bodyPr vert="horz" wrap="square" lIns="0" tIns="0" rIns="0" bIns="0" numCol="2" spcCol="360000" anchor="t" anchorCtr="0" compatLnSpc="1">
            <a:prstTxWarp prst="textNoShape">
              <a:avLst/>
            </a:prstTxWarp>
          </a:bodyPr>
          <a:lstStyle/>
          <a:p>
            <a:pPr marL="177800" indent="0">
              <a:lnSpc>
                <a:spcPct val="100000"/>
              </a:lnSpc>
            </a:pPr>
            <a:br>
              <a:rPr lang="de-DE" sz="1200" b="1" dirty="0">
                <a:solidFill>
                  <a:schemeClr val="accent1"/>
                </a:solidFill>
                <a:latin typeface="Inria Sans" pitchFamily="2" charset="0"/>
              </a:rPr>
            </a:br>
            <a:r>
              <a:rPr lang="de-DE" sz="1200" b="1" dirty="0">
                <a:solidFill>
                  <a:schemeClr val="accent1"/>
                </a:solidFill>
                <a:latin typeface="Inria Sans" pitchFamily="2" charset="0"/>
              </a:rPr>
              <a:t>Zielgruppe: </a:t>
            </a:r>
          </a:p>
          <a:p>
            <a:pPr marL="266700" indent="-88900">
              <a:lnSpc>
                <a:spcPct val="100000"/>
              </a:lnSpc>
              <a:buClr>
                <a:schemeClr val="accent4"/>
              </a:buClr>
              <a:buFont typeface="Arial" panose="020B0604020202020204" pitchFamily="34" charset="0"/>
              <a:buChar char="•"/>
            </a:pPr>
            <a:r>
              <a:rPr lang="de-DE" sz="1000" dirty="0">
                <a:latin typeface="Inria Sans" pitchFamily="2" charset="0"/>
              </a:rPr>
              <a:t>Basismodul: Nachhaltigen Konsum verstehen: </a:t>
            </a:r>
            <a:br>
              <a:rPr lang="de-DE" sz="1000" dirty="0">
                <a:latin typeface="Inria Sans" pitchFamily="2" charset="0"/>
              </a:rPr>
            </a:br>
            <a:r>
              <a:rPr lang="de-DE" sz="1000" dirty="0">
                <a:latin typeface="Inria Sans" pitchFamily="2" charset="0"/>
              </a:rPr>
              <a:t>ab Klasse 8</a:t>
            </a:r>
          </a:p>
          <a:p>
            <a:pPr marL="266700" indent="-88900">
              <a:lnSpc>
                <a:spcPct val="100000"/>
              </a:lnSpc>
              <a:buClr>
                <a:schemeClr val="accent4"/>
              </a:buClr>
              <a:buFont typeface="Arial" panose="020B0604020202020204" pitchFamily="34" charset="0"/>
              <a:buChar char="•"/>
            </a:pPr>
            <a:r>
              <a:rPr lang="de-DE" sz="1000" dirty="0">
                <a:latin typeface="Inria Sans" pitchFamily="2" charset="0"/>
              </a:rPr>
              <a:t>Vertiefende Module: ab Klasse 10, Sekundarstufe II, Berufsschulen</a:t>
            </a:r>
          </a:p>
          <a:p>
            <a:pPr marL="177800" indent="0">
              <a:lnSpc>
                <a:spcPct val="100000"/>
              </a:lnSpc>
            </a:pPr>
            <a:r>
              <a:rPr lang="de-DE" sz="1200" b="1" dirty="0">
                <a:solidFill>
                  <a:schemeClr val="accent1"/>
                </a:solidFill>
                <a:latin typeface="Inria Sans" pitchFamily="2" charset="0"/>
              </a:rPr>
              <a:t>Zeitlicher Umfang: </a:t>
            </a:r>
          </a:p>
          <a:p>
            <a:pPr marL="266700" indent="-88900">
              <a:lnSpc>
                <a:spcPct val="100000"/>
              </a:lnSpc>
              <a:buClr>
                <a:schemeClr val="accent4"/>
              </a:buClr>
              <a:buFont typeface="Arial" panose="020B0604020202020204" pitchFamily="34" charset="0"/>
              <a:buChar char="•"/>
            </a:pPr>
            <a:r>
              <a:rPr lang="de-DE" sz="1000" dirty="0">
                <a:latin typeface="Inria Sans" pitchFamily="2" charset="0"/>
              </a:rPr>
              <a:t>Basismodul: 45 min</a:t>
            </a:r>
          </a:p>
          <a:p>
            <a:pPr marL="266700" indent="-88900">
              <a:lnSpc>
                <a:spcPct val="100000"/>
              </a:lnSpc>
              <a:buClr>
                <a:schemeClr val="accent4"/>
              </a:buClr>
              <a:buFont typeface="Arial" panose="020B0604020202020204" pitchFamily="34" charset="0"/>
              <a:buChar char="•"/>
            </a:pPr>
            <a:r>
              <a:rPr lang="de-DE" sz="1000" dirty="0">
                <a:latin typeface="Inria Sans" pitchFamily="2" charset="0"/>
              </a:rPr>
              <a:t>Vertiefungsmodule: 90 – 135 min / Modul</a:t>
            </a:r>
          </a:p>
          <a:p>
            <a:pPr marL="177800" indent="0">
              <a:lnSpc>
                <a:spcPct val="100000"/>
              </a:lnSpc>
            </a:pPr>
            <a:r>
              <a:rPr lang="de-DE" sz="1200" b="1" dirty="0">
                <a:solidFill>
                  <a:schemeClr val="accent1"/>
                </a:solidFill>
                <a:latin typeface="Inria Sans" pitchFamily="2" charset="0"/>
              </a:rPr>
              <a:t>Fächerbezug: </a:t>
            </a:r>
          </a:p>
          <a:p>
            <a:pPr marL="177800" indent="0">
              <a:lnSpc>
                <a:spcPct val="100000"/>
              </a:lnSpc>
            </a:pPr>
            <a:r>
              <a:rPr lang="de-DE" sz="1000" dirty="0">
                <a:latin typeface="Inria Sans" pitchFamily="2" charset="0"/>
              </a:rPr>
              <a:t>Sozialkunde, Geografie, Wirtschaft, Politik, Ethik, Philosophie, Hauswirtschaft</a:t>
            </a:r>
          </a:p>
          <a:p>
            <a:pPr marL="177800" indent="0">
              <a:lnSpc>
                <a:spcPct val="100000"/>
              </a:lnSpc>
            </a:pPr>
            <a:r>
              <a:rPr lang="de-DE" sz="1200" b="1" dirty="0">
                <a:solidFill>
                  <a:schemeClr val="accent1"/>
                </a:solidFill>
                <a:latin typeface="Inria Sans" pitchFamily="2" charset="0"/>
              </a:rPr>
              <a:t>Schlagworte: </a:t>
            </a:r>
          </a:p>
          <a:p>
            <a:pPr marL="177800" indent="0">
              <a:lnSpc>
                <a:spcPct val="100000"/>
              </a:lnSpc>
            </a:pPr>
            <a:r>
              <a:rPr lang="de-DE" sz="1000" dirty="0">
                <a:latin typeface="Inria Sans" pitchFamily="2" charset="0"/>
              </a:rPr>
              <a:t>Fußabdruck, Handabdruck, Konsumentscheidungen, nachhaltiger Lebensstil, individuelle und gesellschaftliche Verantwortung, gemeinsam handeln, politische Instrumente, Konflikte, Gerechtigkeit und Verteilung, Projektarbeit und Schulgestaltung</a:t>
            </a:r>
          </a:p>
          <a:p>
            <a:pPr marL="177800" indent="0">
              <a:lnSpc>
                <a:spcPct val="100000"/>
              </a:lnSpc>
            </a:pPr>
            <a:r>
              <a:rPr lang="de-DE" sz="1200" b="1" dirty="0">
                <a:solidFill>
                  <a:schemeClr val="accent1"/>
                </a:solidFill>
                <a:latin typeface="Inria Sans" pitchFamily="2" charset="0"/>
              </a:rPr>
              <a:t>Material für das Basismodul: </a:t>
            </a:r>
          </a:p>
          <a:p>
            <a:pPr marL="177800" indent="0">
              <a:lnSpc>
                <a:spcPct val="100000"/>
              </a:lnSpc>
            </a:pPr>
            <a:r>
              <a:rPr lang="de-DE" sz="1000" dirty="0">
                <a:latin typeface="Inria Sans" pitchFamily="2" charset="0"/>
              </a:rPr>
              <a:t>Ein Karten- oder </a:t>
            </a:r>
            <a:r>
              <a:rPr lang="de-DE" sz="1000" dirty="0" err="1">
                <a:latin typeface="Inria Sans" pitchFamily="2" charset="0"/>
              </a:rPr>
              <a:t>Dosenset</a:t>
            </a:r>
            <a:r>
              <a:rPr lang="de-DE" sz="1000" dirty="0">
                <a:latin typeface="Inria Sans" pitchFamily="2" charset="0"/>
              </a:rPr>
              <a:t> der Klimawaage reichen </a:t>
            </a:r>
            <a:br>
              <a:rPr lang="de-DE" sz="1000" dirty="0">
                <a:latin typeface="Inria Sans" pitchFamily="2" charset="0"/>
              </a:rPr>
            </a:br>
            <a:r>
              <a:rPr lang="de-DE" sz="1000" dirty="0">
                <a:latin typeface="Inria Sans" pitchFamily="2" charset="0"/>
              </a:rPr>
              <a:t>i.d.R. nicht aus, damit sich alle Schüler*innen aktiv beteiligen können. Wir empfehlen daher mehrere </a:t>
            </a:r>
            <a:br>
              <a:rPr lang="de-DE" sz="1000" dirty="0">
                <a:latin typeface="Inria Sans" pitchFamily="2" charset="0"/>
              </a:rPr>
            </a:br>
            <a:r>
              <a:rPr lang="de-DE" sz="1000" dirty="0">
                <a:latin typeface="Inria Sans" pitchFamily="2" charset="0"/>
              </a:rPr>
              <a:t>Sets auszudrucken </a:t>
            </a:r>
            <a:br>
              <a:rPr lang="de-DE" sz="1000" dirty="0">
                <a:latin typeface="Inria Sans" pitchFamily="2" charset="0"/>
              </a:rPr>
            </a:br>
            <a:r>
              <a:rPr lang="de-DE" sz="1000" dirty="0">
                <a:latin typeface="Inria Sans" pitchFamily="2" charset="0"/>
              </a:rPr>
              <a:t>(Link: </a:t>
            </a:r>
            <a:r>
              <a:rPr lang="de-DE" sz="1000" dirty="0">
                <a:latin typeface="Inria Sans" pitchFamily="2" charset="0"/>
                <a:hlinkClick r:id="rId2"/>
              </a:rPr>
              <a:t>Klimawaage-Kartenspiel zum Ausdrucken</a:t>
            </a:r>
            <a:r>
              <a:rPr lang="de-DE" sz="1000" dirty="0">
                <a:latin typeface="Inria Sans" pitchFamily="2" charset="0"/>
              </a:rPr>
              <a:t>).</a:t>
            </a:r>
          </a:p>
          <a:p>
            <a:pPr indent="0">
              <a:lnSpc>
                <a:spcPct val="100000"/>
              </a:lnSpc>
            </a:pPr>
            <a:endParaRPr lang="de-DE" sz="1000" dirty="0">
              <a:latin typeface="Inria Sans" pitchFamily="2" charset="0"/>
            </a:endParaRPr>
          </a:p>
          <a:p>
            <a:pPr indent="0">
              <a:lnSpc>
                <a:spcPct val="100000"/>
              </a:lnSpc>
            </a:pPr>
            <a:r>
              <a:rPr lang="de-DE" b="1" dirty="0">
                <a:solidFill>
                  <a:schemeClr val="accent1"/>
                </a:solidFill>
                <a:latin typeface="Inria Sans" pitchFamily="2" charset="0"/>
              </a:rPr>
              <a:t>Lernziele und Kompetenzen </a:t>
            </a:r>
          </a:p>
          <a:p>
            <a:pPr indent="0">
              <a:lnSpc>
                <a:spcPct val="100000"/>
              </a:lnSpc>
            </a:pPr>
            <a:r>
              <a:rPr lang="de-DE" sz="1200" b="1" dirty="0">
                <a:latin typeface="Inria Sans" pitchFamily="2" charset="0"/>
              </a:rPr>
              <a:t>Erkennen / Analysekompetenz</a:t>
            </a:r>
          </a:p>
          <a:p>
            <a:pPr indent="0">
              <a:lnSpc>
                <a:spcPct val="100000"/>
              </a:lnSpc>
              <a:buClr>
                <a:schemeClr val="accent4"/>
              </a:buClr>
            </a:pPr>
            <a:r>
              <a:rPr lang="de-DE" sz="1000" dirty="0">
                <a:latin typeface="Inria Sans" pitchFamily="2" charset="0"/>
              </a:rPr>
              <a:t>Die Schüler*innen</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lernen das Instrument des ökologischen Fußabdrucks kennen und können es mit unterschiedlichen Lebensstilen, Konsumweisen und Einkommensgruppen in Verbindung bringen (M0, M1, M3).</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verstehen das Konzept des Handabdrucks und erkennen, dass nachhaltiger Konsum eine Gemeinschaftsaufgabe ist – sowohl im persönlichen Umfeld als auch auf gesellschaftlicher Ebene (M1, M4).</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untersuchen globale Ungleichheiten bei Emissionen und Ressourcenverbrauch (z. B. Vergleich Deutschland – Indien) und reflektieren historische Verantwortung (M3).</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analysieren politische und wirtschaftliche Instrumente (z. B. Gesetze, Nudges, Kampagnen) und deren Wirksamkeit für nachhaltigen Konsum (M2).</a:t>
            </a:r>
          </a:p>
          <a:p>
            <a:pPr marL="85725" indent="-85725">
              <a:lnSpc>
                <a:spcPct val="100000"/>
              </a:lnSpc>
              <a:buClr>
                <a:schemeClr val="accent4"/>
              </a:buClr>
              <a:buFont typeface="Arial" panose="020B0604020202020204" pitchFamily="34" charset="0"/>
              <a:buChar char="•"/>
            </a:pPr>
            <a:endParaRPr lang="de-DE" sz="1000" dirty="0">
              <a:latin typeface="Inria Sans" pitchFamily="2" charset="0"/>
            </a:endParaRPr>
          </a:p>
          <a:p>
            <a:pPr marL="85725" indent="-85725">
              <a:lnSpc>
                <a:spcPct val="100000"/>
              </a:lnSpc>
              <a:buClr>
                <a:schemeClr val="accent4"/>
              </a:buClr>
              <a:buFont typeface="Arial" panose="020B0604020202020204" pitchFamily="34" charset="0"/>
              <a:buChar char="•"/>
            </a:pPr>
            <a:endParaRPr lang="de-DE" sz="1000" dirty="0">
              <a:latin typeface="Inria Sans" pitchFamily="2" charset="0"/>
            </a:endParaRPr>
          </a:p>
          <a:p>
            <a:pPr indent="0">
              <a:lnSpc>
                <a:spcPct val="100000"/>
              </a:lnSpc>
            </a:pPr>
            <a:r>
              <a:rPr lang="de-DE" sz="1200" b="1" dirty="0">
                <a:latin typeface="Inria Sans" pitchFamily="2" charset="0"/>
              </a:rPr>
              <a:t>Bewerten / Urteilskompetenz</a:t>
            </a:r>
          </a:p>
          <a:p>
            <a:pPr indent="0">
              <a:lnSpc>
                <a:spcPct val="100000"/>
              </a:lnSpc>
              <a:buClr>
                <a:schemeClr val="accent4"/>
              </a:buClr>
            </a:pPr>
            <a:r>
              <a:rPr lang="de-DE" sz="1000" dirty="0">
                <a:latin typeface="Inria Sans" pitchFamily="2" charset="0"/>
              </a:rPr>
              <a:t>Die Schüler*innen</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unterscheiden wirksame Klimaschutzmaßnahmen („Big Points“) von weniger relevanten Handlungen („Peanuts“) und bewerten diese kritisch (M1, M4).</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hinterfragen gängige Konsumtipps (z. B. „Plastiktüten vermeiden“) und priorisieren Maßnahmen nach ihrem Einsparpotenzial (M1).</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nehmen verschiedene Perspektiven ein und beurteilen individuelle und gesellschaftliche Verantwortung (M2, M3).</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reflektieren den Ansatz individueller Verantwortung und verbinden ihn mit sozialer Gerechtigkeit (M2, M3).</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bewerten Klimaschutzpolitik (z. B. CO₂-Steuer, Lieferkettengesetz) und diskutieren Fairness und Umsetzbarkeit (M2, M3).</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beurteilen Handlungsmacht und Einflussmöglichkeiten verschiedener Akteurinnen (M2).</a:t>
            </a:r>
          </a:p>
          <a:p>
            <a:pPr indent="0">
              <a:lnSpc>
                <a:spcPct val="100000"/>
              </a:lnSpc>
            </a:pPr>
            <a:r>
              <a:rPr lang="de-DE" sz="1200" b="1" dirty="0">
                <a:latin typeface="Inria Sans" pitchFamily="2" charset="0"/>
              </a:rPr>
              <a:t>Handlungskompetenz</a:t>
            </a:r>
          </a:p>
          <a:p>
            <a:pPr indent="0">
              <a:lnSpc>
                <a:spcPct val="100000"/>
              </a:lnSpc>
              <a:buClr>
                <a:schemeClr val="accent4"/>
              </a:buClr>
            </a:pPr>
            <a:r>
              <a:rPr lang="de-DE" sz="1000" dirty="0">
                <a:latin typeface="Inria Sans" pitchFamily="2" charset="0"/>
              </a:rPr>
              <a:t>Die Schüler*innen</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kennen konkrete Handlungsansätze, um ihren Fußabdruck im Alltag zu reduzieren (M1, M4).</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entwickeln Maßnahmen zur Vergrößerung ihres Handabdrucks und setzen diese motiviert um (M4).</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planen und organisieren gemeinsame Projekte und üben Teamfähigkeit und Projektmanagement (M4).</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finden Lösungsansätze für Interessenskonflikte und tragen zur Verständigung bei (M2, M4).</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nutzen kreative Formate (z. B. Logos, </a:t>
            </a:r>
            <a:r>
              <a:rPr lang="de-DE" sz="1000" dirty="0" err="1">
                <a:latin typeface="Inria Sans" pitchFamily="2" charset="0"/>
              </a:rPr>
              <a:t>Social</a:t>
            </a:r>
            <a:r>
              <a:rPr lang="de-DE" sz="1000" dirty="0">
                <a:latin typeface="Inria Sans" pitchFamily="2" charset="0"/>
              </a:rPr>
              <a:t>-Media-Posts), um nachhaltigen Konsum zu fördern und andere zu motivieren (M2, M4).</a:t>
            </a:r>
          </a:p>
          <a:p>
            <a:pPr marL="85725" indent="-85725">
              <a:lnSpc>
                <a:spcPct val="100000"/>
              </a:lnSpc>
              <a:buClr>
                <a:schemeClr val="accent4"/>
              </a:buClr>
              <a:buFont typeface="Arial" panose="020B0604020202020204" pitchFamily="34" charset="0"/>
              <a:buChar char="•"/>
            </a:pPr>
            <a:endParaRPr lang="de-DE" sz="1000" dirty="0">
              <a:latin typeface="Inria Sans" pitchFamily="2" charset="0"/>
            </a:endParaRPr>
          </a:p>
          <a:p>
            <a:pPr marL="0" marR="0" lvl="0" indent="0" algn="l" defTabSz="914400" rtl="0" eaLnBrk="1" fontAlgn="base" latinLnBrk="0" hangingPunct="1">
              <a:lnSpc>
                <a:spcPct val="100000"/>
              </a:lnSpc>
              <a:spcBef>
                <a:spcPts val="0"/>
              </a:spcBef>
              <a:spcAft>
                <a:spcPts val="600"/>
              </a:spcAft>
              <a:buClrTx/>
              <a:buSzTx/>
              <a:buFontTx/>
              <a:buNone/>
              <a:tabLst/>
              <a:defRPr/>
            </a:pPr>
            <a:r>
              <a:rPr kumimoji="0" lang="de-DE" b="1" i="0" u="none" strike="noStrike" kern="0" cap="none" spc="0" normalizeH="0" baseline="0" noProof="0" dirty="0">
                <a:ln>
                  <a:noFill/>
                </a:ln>
                <a:solidFill>
                  <a:schemeClr val="accent1"/>
                </a:solidFill>
                <a:effectLst/>
                <a:uLnTx/>
                <a:uFillTx/>
                <a:latin typeface="Inria Sans" pitchFamily="2" charset="0"/>
                <a:ea typeface="ＭＳ Ｐゴシック" charset="0"/>
              </a:rPr>
              <a:t>Bezüge zu den SDGs* </a:t>
            </a:r>
            <a:br>
              <a:rPr kumimoji="0" lang="de-DE" b="1" i="0" u="none" strike="noStrike" kern="0" cap="none" spc="0" normalizeH="0" baseline="0" noProof="0" dirty="0">
                <a:ln>
                  <a:noFill/>
                </a:ln>
                <a:solidFill>
                  <a:schemeClr val="accent1"/>
                </a:solidFill>
                <a:effectLst/>
                <a:uLnTx/>
                <a:uFillTx/>
                <a:latin typeface="Inria Sans" pitchFamily="2" charset="0"/>
                <a:ea typeface="ＭＳ Ｐゴシック" charset="0"/>
              </a:rPr>
            </a:br>
            <a:r>
              <a:rPr kumimoji="0" lang="de-DE" b="1" i="0" u="none" strike="noStrike" kern="0" cap="none" spc="0" normalizeH="0" baseline="0" noProof="0" dirty="0">
                <a:ln>
                  <a:noFill/>
                </a:ln>
                <a:solidFill>
                  <a:schemeClr val="accent1"/>
                </a:solidFill>
                <a:effectLst/>
                <a:uLnTx/>
                <a:uFillTx/>
                <a:latin typeface="Inria Sans" pitchFamily="2" charset="0"/>
                <a:ea typeface="ＭＳ Ｐゴシック" charset="0"/>
              </a:rPr>
              <a:t>in dieser Handreichung</a:t>
            </a:r>
          </a:p>
          <a:p>
            <a:pPr marL="719138" marR="0" lvl="0" indent="0" algn="l" defTabSz="914400" rtl="0" eaLnBrk="1" fontAlgn="base" latinLnBrk="0" hangingPunct="1">
              <a:lnSpc>
                <a:spcPct val="110000"/>
              </a:lnSpc>
              <a:spcBef>
                <a:spcPts val="0"/>
              </a:spcBef>
              <a:spcAft>
                <a:spcPts val="600"/>
              </a:spcAft>
              <a:buClrTx/>
              <a:buSzTx/>
              <a:buFontTx/>
              <a:buNone/>
              <a:tabLst/>
              <a:defRPr/>
            </a:pPr>
            <a:r>
              <a:rPr lang="de-DE" sz="1000" dirty="0">
                <a:latin typeface="Inria Sans" pitchFamily="2" charset="0"/>
              </a:rPr>
              <a:t>Schwerpunkt des Materials sind Maßnahmen, die einen nachhaltigen Lebensstil fördern. Der Fokus hierbei liegt nicht nur auf individuellen Verhaltensanpassungen, sondern an vor allem auf gemeinschaftlichen Veränderungen und wirkungsvollen Klimaschutzmaßnahmen. Das Material adressiert Ungleichheiten in Bezug auf Lebensstile und Emissionen innerhalb und zwischen Staaten.</a:t>
            </a: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Überblick</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pic>
        <p:nvPicPr>
          <p:cNvPr id="7" name="Picture 14" descr="Verband der deutschen Lack- und Druckfarbenindustrie e.V. | 17 Ziele für  Mensch, Umwelt und Unternehmen">
            <a:extLst>
              <a:ext uri="{FF2B5EF4-FFF2-40B4-BE49-F238E27FC236}">
                <a16:creationId xmlns:a16="http://schemas.microsoft.com/office/drawing/2014/main" id="{84C9DED6-AEDF-FB45-79EB-581601CF4C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8237" y="8942936"/>
            <a:ext cx="583994" cy="5839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Nachhaltigkeitsziel 12 - Sport">
            <a:extLst>
              <a:ext uri="{FF2B5EF4-FFF2-40B4-BE49-F238E27FC236}">
                <a16:creationId xmlns:a16="http://schemas.microsoft.com/office/drawing/2014/main" id="{8914A356-0941-8E8B-8763-297AFAE90C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8237" y="8305509"/>
            <a:ext cx="583378" cy="5839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platzhalter 4">
            <a:extLst>
              <a:ext uri="{FF2B5EF4-FFF2-40B4-BE49-F238E27FC236}">
                <a16:creationId xmlns:a16="http://schemas.microsoft.com/office/drawing/2014/main" id="{4F760EBF-3110-31A1-F479-C7281782169D}"/>
              </a:ext>
            </a:extLst>
          </p:cNvPr>
          <p:cNvSpPr txBox="1">
            <a:spLocks/>
          </p:cNvSpPr>
          <p:nvPr/>
        </p:nvSpPr>
        <p:spPr bwMode="auto">
          <a:xfrm>
            <a:off x="386837" y="9580417"/>
            <a:ext cx="6635755" cy="294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1000" i="1" kern="0" dirty="0">
                <a:solidFill>
                  <a:schemeClr val="tx1"/>
                </a:solidFill>
                <a:latin typeface="Inria Sans" pitchFamily="2" charset="0"/>
              </a:rPr>
              <a:t>* SDGs = </a:t>
            </a:r>
            <a:r>
              <a:rPr lang="de-DE" sz="1000" i="1" kern="0" dirty="0" err="1">
                <a:solidFill>
                  <a:schemeClr val="tx1"/>
                </a:solidFill>
                <a:latin typeface="Inria Sans" pitchFamily="2" charset="0"/>
                <a:hlinkClick r:id="rId5"/>
              </a:rPr>
              <a:t>Sustainable</a:t>
            </a:r>
            <a:r>
              <a:rPr lang="de-DE" sz="1000" i="1" kern="0" dirty="0">
                <a:solidFill>
                  <a:schemeClr val="tx1"/>
                </a:solidFill>
                <a:latin typeface="Inria Sans" pitchFamily="2" charset="0"/>
                <a:hlinkClick r:id="rId5"/>
              </a:rPr>
              <a:t> Development Goals </a:t>
            </a:r>
            <a:r>
              <a:rPr lang="de-DE" sz="1000" i="1" kern="0" dirty="0">
                <a:solidFill>
                  <a:schemeClr val="tx1"/>
                </a:solidFill>
                <a:latin typeface="Inria Sans" pitchFamily="2" charset="0"/>
              </a:rPr>
              <a:t>(dt.: Ziele für nachhaltige Entwicklung) der Vereinten Nationen </a:t>
            </a:r>
          </a:p>
        </p:txBody>
      </p:sp>
      <p:grpSp>
        <p:nvGrpSpPr>
          <p:cNvPr id="16" name="Gruppieren 15">
            <a:extLst>
              <a:ext uri="{FF2B5EF4-FFF2-40B4-BE49-F238E27FC236}">
                <a16:creationId xmlns:a16="http://schemas.microsoft.com/office/drawing/2014/main" id="{D1E3F472-11E6-84EC-CF8F-F5FAC342BF2F}"/>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7" name="Rechteck 16">
              <a:extLst>
                <a:ext uri="{FF2B5EF4-FFF2-40B4-BE49-F238E27FC236}">
                  <a16:creationId xmlns:a16="http://schemas.microsoft.com/office/drawing/2014/main" id="{34684046-DA56-DDCD-F1E1-33137BEAFB2E}"/>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8" name="Gerader Verbinder 17">
              <a:extLst>
                <a:ext uri="{FF2B5EF4-FFF2-40B4-BE49-F238E27FC236}">
                  <a16:creationId xmlns:a16="http://schemas.microsoft.com/office/drawing/2014/main" id="{7994AC5C-217B-C046-7BB6-136C4F6C04CA}"/>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9" name="Gerader Verbinder 18">
              <a:extLst>
                <a:ext uri="{FF2B5EF4-FFF2-40B4-BE49-F238E27FC236}">
                  <a16:creationId xmlns:a16="http://schemas.microsoft.com/office/drawing/2014/main" id="{79A9237B-7020-0A01-708C-34C5D4FFBAF4}"/>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12" name="Grafik 11" descr="Abb. SDG 10 - weniger Ungleichheiten">
            <a:extLst>
              <a:ext uri="{FF2B5EF4-FFF2-40B4-BE49-F238E27FC236}">
                <a16:creationId xmlns:a16="http://schemas.microsoft.com/office/drawing/2014/main" id="{2E4F1EE7-6775-9B8D-5EFD-F1719F2E0EF6}"/>
              </a:ext>
            </a:extLst>
          </p:cNvPr>
          <p:cNvPicPr>
            <a:picLocks noChangeAspect="1"/>
          </p:cNvPicPr>
          <p:nvPr/>
        </p:nvPicPr>
        <p:blipFill>
          <a:blip r:embed="rId6"/>
          <a:stretch>
            <a:fillRect/>
          </a:stretch>
        </p:blipFill>
        <p:spPr>
          <a:xfrm>
            <a:off x="3968238" y="7668698"/>
            <a:ext cx="583378" cy="583378"/>
          </a:xfrm>
          <a:prstGeom prst="rect">
            <a:avLst/>
          </a:prstGeom>
        </p:spPr>
      </p:pic>
    </p:spTree>
    <p:extLst>
      <p:ext uri="{BB962C8B-B14F-4D97-AF65-F5344CB8AC3E}">
        <p14:creationId xmlns:p14="http://schemas.microsoft.com/office/powerpoint/2010/main" val="32082061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a:t>
            </a:r>
            <a:r>
              <a:rPr lang="de-DE" sz="2400" b="1" dirty="0">
                <a:latin typeface="Inria Sans" pitchFamily="2" charset="0"/>
              </a:rPr>
              <a:t> </a:t>
            </a:r>
            <a:r>
              <a:rPr lang="de-DE" sz="2400" dirty="0">
                <a:latin typeface="Inria Sans" pitchFamily="2" charset="0"/>
              </a:rPr>
              <a:t>Arbeitsblatt 2 &amp; 3</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40</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Thema 2: Fallbeispiel Modekette Nice</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a:t>
            </a:r>
          </a:p>
          <a:p>
            <a:pPr marR="0" lvl="0" algn="l" defTabSz="914400" rtl="0" eaLnBrk="1" fontAlgn="base" latinLnBrk="0" hangingPunct="1">
              <a:lnSpc>
                <a:spcPct val="120000"/>
              </a:lnSpc>
              <a:spcBef>
                <a:spcPct val="0"/>
              </a:spcBef>
              <a:spcAft>
                <a:spcPts val="600"/>
              </a:spcAft>
              <a:buClrTx/>
              <a:buSzTx/>
              <a:tabLst/>
              <a:defRPr/>
            </a:pPr>
            <a:r>
              <a:rPr kumimoji="0" lang="de-DE" sz="1100" b="1" i="0" u="none" strike="noStrike" kern="1200" cap="none" spc="0" normalizeH="0" baseline="0" noProof="0" dirty="0">
                <a:ln>
                  <a:noFill/>
                </a:ln>
                <a:solidFill>
                  <a:schemeClr val="accent1"/>
                </a:solidFill>
                <a:effectLst/>
                <a:uLnTx/>
                <a:uFillTx/>
                <a:latin typeface="Inria Sans" pitchFamily="2" charset="0"/>
                <a:ea typeface="Calibri" panose="020F0502020204030204" pitchFamily="34" charset="0"/>
                <a:cs typeface="Times New Roman" panose="02020603050405020304" pitchFamily="18" charset="0"/>
              </a:rPr>
              <a:t>Arbeitsauftrag 1: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Bewerte die Maßnahme in Bezug auf ihre Wirksamkeit. Beantworte dazu folgende Fragen: </a:t>
            </a:r>
          </a:p>
          <a:p>
            <a:pPr marL="92075" marR="0" lvl="0" indent="-92075"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Welches Instrument wird genutzt?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sym typeface="Wingdings" panose="05000000000000000000" pitchFamily="2" charset="2"/>
              </a:rPr>
              <a:t> </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Nudge</a:t>
            </a: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92075" marR="0" lvl="0" indent="-92075"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Welche positiven Effekte könnte die Maßnahme haben?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sym typeface="Wingdings" panose="05000000000000000000" pitchFamily="2" charset="2"/>
              </a:rPr>
              <a:t> </a:t>
            </a:r>
            <a:r>
              <a:rPr lang="de-DE" sz="1100" i="1" dirty="0">
                <a:solidFill>
                  <a:srgbClr val="000000"/>
                </a:solidFill>
                <a:latin typeface="Inria Sans" pitchFamily="2" charset="0"/>
                <a:ea typeface="Calibri" panose="020F0502020204030204" pitchFamily="34" charset="0"/>
                <a:cs typeface="Times New Roman" panose="02020603050405020304" pitchFamily="18" charset="0"/>
              </a:rPr>
              <a:t>M</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ehr nachhaltige Mode wird gekauft, Imagegewinn für das Unternehmen</a:t>
            </a:r>
            <a:endPar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92075" marR="0" lvl="0" indent="-92075" algn="l" defTabSz="914400" rtl="0" eaLnBrk="1" fontAlgn="base" latinLnBrk="0" hangingPunct="1">
              <a:lnSpc>
                <a:spcPct val="120000"/>
              </a:lnSpc>
              <a:spcBef>
                <a:spcPct val="0"/>
              </a:spcBef>
              <a:spcAft>
                <a:spcPts val="600"/>
              </a:spcAft>
              <a:buClr>
                <a:schemeClr val="accent4"/>
              </a:buClr>
              <a:buSzTx/>
              <a:buFont typeface="Arial" panose="020B0604020202020204" pitchFamily="34" charset="0"/>
              <a:buChar char="•"/>
              <a:tabLst/>
              <a:defRPr/>
            </a:pP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Was kann die Maßnahme nicht leisten? Warum (nicht)? </a:t>
            </a:r>
            <a:r>
              <a:rPr kumimoji="0" lang="de-DE" sz="110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sym typeface="Wingdings" panose="05000000000000000000" pitchFamily="2" charset="2"/>
              </a:rPr>
              <a:t> </a:t>
            </a:r>
            <a:r>
              <a:rPr lang="de-DE" sz="1100" i="1" dirty="0">
                <a:solidFill>
                  <a:srgbClr val="000000"/>
                </a:solidFill>
                <a:latin typeface="Inria Sans" pitchFamily="2" charset="0"/>
                <a:ea typeface="Calibri" panose="020F0502020204030204" pitchFamily="34" charset="0"/>
                <a:cs typeface="Times New Roman" panose="02020603050405020304" pitchFamily="18" charset="0"/>
              </a:rPr>
              <a:t>I</a:t>
            </a:r>
            <a:r>
              <a:rPr kumimoji="0" lang="de-DE" sz="1100" i="1" u="none" strike="noStrike" kern="1200" cap="none" spc="0" normalizeH="0" baseline="0" noProof="0" dirty="0" err="1">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nsgesamt</a:t>
            </a:r>
            <a:r>
              <a:rPr kumimoji="0" lang="de-DE" sz="1100" i="1"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 eher geringer ökologischer Impact </a:t>
            </a:r>
          </a:p>
          <a:p>
            <a:pPr marL="0" marR="0" lvl="0" indent="0" algn="l" defTabSz="914400" rtl="0" eaLnBrk="1" fontAlgn="base" latinLnBrk="0" hangingPunct="1">
              <a:lnSpc>
                <a:spcPct val="120000"/>
              </a:lnSpc>
              <a:spcBef>
                <a:spcPct val="0"/>
              </a:spcBef>
              <a:spcAft>
                <a:spcPts val="600"/>
              </a:spcAft>
              <a:buClrTx/>
              <a:buSzTx/>
              <a:buFontTx/>
              <a:buNone/>
              <a:tabLst/>
              <a:defRPr/>
            </a:pPr>
            <a:r>
              <a:rPr kumimoji="0" lang="de-DE" sz="11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Arbeitsauftrag 2: </a:t>
            </a:r>
          </a:p>
          <a:p>
            <a:pPr marL="185738" marR="0" lvl="0" indent="-185738" algn="l" defTabSz="914400" rtl="0" eaLnBrk="1" fontAlgn="base" latinLnBrk="0" hangingPunct="1">
              <a:lnSpc>
                <a:spcPct val="120000"/>
              </a:lnSpc>
              <a:spcBef>
                <a:spcPct val="0"/>
              </a:spcBef>
              <a:spcAft>
                <a:spcPts val="60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1.	Welche Kritikpunkte werden in den sozialen Medien geäußert? Leite daraus unterschiedliche Anliegen und Forderungen verschiedener Interessengruppen ab. Fülle dafür die Tabelle aus.</a:t>
            </a: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2.	Identifiziere Konflikte zwischen den Interessengruppen. Fülle dafür die Tabelle aus. </a:t>
            </a: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marL="185738" marR="0" lvl="0" indent="-185738" algn="l" defTabSz="914400" rtl="0" eaLnBrk="1" fontAlgn="base" latinLnBrk="0" hangingPunct="1">
              <a:lnSpc>
                <a:spcPct val="120000"/>
              </a:lnSpc>
              <a:spcBef>
                <a:spcPct val="0"/>
              </a:spcBef>
              <a:spcAft>
                <a:spcPts val="60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rPr>
              <a:t>3.	Übertrage die Konflikte anschließend im Konflikt-Dreieck.</a:t>
            </a:r>
          </a:p>
          <a:p>
            <a:pPr marL="0" marR="0" lvl="0" indent="0" algn="l" defTabSz="914400" rtl="0" eaLnBrk="1" fontAlgn="base" latinLnBrk="0" hangingPunct="1">
              <a:lnSpc>
                <a:spcPct val="120000"/>
              </a:lnSpc>
              <a:spcBef>
                <a:spcPct val="0"/>
              </a:spcBef>
              <a:spcAft>
                <a:spcPts val="600"/>
              </a:spcAft>
              <a:buClrTx/>
              <a:buSzTx/>
              <a:buFontTx/>
              <a:buNone/>
              <a:tabLst/>
              <a:defRPr/>
            </a:pPr>
            <a:endParaRPr kumimoji="0" lang="de-DE" sz="1100" b="0" i="0" u="none" strike="noStrike" kern="1200" cap="none" spc="0" normalizeH="0" baseline="0" noProof="0" dirty="0">
              <a:ln>
                <a:noFill/>
              </a:ln>
              <a:solidFill>
                <a:srgbClr val="000000"/>
              </a:solidFill>
              <a:effectLst/>
              <a:uLnTx/>
              <a:uFillTx/>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11" name="Gruppieren 10">
            <a:extLst>
              <a:ext uri="{FF2B5EF4-FFF2-40B4-BE49-F238E27FC236}">
                <a16:creationId xmlns:a16="http://schemas.microsoft.com/office/drawing/2014/main" id="{E491DDA4-4049-172F-0EDD-E0D6810CF918}"/>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2" name="Rechteck 11">
              <a:extLst>
                <a:ext uri="{FF2B5EF4-FFF2-40B4-BE49-F238E27FC236}">
                  <a16:creationId xmlns:a16="http://schemas.microsoft.com/office/drawing/2014/main" id="{A102362E-078F-5C82-A827-4B71439B43E6}"/>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1765B0EF-62BE-71A7-84E1-C9C90C8CC40B}"/>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15A95045-0A1F-7D5C-99BC-22A8EFB6C342}"/>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aphicFrame>
        <p:nvGraphicFramePr>
          <p:cNvPr id="7" name="Tabelle 6">
            <a:extLst>
              <a:ext uri="{FF2B5EF4-FFF2-40B4-BE49-F238E27FC236}">
                <a16:creationId xmlns:a16="http://schemas.microsoft.com/office/drawing/2014/main" id="{0B634978-AC2D-FBF2-7C22-F5192EC44CCB}"/>
              </a:ext>
            </a:extLst>
          </p:cNvPr>
          <p:cNvGraphicFramePr>
            <a:graphicFrameLocks noGrp="1"/>
          </p:cNvGraphicFramePr>
          <p:nvPr>
            <p:extLst>
              <p:ext uri="{D42A27DB-BD31-4B8C-83A1-F6EECF244321}">
                <p14:modId xmlns:p14="http://schemas.microsoft.com/office/powerpoint/2010/main" val="629019525"/>
              </p:ext>
            </p:extLst>
          </p:nvPr>
        </p:nvGraphicFramePr>
        <p:xfrm>
          <a:off x="386837" y="3815396"/>
          <a:ext cx="6783957" cy="2334825"/>
        </p:xfrm>
        <a:graphic>
          <a:graphicData uri="http://schemas.openxmlformats.org/drawingml/2006/table">
            <a:tbl>
              <a:tblPr firstRow="1" firstCol="1" bandRow="1">
                <a:tableStyleId>{5C22544A-7EE6-4342-B048-85BDC9FD1C3A}</a:tableStyleId>
              </a:tblPr>
              <a:tblGrid>
                <a:gridCol w="1146688">
                  <a:extLst>
                    <a:ext uri="{9D8B030D-6E8A-4147-A177-3AD203B41FA5}">
                      <a16:colId xmlns:a16="http://schemas.microsoft.com/office/drawing/2014/main" val="3190265302"/>
                    </a:ext>
                  </a:extLst>
                </a:gridCol>
                <a:gridCol w="1559172">
                  <a:extLst>
                    <a:ext uri="{9D8B030D-6E8A-4147-A177-3AD203B41FA5}">
                      <a16:colId xmlns:a16="http://schemas.microsoft.com/office/drawing/2014/main" val="761159586"/>
                    </a:ext>
                  </a:extLst>
                </a:gridCol>
                <a:gridCol w="2095500">
                  <a:extLst>
                    <a:ext uri="{9D8B030D-6E8A-4147-A177-3AD203B41FA5}">
                      <a16:colId xmlns:a16="http://schemas.microsoft.com/office/drawing/2014/main" val="886073639"/>
                    </a:ext>
                  </a:extLst>
                </a:gridCol>
                <a:gridCol w="1982597">
                  <a:extLst>
                    <a:ext uri="{9D8B030D-6E8A-4147-A177-3AD203B41FA5}">
                      <a16:colId xmlns:a16="http://schemas.microsoft.com/office/drawing/2014/main" val="3620492352"/>
                    </a:ext>
                  </a:extLst>
                </a:gridCol>
              </a:tblGrid>
              <a:tr h="177015">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Interessengruppe</a:t>
                      </a:r>
                      <a:endParaRPr lang="de-DE"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Ziele / Was ist ihnen wichtig?</a:t>
                      </a:r>
                      <a:endParaRPr lang="de-DE"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Kritik an Nice</a:t>
                      </a:r>
                      <a:endParaRPr lang="de-DE"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Mögliche Forderungen</a:t>
                      </a:r>
                      <a:endParaRPr lang="de-DE"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365099">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Umweltbewusst*r Konsument*in</a:t>
                      </a:r>
                    </a:p>
                  </a:txBody>
                  <a:tcPr marL="36000" marR="36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Echte Öko-Mode kaufen, Greenwashing vermeiden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"Die Kriterien sind zu lasch – wo sind GOTS oder Blauer Engel?"</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Nur zertifizierte Mode sollte als nachhaltig beworben werden.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645115734"/>
                  </a:ext>
                </a:extLst>
              </a:tr>
              <a:tr h="365099">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Preisbewusste*r </a:t>
                      </a:r>
                      <a:b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Konsument*in</a:t>
                      </a:r>
                    </a:p>
                  </a:txBody>
                  <a:tcPr marL="36000" marR="36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Günstige Mode kaufen.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"Nachhaltige Mode ist zu teuer!"</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nachhaltige Mode günstiger anbieten, Mietmodelle, Secondhand-Shop</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351589">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 Unternehmen</a:t>
                      </a:r>
                    </a:p>
                  </a:txBody>
                  <a:tcPr marL="36000" marR="36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Faire Löhne und Arbeitsbedingungen.</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"Die Klamotten sind teuer, aber wir verdienen kaum etwas!"</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a:effectLst/>
                          <a:latin typeface="Inria Sans" pitchFamily="2" charset="0"/>
                          <a:ea typeface="Calibri" panose="020F0502020204030204" pitchFamily="34" charset="0"/>
                          <a:cs typeface="Times New Roman" panose="02020603050405020304" pitchFamily="18" charset="0"/>
                        </a:rPr>
                        <a:t>Gesetze für existenzsichernde Löhne in der Textilindustrie.</a:t>
                      </a:r>
                      <a:endParaRPr lang="en-US" sz="900" i="1">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46655670"/>
                  </a:ext>
                </a:extLst>
              </a:tr>
              <a:tr h="527383">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Näher*innen</a:t>
                      </a:r>
                    </a:p>
                  </a:txBody>
                  <a:tcPr marL="36000" marR="36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Image verbessern, Umsatz steigern.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"Wir machen schon viel, aber die Kritik bleibt."</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nSpc>
                          <a:spcPct val="100000"/>
                        </a:lnSpc>
                        <a:spcAft>
                          <a:spcPts val="800"/>
                        </a:spcAft>
                      </a:pPr>
                      <a:r>
                        <a:rPr lang="de-DE" sz="900" i="1" dirty="0">
                          <a:effectLst/>
                          <a:latin typeface="Inria Sans" pitchFamily="2" charset="0"/>
                          <a:ea typeface="Calibri" panose="020F0502020204030204" pitchFamily="34" charset="0"/>
                          <a:cs typeface="Times New Roman" panose="02020603050405020304" pitchFamily="18" charset="0"/>
                        </a:rPr>
                        <a:t>Mode darf nicht zu teuer werden. Wenn alle nachhaltiger werden, gibt es weniger Preiskampf nach unten.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85610654"/>
                  </a:ext>
                </a:extLst>
              </a:tr>
              <a:tr h="527383">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Umweltschutz-organisation</a:t>
                      </a:r>
                    </a:p>
                  </a:txBody>
                  <a:tcPr marL="36000" marR="36000" marT="0" marB="0" anchor="ctr">
                    <a:lnL w="12700"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l" defTabSz="1391900" rtl="0" eaLnBrk="1" latinLnBrk="0" hangingPunct="1">
                        <a:lnSpc>
                          <a:spcPct val="100000"/>
                        </a:lnSpc>
                        <a:spcAft>
                          <a:spcPts val="800"/>
                        </a:spcAft>
                      </a:pPr>
                      <a:r>
                        <a:rPr lang="de-DE" sz="900" i="1" kern="1200" dirty="0">
                          <a:solidFill>
                            <a:schemeClr val="dk1"/>
                          </a:solidFill>
                          <a:effectLst/>
                          <a:latin typeface="Inria Sans" pitchFamily="2" charset="0"/>
                          <a:ea typeface="Calibri" panose="020F0502020204030204" pitchFamily="34" charset="0"/>
                          <a:cs typeface="Times New Roman" panose="02020603050405020304" pitchFamily="18" charset="0"/>
                        </a:rPr>
                        <a:t>Weniger Konsum an Kleidung, nachhaltige Kleidung herstellen</a:t>
                      </a:r>
                      <a:endParaRPr lang="en-US" sz="900" i="1" kern="1200" dirty="0">
                        <a:solidFill>
                          <a:schemeClr val="dk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l" defTabSz="1391900" rtl="0" eaLnBrk="1" latinLnBrk="0" hangingPunct="1">
                        <a:lnSpc>
                          <a:spcPct val="100000"/>
                        </a:lnSpc>
                        <a:spcAft>
                          <a:spcPts val="800"/>
                        </a:spcAft>
                      </a:pPr>
                      <a:r>
                        <a:rPr lang="de-DE" sz="900" i="1" kern="1200" dirty="0">
                          <a:solidFill>
                            <a:schemeClr val="dk1"/>
                          </a:solidFill>
                          <a:effectLst/>
                          <a:latin typeface="Inria Sans" pitchFamily="2" charset="0"/>
                          <a:ea typeface="Calibri" panose="020F0502020204030204" pitchFamily="34" charset="0"/>
                          <a:cs typeface="Times New Roman" panose="02020603050405020304" pitchFamily="18" charset="0"/>
                        </a:rPr>
                        <a:t>„Es braucht insgesamt weniger Kleidung. Verkauft Kleidung, die länger hält und beendet kurzfristige Saisonmode.“</a:t>
                      </a:r>
                      <a:endParaRPr lang="en-US" sz="900" i="1" kern="1200" dirty="0">
                        <a:solidFill>
                          <a:schemeClr val="dk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algn="l" defTabSz="1391900" rtl="0" eaLnBrk="1" latinLnBrk="0" hangingPunct="1">
                        <a:lnSpc>
                          <a:spcPct val="100000"/>
                        </a:lnSpc>
                        <a:spcAft>
                          <a:spcPts val="800"/>
                        </a:spcAft>
                      </a:pPr>
                      <a:r>
                        <a:rPr lang="de-DE" sz="900" i="1" kern="1200" dirty="0">
                          <a:solidFill>
                            <a:schemeClr val="dk1"/>
                          </a:solidFill>
                          <a:effectLst/>
                          <a:latin typeface="Inria Sans" pitchFamily="2" charset="0"/>
                          <a:ea typeface="Calibri" panose="020F0502020204030204" pitchFamily="34" charset="0"/>
                          <a:cs typeface="Times New Roman" panose="02020603050405020304" pitchFamily="18" charset="0"/>
                        </a:rPr>
                        <a:t>Langlebige Kleidung verkaufen; weniger Trends</a:t>
                      </a:r>
                      <a:endParaRPr lang="en-US" sz="900" i="1" kern="1200" dirty="0">
                        <a:solidFill>
                          <a:schemeClr val="dk1"/>
                        </a:solidFill>
                        <a:effectLst/>
                        <a:latin typeface="Inria Sans" pitchFamily="2" charset="0"/>
                        <a:ea typeface="Calibri" panose="020F0502020204030204" pitchFamily="34" charset="0"/>
                        <a:cs typeface="Times New Roman" panose="02020603050405020304" pitchFamily="18" charset="0"/>
                      </a:endParaRPr>
                    </a:p>
                  </a:txBody>
                  <a:tcPr marL="36000" marR="36000" marT="0" marB="0" anchor="ctr">
                    <a:lnL w="6350" cap="flat" cmpd="sng" algn="ctr">
                      <a:solidFill>
                        <a:schemeClr val="accent4"/>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9928240"/>
                  </a:ext>
                </a:extLst>
              </a:tr>
            </a:tbl>
          </a:graphicData>
        </a:graphic>
      </p:graphicFrame>
      <p:graphicFrame>
        <p:nvGraphicFramePr>
          <p:cNvPr id="8" name="Tabelle 7">
            <a:extLst>
              <a:ext uri="{FF2B5EF4-FFF2-40B4-BE49-F238E27FC236}">
                <a16:creationId xmlns:a16="http://schemas.microsoft.com/office/drawing/2014/main" id="{850924DA-0812-76C6-4673-B9B3E0C4B3CD}"/>
              </a:ext>
            </a:extLst>
          </p:cNvPr>
          <p:cNvGraphicFramePr>
            <a:graphicFrameLocks noGrp="1"/>
          </p:cNvGraphicFramePr>
          <p:nvPr>
            <p:extLst>
              <p:ext uri="{D42A27DB-BD31-4B8C-83A1-F6EECF244321}">
                <p14:modId xmlns:p14="http://schemas.microsoft.com/office/powerpoint/2010/main" val="1317979874"/>
              </p:ext>
            </p:extLst>
          </p:nvPr>
        </p:nvGraphicFramePr>
        <p:xfrm>
          <a:off x="386837" y="6560222"/>
          <a:ext cx="6783956" cy="1651932"/>
        </p:xfrm>
        <a:graphic>
          <a:graphicData uri="http://schemas.openxmlformats.org/drawingml/2006/table">
            <a:tbl>
              <a:tblPr firstRow="1" firstCol="1" bandRow="1">
                <a:tableStyleId>{5C22544A-7EE6-4342-B048-85BDC9FD1C3A}</a:tableStyleId>
              </a:tblPr>
              <a:tblGrid>
                <a:gridCol w="1546230">
                  <a:extLst>
                    <a:ext uri="{9D8B030D-6E8A-4147-A177-3AD203B41FA5}">
                      <a16:colId xmlns:a16="http://schemas.microsoft.com/office/drawing/2014/main" val="3190265302"/>
                    </a:ext>
                  </a:extLst>
                </a:gridCol>
                <a:gridCol w="1546230">
                  <a:extLst>
                    <a:ext uri="{9D8B030D-6E8A-4147-A177-3AD203B41FA5}">
                      <a16:colId xmlns:a16="http://schemas.microsoft.com/office/drawing/2014/main" val="761159586"/>
                    </a:ext>
                  </a:extLst>
                </a:gridCol>
                <a:gridCol w="3691496">
                  <a:extLst>
                    <a:ext uri="{9D8B030D-6E8A-4147-A177-3AD203B41FA5}">
                      <a16:colId xmlns:a16="http://schemas.microsoft.com/office/drawing/2014/main" val="3620492352"/>
                    </a:ext>
                  </a:extLst>
                </a:gridCol>
              </a:tblGrid>
              <a:tr h="169782">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Interessengruppe 1</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Interessengruppe 2</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dirty="0">
                          <a:solidFill>
                            <a:schemeClr val="tx1"/>
                          </a:solidFill>
                          <a:effectLst/>
                          <a:latin typeface="Inria Sans" pitchFamily="2" charset="0"/>
                          <a:ea typeface="Calibri" panose="020F0502020204030204" pitchFamily="34" charset="0"/>
                          <a:cs typeface="Times New Roman" panose="02020603050405020304" pitchFamily="18" charset="0"/>
                        </a:rPr>
                        <a:t>Konflikt</a:t>
                      </a: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35018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Näher*innen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i="1" dirty="0">
                          <a:effectLst/>
                          <a:latin typeface="Inria Sans" pitchFamily="2" charset="0"/>
                          <a:ea typeface="Calibri" panose="020F0502020204030204" pitchFamily="34" charset="0"/>
                          <a:cs typeface="Times New Roman" panose="02020603050405020304" pitchFamily="18" charset="0"/>
                        </a:rPr>
                        <a:t>Soziales vs. Wirtschaft</a:t>
                      </a:r>
                      <a:r>
                        <a:rPr lang="de-DE" sz="900" i="1" dirty="0">
                          <a:effectLst/>
                          <a:latin typeface="Inria Sans" pitchFamily="2" charset="0"/>
                          <a:ea typeface="Calibri" panose="020F0502020204030204" pitchFamily="34" charset="0"/>
                          <a:cs typeface="Times New Roman" panose="02020603050405020304" pitchFamily="18" charset="0"/>
                        </a:rPr>
                        <a:t>: </a:t>
                      </a:r>
                      <a:br>
                        <a:rPr lang="de-DE" sz="900" i="1" dirty="0">
                          <a:effectLst/>
                          <a:latin typeface="Inria Sans" pitchFamily="2" charset="0"/>
                          <a:ea typeface="Calibri" panose="020F0502020204030204" pitchFamily="34" charset="0"/>
                          <a:cs typeface="Times New Roman" panose="02020603050405020304" pitchFamily="18" charset="0"/>
                        </a:rPr>
                      </a:br>
                      <a:r>
                        <a:rPr lang="de-DE" sz="900" i="1" dirty="0">
                          <a:effectLst/>
                          <a:latin typeface="Inria Sans" pitchFamily="2" charset="0"/>
                          <a:ea typeface="Calibri" panose="020F0502020204030204" pitchFamily="34" charset="0"/>
                          <a:cs typeface="Times New Roman" panose="02020603050405020304" pitchFamily="18" charset="0"/>
                        </a:rPr>
                        <a:t>höhere Löhne vs. Gewinn erwirtschaften</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645115734"/>
                  </a:ext>
                </a:extLst>
              </a:tr>
              <a:tr h="35018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Umweltbewusste*r Konsument*in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Preisbewusste*r </a:t>
                      </a:r>
                      <a:b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Konsument*in </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i="1" dirty="0">
                          <a:effectLst/>
                          <a:latin typeface="Inria Sans" pitchFamily="2" charset="0"/>
                          <a:ea typeface="Calibri" panose="020F0502020204030204" pitchFamily="34" charset="0"/>
                          <a:cs typeface="Times New Roman" panose="02020603050405020304" pitchFamily="18" charset="0"/>
                        </a:rPr>
                        <a:t>Ökologie vs. Wirtschaft/Soziales</a:t>
                      </a:r>
                      <a:r>
                        <a:rPr lang="de-DE" sz="900" i="1" dirty="0">
                          <a:effectLst/>
                          <a:latin typeface="Inria Sans" pitchFamily="2" charset="0"/>
                          <a:ea typeface="Calibri" panose="020F0502020204030204" pitchFamily="34" charset="0"/>
                          <a:cs typeface="Times New Roman" panose="02020603050405020304" pitchFamily="18" charset="0"/>
                        </a:rPr>
                        <a:t>: </a:t>
                      </a:r>
                      <a:br>
                        <a:rPr lang="de-DE" sz="900" i="1" dirty="0">
                          <a:effectLst/>
                          <a:latin typeface="Inria Sans" pitchFamily="2" charset="0"/>
                          <a:ea typeface="Calibri" panose="020F0502020204030204" pitchFamily="34" charset="0"/>
                          <a:cs typeface="Times New Roman" panose="02020603050405020304" pitchFamily="18" charset="0"/>
                        </a:rPr>
                      </a:br>
                      <a:r>
                        <a:rPr lang="de-DE" sz="900" i="1" dirty="0">
                          <a:effectLst/>
                          <a:latin typeface="Inria Sans" pitchFamily="2" charset="0"/>
                          <a:ea typeface="Calibri" panose="020F0502020204030204" pitchFamily="34" charset="0"/>
                          <a:cs typeface="Times New Roman" panose="02020603050405020304" pitchFamily="18" charset="0"/>
                        </a:rPr>
                        <a:t>nachhaltige Mode vs. günstige Mode / Teilhabe</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419411081"/>
                  </a:ext>
                </a:extLst>
              </a:tr>
              <a:tr h="35018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Umweltschutzorganisation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900" b="1" i="1" dirty="0">
                          <a:effectLst/>
                          <a:latin typeface="Inria Sans" pitchFamily="2" charset="0"/>
                          <a:ea typeface="Calibri" panose="020F0502020204030204" pitchFamily="34" charset="0"/>
                          <a:cs typeface="Times New Roman" panose="02020603050405020304" pitchFamily="18" charset="0"/>
                        </a:rPr>
                        <a:t>Ökologie vs. Wirtschaft:</a:t>
                      </a:r>
                      <a:r>
                        <a:rPr lang="de-DE" sz="900" i="1" dirty="0">
                          <a:effectLst/>
                          <a:latin typeface="Inria Sans" pitchFamily="2" charset="0"/>
                          <a:ea typeface="Calibri" panose="020F0502020204030204" pitchFamily="34" charset="0"/>
                          <a:cs typeface="Times New Roman" panose="02020603050405020304" pitchFamily="18" charset="0"/>
                        </a:rPr>
                        <a:t> </a:t>
                      </a:r>
                      <a:br>
                        <a:rPr lang="de-DE" sz="900" i="1" dirty="0">
                          <a:effectLst/>
                          <a:latin typeface="Inria Sans" pitchFamily="2" charset="0"/>
                          <a:ea typeface="Calibri" panose="020F0502020204030204" pitchFamily="34" charset="0"/>
                          <a:cs typeface="Times New Roman" panose="02020603050405020304" pitchFamily="18" charset="0"/>
                        </a:rPr>
                      </a:br>
                      <a:r>
                        <a:rPr lang="de-DE" sz="900" i="1" dirty="0">
                          <a:effectLst/>
                          <a:latin typeface="Inria Sans" pitchFamily="2" charset="0"/>
                          <a:ea typeface="Calibri" panose="020F0502020204030204" pitchFamily="34" charset="0"/>
                          <a:cs typeface="Times New Roman" panose="02020603050405020304" pitchFamily="18" charset="0"/>
                        </a:rPr>
                        <a:t>weniger Konsum vs. Modetrends </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635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350180">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Umweltschutzorganisation</a:t>
                      </a:r>
                    </a:p>
                  </a:txBody>
                  <a:tcPr marL="68580" marR="68580" marT="0" marB="0" anchor="ctr">
                    <a:lnL w="9525" cap="flat" cmpd="sng" algn="ctr">
                      <a:no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lnSpc>
                          <a:spcPct val="107000"/>
                        </a:lnSpc>
                        <a:spcAft>
                          <a:spcPts val="8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a:t>
                      </a:r>
                    </a:p>
                  </a:txBody>
                  <a:tcPr marL="68580" marR="68580" marT="0" marB="0" anchor="ctr">
                    <a:lnL w="6350" cap="flat" cmpd="sng" algn="ctr">
                      <a:solidFill>
                        <a:schemeClr val="accent4"/>
                      </a:solidFill>
                      <a:prstDash val="solid"/>
                      <a:round/>
                      <a:headEnd type="none" w="med" len="med"/>
                      <a:tailEnd type="none" w="med" len="med"/>
                    </a:lnL>
                    <a:lnR w="6350" cap="flat" cmpd="sng" algn="ctr">
                      <a:solidFill>
                        <a:schemeClr val="accent4"/>
                      </a:solidFill>
                      <a:prstDash val="solid"/>
                      <a:round/>
                      <a:headEnd type="none" w="med" len="med"/>
                      <a:tailEnd type="none" w="med" len="med"/>
                    </a:lnR>
                    <a:lnT w="6350"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noFill/>
                  </a:tcPr>
                </a:tc>
                <a:tc>
                  <a:txBody>
                    <a:bodyPr/>
                    <a:lstStyle/>
                    <a:p>
                      <a:pPr algn="ctr">
                        <a:lnSpc>
                          <a:spcPct val="107000"/>
                        </a:lnSpc>
                        <a:spcAft>
                          <a:spcPts val="800"/>
                        </a:spcAft>
                      </a:pPr>
                      <a:r>
                        <a:rPr lang="de-DE" sz="900" b="1" i="1" dirty="0">
                          <a:effectLst/>
                          <a:latin typeface="Inria Sans" pitchFamily="2" charset="0"/>
                          <a:ea typeface="Calibri" panose="020F0502020204030204" pitchFamily="34" charset="0"/>
                          <a:cs typeface="Times New Roman" panose="02020603050405020304" pitchFamily="18" charset="0"/>
                        </a:rPr>
                        <a:t>Ökologie </a:t>
                      </a:r>
                      <a:r>
                        <a:rPr lang="de-DE" sz="900" b="1" i="1" dirty="0" err="1">
                          <a:effectLst/>
                          <a:latin typeface="Inria Sans" pitchFamily="2" charset="0"/>
                          <a:ea typeface="Calibri" panose="020F0502020204030204" pitchFamily="34" charset="0"/>
                          <a:cs typeface="Times New Roman" panose="02020603050405020304" pitchFamily="18" charset="0"/>
                        </a:rPr>
                        <a:t>vs</a:t>
                      </a:r>
                      <a:r>
                        <a:rPr lang="de-DE" sz="900" b="1" i="1" dirty="0">
                          <a:effectLst/>
                          <a:latin typeface="Inria Sans" pitchFamily="2" charset="0"/>
                          <a:ea typeface="Calibri" panose="020F0502020204030204" pitchFamily="34" charset="0"/>
                          <a:cs typeface="Times New Roman" panose="02020603050405020304" pitchFamily="18" charset="0"/>
                        </a:rPr>
                        <a:t> Wirtschaft</a:t>
                      </a:r>
                      <a:r>
                        <a:rPr lang="de-DE" sz="900" i="1" dirty="0">
                          <a:effectLst/>
                          <a:latin typeface="Inria Sans" pitchFamily="2" charset="0"/>
                          <a:ea typeface="Calibri" panose="020F0502020204030204" pitchFamily="34" charset="0"/>
                          <a:cs typeface="Times New Roman" panose="02020603050405020304" pitchFamily="18" charset="0"/>
                        </a:rPr>
                        <a:t>: </a:t>
                      </a:r>
                      <a:br>
                        <a:rPr lang="de-DE" sz="900" i="1" dirty="0">
                          <a:effectLst/>
                          <a:latin typeface="Inria Sans" pitchFamily="2" charset="0"/>
                          <a:ea typeface="Calibri" panose="020F0502020204030204" pitchFamily="34" charset="0"/>
                          <a:cs typeface="Times New Roman" panose="02020603050405020304" pitchFamily="18" charset="0"/>
                        </a:rPr>
                      </a:br>
                      <a:r>
                        <a:rPr lang="de-DE" sz="900" i="1" dirty="0">
                          <a:effectLst/>
                          <a:latin typeface="Inria Sans" pitchFamily="2" charset="0"/>
                          <a:ea typeface="Calibri" panose="020F0502020204030204" pitchFamily="34" charset="0"/>
                          <a:cs typeface="Times New Roman" panose="02020603050405020304" pitchFamily="18" charset="0"/>
                        </a:rPr>
                        <a:t>echte Nachhaltigkeit und strenge Label vs. Marketing und Greenwashing</a:t>
                      </a:r>
                      <a:endParaRPr lang="en-US" sz="900" i="1" dirty="0">
                        <a:effectLst/>
                        <a:latin typeface="Inria Sans" pitchFamily="2" charset="0"/>
                        <a:ea typeface="Calibri" panose="020F0502020204030204" pitchFamily="34" charset="0"/>
                        <a:cs typeface="Times New Roman" panose="02020603050405020304" pitchFamily="18" charset="0"/>
                      </a:endParaRPr>
                    </a:p>
                  </a:txBody>
                  <a:tcPr marL="68580" marR="68580" marT="0" marB="0" anchor="ctr">
                    <a:lnL w="6350"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noFill/>
                  </a:tcPr>
                </a:tc>
                <a:extLst>
                  <a:ext uri="{0D108BD9-81ED-4DB2-BD59-A6C34878D82A}">
                    <a16:rowId xmlns:a16="http://schemas.microsoft.com/office/drawing/2014/main" val="1946655670"/>
                  </a:ext>
                </a:extLst>
              </a:tr>
            </a:tbl>
          </a:graphicData>
        </a:graphic>
      </p:graphicFrame>
      <p:grpSp>
        <p:nvGrpSpPr>
          <p:cNvPr id="21" name="Gruppieren 20">
            <a:extLst>
              <a:ext uri="{FF2B5EF4-FFF2-40B4-BE49-F238E27FC236}">
                <a16:creationId xmlns:a16="http://schemas.microsoft.com/office/drawing/2014/main" id="{EE24D3B9-DC1B-A177-3346-D14F6FDE864D}"/>
              </a:ext>
              <a:ext uri="{C183D7F6-B498-43B3-948B-1728B52AA6E4}">
                <adec:decorative xmlns:adec="http://schemas.microsoft.com/office/drawing/2017/decorative" val="1"/>
              </a:ext>
            </a:extLst>
          </p:cNvPr>
          <p:cNvGrpSpPr/>
          <p:nvPr/>
        </p:nvGrpSpPr>
        <p:grpSpPr>
          <a:xfrm>
            <a:off x="386837" y="8528925"/>
            <a:ext cx="6786000" cy="1216988"/>
            <a:chOff x="6582860" y="7517896"/>
            <a:chExt cx="9921480" cy="1625494"/>
          </a:xfrm>
        </p:grpSpPr>
        <p:sp>
          <p:nvSpPr>
            <p:cNvPr id="9" name="Gleichschenkliges Dreieck 8">
              <a:extLst>
                <a:ext uri="{FF2B5EF4-FFF2-40B4-BE49-F238E27FC236}">
                  <a16:creationId xmlns:a16="http://schemas.microsoft.com/office/drawing/2014/main" id="{D2EF78BA-5E6A-8C3B-D9A8-362D06AABE30}"/>
                </a:ext>
                <a:ext uri="{C183D7F6-B498-43B3-948B-1728B52AA6E4}">
                  <adec:decorative xmlns:adec="http://schemas.microsoft.com/office/drawing/2017/decorative" val="1"/>
                </a:ext>
              </a:extLst>
            </p:cNvPr>
            <p:cNvSpPr/>
            <p:nvPr/>
          </p:nvSpPr>
          <p:spPr>
            <a:xfrm>
              <a:off x="9210899" y="7608339"/>
              <a:ext cx="3733361" cy="1535051"/>
            </a:xfrm>
            <a:prstGeom prst="triangle">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900" dirty="0">
                <a:solidFill>
                  <a:schemeClr val="bg1"/>
                </a:solidFill>
                <a:latin typeface="BundesSans Web Regular"/>
              </a:endParaRPr>
            </a:p>
          </p:txBody>
        </p:sp>
        <p:sp>
          <p:nvSpPr>
            <p:cNvPr id="15" name="Rechteck 14">
              <a:extLst>
                <a:ext uri="{FF2B5EF4-FFF2-40B4-BE49-F238E27FC236}">
                  <a16:creationId xmlns:a16="http://schemas.microsoft.com/office/drawing/2014/main" id="{C2105282-04DB-7658-1007-6101679E7DCD}"/>
                </a:ext>
              </a:extLst>
            </p:cNvPr>
            <p:cNvSpPr/>
            <p:nvPr/>
          </p:nvSpPr>
          <p:spPr>
            <a:xfrm>
              <a:off x="10536368" y="7793244"/>
              <a:ext cx="1082424" cy="308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900" i="1" dirty="0">
                  <a:solidFill>
                    <a:schemeClr val="accent1"/>
                  </a:solidFill>
                  <a:latin typeface="Inria Sans" pitchFamily="2" charset="0"/>
                </a:rPr>
                <a:t>Soziales</a:t>
              </a:r>
            </a:p>
          </p:txBody>
        </p:sp>
        <p:sp>
          <p:nvSpPr>
            <p:cNvPr id="16" name="Rechteck 15">
              <a:extLst>
                <a:ext uri="{FF2B5EF4-FFF2-40B4-BE49-F238E27FC236}">
                  <a16:creationId xmlns:a16="http://schemas.microsoft.com/office/drawing/2014/main" id="{868A1481-31C7-D645-F89A-AAD45C966514}"/>
                </a:ext>
              </a:extLst>
            </p:cNvPr>
            <p:cNvSpPr/>
            <p:nvPr/>
          </p:nvSpPr>
          <p:spPr>
            <a:xfrm>
              <a:off x="9302968" y="8828170"/>
              <a:ext cx="1082424" cy="308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900" i="1" dirty="0">
                  <a:solidFill>
                    <a:schemeClr val="accent1"/>
                  </a:solidFill>
                  <a:latin typeface="Inria Sans" pitchFamily="2" charset="0"/>
                </a:rPr>
                <a:t>Ökologie</a:t>
              </a:r>
            </a:p>
          </p:txBody>
        </p:sp>
        <p:sp>
          <p:nvSpPr>
            <p:cNvPr id="17" name="Rechteck 16">
              <a:extLst>
                <a:ext uri="{FF2B5EF4-FFF2-40B4-BE49-F238E27FC236}">
                  <a16:creationId xmlns:a16="http://schemas.microsoft.com/office/drawing/2014/main" id="{7E474477-7703-186B-4A1A-EA4FE6B33234}"/>
                </a:ext>
              </a:extLst>
            </p:cNvPr>
            <p:cNvSpPr/>
            <p:nvPr/>
          </p:nvSpPr>
          <p:spPr>
            <a:xfrm>
              <a:off x="11698105" y="8828171"/>
              <a:ext cx="1082424" cy="3084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900" i="1" dirty="0">
                  <a:solidFill>
                    <a:schemeClr val="accent1"/>
                  </a:solidFill>
                  <a:latin typeface="Inria Sans" pitchFamily="2" charset="0"/>
                </a:rPr>
                <a:t>Wirtschaft</a:t>
              </a:r>
            </a:p>
          </p:txBody>
        </p:sp>
        <p:sp>
          <p:nvSpPr>
            <p:cNvPr id="18" name="Rechteck 17">
              <a:extLst>
                <a:ext uri="{FF2B5EF4-FFF2-40B4-BE49-F238E27FC236}">
                  <a16:creationId xmlns:a16="http://schemas.microsoft.com/office/drawing/2014/main" id="{9CF17F5D-C364-D1BE-DAB4-B8C79AF3A293}"/>
                </a:ext>
              </a:extLst>
            </p:cNvPr>
            <p:cNvSpPr/>
            <p:nvPr/>
          </p:nvSpPr>
          <p:spPr>
            <a:xfrm>
              <a:off x="12770979" y="8600576"/>
              <a:ext cx="3733361" cy="389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900" i="1" dirty="0">
                  <a:solidFill>
                    <a:schemeClr val="tx1"/>
                  </a:solidFill>
                  <a:effectLst/>
                  <a:latin typeface="Inria Sans" pitchFamily="2" charset="0"/>
                  <a:ea typeface="Times New Roman" panose="02020603050405020304" pitchFamily="18" charset="0"/>
                </a:rPr>
                <a:t>Nice – Gewinn erzielen, Kleidung soll nicht zu teuer sein</a:t>
              </a:r>
              <a:endParaRPr lang="en-US" sz="900" i="1" dirty="0">
                <a:solidFill>
                  <a:schemeClr val="tx1"/>
                </a:solidFill>
                <a:effectLst/>
                <a:latin typeface="Inria Sans" pitchFamily="2" charset="0"/>
                <a:ea typeface="Times New Roman" panose="02020603050405020304" pitchFamily="18" charset="0"/>
              </a:endParaRPr>
            </a:p>
          </p:txBody>
        </p:sp>
        <p:sp>
          <p:nvSpPr>
            <p:cNvPr id="19" name="Rechteck 18">
              <a:extLst>
                <a:ext uri="{FF2B5EF4-FFF2-40B4-BE49-F238E27FC236}">
                  <a16:creationId xmlns:a16="http://schemas.microsoft.com/office/drawing/2014/main" id="{5F1FA08B-FEF0-F5C9-B0AE-2FC99431616C}"/>
                </a:ext>
              </a:extLst>
            </p:cNvPr>
            <p:cNvSpPr/>
            <p:nvPr/>
          </p:nvSpPr>
          <p:spPr>
            <a:xfrm>
              <a:off x="6582860" y="8647942"/>
              <a:ext cx="2653186" cy="389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a:r>
                <a:rPr lang="de-DE" sz="900" i="1" dirty="0">
                  <a:solidFill>
                    <a:schemeClr val="tx1"/>
                  </a:solidFill>
                  <a:effectLst/>
                  <a:latin typeface="Inria Sans" pitchFamily="2" charset="0"/>
                  <a:ea typeface="Times New Roman" panose="02020603050405020304" pitchFamily="18" charset="0"/>
                </a:rPr>
                <a:t>strengere Label, weniger Klamottenkonsum </a:t>
              </a:r>
              <a:endParaRPr lang="en-US" sz="900" i="1" dirty="0">
                <a:solidFill>
                  <a:schemeClr val="tx1"/>
                </a:solidFill>
                <a:effectLst/>
                <a:latin typeface="Inria Sans" pitchFamily="2" charset="0"/>
                <a:ea typeface="Times New Roman" panose="02020603050405020304" pitchFamily="18" charset="0"/>
              </a:endParaRPr>
            </a:p>
          </p:txBody>
        </p:sp>
        <p:sp>
          <p:nvSpPr>
            <p:cNvPr id="20" name="Rechteck 19">
              <a:extLst>
                <a:ext uri="{FF2B5EF4-FFF2-40B4-BE49-F238E27FC236}">
                  <a16:creationId xmlns:a16="http://schemas.microsoft.com/office/drawing/2014/main" id="{269EEBD3-1A9F-4554-5A6E-93AEDCFF409C}"/>
                </a:ext>
              </a:extLst>
            </p:cNvPr>
            <p:cNvSpPr/>
            <p:nvPr/>
          </p:nvSpPr>
          <p:spPr>
            <a:xfrm>
              <a:off x="11482433" y="7517896"/>
              <a:ext cx="4867328" cy="3891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900" i="1" dirty="0">
                  <a:solidFill>
                    <a:schemeClr val="tx1"/>
                  </a:solidFill>
                  <a:effectLst/>
                  <a:latin typeface="Inria Sans" pitchFamily="2" charset="0"/>
                  <a:ea typeface="Times New Roman" panose="02020603050405020304" pitchFamily="18" charset="0"/>
                </a:rPr>
                <a:t>Näher*innen wollen faire Löhne; Konsument*innen mit wenig Geld wollen am Konsum teilhaben</a:t>
              </a:r>
              <a:endParaRPr lang="en-US" sz="900" i="1" dirty="0">
                <a:solidFill>
                  <a:schemeClr val="tx1"/>
                </a:solidFill>
                <a:effectLst/>
                <a:latin typeface="Inria Sans" pitchFamily="2" charset="0"/>
                <a:ea typeface="Times New Roman" panose="02020603050405020304" pitchFamily="18" charset="0"/>
              </a:endParaRPr>
            </a:p>
          </p:txBody>
        </p:sp>
      </p:grpSp>
    </p:spTree>
    <p:extLst>
      <p:ext uri="{BB962C8B-B14F-4D97-AF65-F5344CB8AC3E}">
        <p14:creationId xmlns:p14="http://schemas.microsoft.com/office/powerpoint/2010/main" val="3136141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a:t>
            </a:r>
            <a:r>
              <a:rPr lang="de-DE" sz="2400" b="1" dirty="0">
                <a:latin typeface="Inria Sans" pitchFamily="2" charset="0"/>
              </a:rPr>
              <a:t> </a:t>
            </a:r>
            <a:r>
              <a:rPr lang="de-DE" sz="2400" dirty="0">
                <a:latin typeface="Inria Sans" pitchFamily="2" charset="0"/>
              </a:rPr>
              <a:t>Arbeitsblatt 4 (1/4)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41</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aphicFrame>
        <p:nvGraphicFramePr>
          <p:cNvPr id="9" name="Tabelle 8">
            <a:extLst>
              <a:ext uri="{FF2B5EF4-FFF2-40B4-BE49-F238E27FC236}">
                <a16:creationId xmlns:a16="http://schemas.microsoft.com/office/drawing/2014/main" id="{333FFE61-7AC0-AFD6-B4F6-AB83AC8EC6C0}"/>
              </a:ext>
            </a:extLst>
          </p:cNvPr>
          <p:cNvGraphicFramePr>
            <a:graphicFrameLocks noGrp="1"/>
          </p:cNvGraphicFramePr>
          <p:nvPr/>
        </p:nvGraphicFramePr>
        <p:xfrm>
          <a:off x="387860" y="1292230"/>
          <a:ext cx="6783960" cy="4079258"/>
        </p:xfrm>
        <a:graphic>
          <a:graphicData uri="http://schemas.openxmlformats.org/drawingml/2006/table">
            <a:tbl>
              <a:tblPr firstRow="1" firstCol="1" bandRow="1">
                <a:tableStyleId>{5C22544A-7EE6-4342-B048-85BDC9FD1C3A}</a:tableStyleId>
              </a:tblPr>
              <a:tblGrid>
                <a:gridCol w="1722975">
                  <a:extLst>
                    <a:ext uri="{9D8B030D-6E8A-4147-A177-3AD203B41FA5}">
                      <a16:colId xmlns:a16="http://schemas.microsoft.com/office/drawing/2014/main" val="1616022411"/>
                    </a:ext>
                  </a:extLst>
                </a:gridCol>
                <a:gridCol w="1722975">
                  <a:extLst>
                    <a:ext uri="{9D8B030D-6E8A-4147-A177-3AD203B41FA5}">
                      <a16:colId xmlns:a16="http://schemas.microsoft.com/office/drawing/2014/main" val="2531744115"/>
                    </a:ext>
                  </a:extLst>
                </a:gridCol>
                <a:gridCol w="1722975">
                  <a:extLst>
                    <a:ext uri="{9D8B030D-6E8A-4147-A177-3AD203B41FA5}">
                      <a16:colId xmlns:a16="http://schemas.microsoft.com/office/drawing/2014/main" val="869135047"/>
                    </a:ext>
                  </a:extLst>
                </a:gridCol>
                <a:gridCol w="323007">
                  <a:extLst>
                    <a:ext uri="{9D8B030D-6E8A-4147-A177-3AD203B41FA5}">
                      <a16:colId xmlns:a16="http://schemas.microsoft.com/office/drawing/2014/main" val="2687503716"/>
                    </a:ext>
                  </a:extLst>
                </a:gridCol>
                <a:gridCol w="323007">
                  <a:extLst>
                    <a:ext uri="{9D8B030D-6E8A-4147-A177-3AD203B41FA5}">
                      <a16:colId xmlns:a16="http://schemas.microsoft.com/office/drawing/2014/main" val="1662737022"/>
                    </a:ext>
                  </a:extLst>
                </a:gridCol>
                <a:gridCol w="323007">
                  <a:extLst>
                    <a:ext uri="{9D8B030D-6E8A-4147-A177-3AD203B41FA5}">
                      <a16:colId xmlns:a16="http://schemas.microsoft.com/office/drawing/2014/main" val="1233211114"/>
                    </a:ext>
                  </a:extLst>
                </a:gridCol>
                <a:gridCol w="323007">
                  <a:extLst>
                    <a:ext uri="{9D8B030D-6E8A-4147-A177-3AD203B41FA5}">
                      <a16:colId xmlns:a16="http://schemas.microsoft.com/office/drawing/2014/main" val="1317215247"/>
                    </a:ext>
                  </a:extLst>
                </a:gridCol>
                <a:gridCol w="323007">
                  <a:extLst>
                    <a:ext uri="{9D8B030D-6E8A-4147-A177-3AD203B41FA5}">
                      <a16:colId xmlns:a16="http://schemas.microsoft.com/office/drawing/2014/main" val="3532313206"/>
                    </a:ext>
                  </a:extLst>
                </a:gridCol>
              </a:tblGrid>
              <a:tr h="708027">
                <a:tc gridSpan="8">
                  <a:txBody>
                    <a:bodyPr/>
                    <a:lstStyle/>
                    <a:p>
                      <a:pPr marL="1254125" indent="-171450">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Was könnte Aisha tun, um ihre Situation zu verbessern? </a:t>
                      </a:r>
                    </a:p>
                    <a:p>
                      <a:pPr marL="1254125" indent="-171450">
                        <a:lnSpc>
                          <a:spcPct val="110000"/>
                        </a:lnSpc>
                        <a:spcAft>
                          <a:spcPts val="600"/>
                        </a:spcAft>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zu Gewerkschaften.</a:t>
                      </a:r>
                    </a:p>
                    <a:p>
                      <a:pPr marL="1254125"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3"/>
                        </a:rPr>
                        <a:t>https://www.inkota.de/themen/kleidung-schuhe/kleidung/starke-arbeiterinnen</a:t>
                      </a: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254125"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4"/>
                        </a:rPr>
                        <a:t>https://www.amnesty.de/informieren/amnesty-journal/bangladesch-modeindustrie-arbeitsbedingungen-interview-kalpona-akter</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10000"/>
                        </a:lnSpc>
                        <a:spcAft>
                          <a:spcPts val="600"/>
                        </a:spcAft>
                      </a:pPr>
                      <a:r>
                        <a:rPr lang="de-DE" sz="1100" b="1" dirty="0">
                          <a:solidFill>
                            <a:schemeClr val="tx1"/>
                          </a:solidFill>
                          <a:effectLst/>
                          <a:latin typeface="Inria Sans" pitchFamily="2" charset="0"/>
                          <a:cs typeface="Times New Roman" panose="02020603050405020304" pitchFamily="18" charset="0"/>
                        </a:rPr>
                        <a:t>Was sind die Ziele von Aisha?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Aisha?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Was könnte Aisha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620000">
                <a:tc>
                  <a:txBody>
                    <a:bodyPr/>
                    <a:lstStyle/>
                    <a:p>
                      <a:pPr algn="ctr">
                        <a:lnSpc>
                          <a:spcPct val="107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Faire Löhne, </a:t>
                      </a:r>
                      <a:b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sichere Arbeit</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Existenzsichernde Löhne (200 €/Monat)</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07000"/>
                        </a:lnSpc>
                        <a:spcAft>
                          <a:spcPts val="8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Gewerkschaft gründen, Streik organisieren</a:t>
                      </a:r>
                      <a:endParaRPr lang="en-US" sz="1100" b="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10000"/>
                        </a:lnSpc>
                        <a:spcAft>
                          <a:spcPts val="600"/>
                        </a:spcAft>
                      </a:pPr>
                      <a:r>
                        <a:rPr lang="de-DE" sz="1100" b="0" i="1" dirty="0">
                          <a:solidFill>
                            <a:schemeClr val="tx1"/>
                          </a:solidFill>
                          <a:effectLst/>
                          <a:latin typeface="Inria Sans" pitchFamily="2" charset="0"/>
                          <a:ea typeface="Calibri" panose="020F0502020204030204" pitchFamily="34" charset="0"/>
                          <a:cs typeface="Times New Roman" panose="02020603050405020304" pitchFamily="18" charset="0"/>
                        </a:rPr>
                        <a:t>„Ich nähe eure Klamotten – aber ich kann mir keine leisten.“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266912104"/>
                  </a:ext>
                </a:extLst>
              </a:tr>
              <a:tr h="468000">
                <a:tc gridSpan="3">
                  <a:txBody>
                    <a:bodyPr/>
                    <a:lstStyle/>
                    <a:p>
                      <a:pPr>
                        <a:lnSpc>
                          <a:spcPct val="110000"/>
                        </a:lnSpc>
                        <a:spcAft>
                          <a:spcPts val="6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accent3">
                        <a:lumMod val="20000"/>
                        <a:lumOff val="80000"/>
                      </a:schemeClr>
                    </a:solid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12309945"/>
                  </a:ext>
                </a:extLst>
              </a:tr>
            </a:tbl>
          </a:graphicData>
        </a:graphic>
      </p:graphicFrame>
      <p:graphicFrame>
        <p:nvGraphicFramePr>
          <p:cNvPr id="19" name="Tabelle 18">
            <a:extLst>
              <a:ext uri="{FF2B5EF4-FFF2-40B4-BE49-F238E27FC236}">
                <a16:creationId xmlns:a16="http://schemas.microsoft.com/office/drawing/2014/main" id="{B1CA5508-8D7D-BF43-2725-1FAA93EBB67D}"/>
              </a:ext>
            </a:extLst>
          </p:cNvPr>
          <p:cNvGraphicFramePr>
            <a:graphicFrameLocks noGrp="1"/>
          </p:cNvGraphicFramePr>
          <p:nvPr/>
        </p:nvGraphicFramePr>
        <p:xfrm>
          <a:off x="387860" y="5525603"/>
          <a:ext cx="6783956" cy="4187462"/>
        </p:xfrm>
        <a:graphic>
          <a:graphicData uri="http://schemas.openxmlformats.org/drawingml/2006/table">
            <a:tbl>
              <a:tblPr firstRow="1" firstCol="1" bandRow="1">
                <a:tableStyleId>{5C22544A-7EE6-4342-B048-85BDC9FD1C3A}</a:tableStyleId>
              </a:tblPr>
              <a:tblGrid>
                <a:gridCol w="1695989">
                  <a:extLst>
                    <a:ext uri="{9D8B030D-6E8A-4147-A177-3AD203B41FA5}">
                      <a16:colId xmlns:a16="http://schemas.microsoft.com/office/drawing/2014/main" val="1616022411"/>
                    </a:ext>
                  </a:extLst>
                </a:gridCol>
                <a:gridCol w="1695989">
                  <a:extLst>
                    <a:ext uri="{9D8B030D-6E8A-4147-A177-3AD203B41FA5}">
                      <a16:colId xmlns:a16="http://schemas.microsoft.com/office/drawing/2014/main" val="2531744115"/>
                    </a:ext>
                  </a:extLst>
                </a:gridCol>
                <a:gridCol w="1695989">
                  <a:extLst>
                    <a:ext uri="{9D8B030D-6E8A-4147-A177-3AD203B41FA5}">
                      <a16:colId xmlns:a16="http://schemas.microsoft.com/office/drawing/2014/main" val="869135047"/>
                    </a:ext>
                  </a:extLst>
                </a:gridCol>
                <a:gridCol w="339198">
                  <a:extLst>
                    <a:ext uri="{9D8B030D-6E8A-4147-A177-3AD203B41FA5}">
                      <a16:colId xmlns:a16="http://schemas.microsoft.com/office/drawing/2014/main" val="2687503716"/>
                    </a:ext>
                  </a:extLst>
                </a:gridCol>
                <a:gridCol w="339198">
                  <a:extLst>
                    <a:ext uri="{9D8B030D-6E8A-4147-A177-3AD203B41FA5}">
                      <a16:colId xmlns:a16="http://schemas.microsoft.com/office/drawing/2014/main" val="3103460619"/>
                    </a:ext>
                  </a:extLst>
                </a:gridCol>
                <a:gridCol w="339197">
                  <a:extLst>
                    <a:ext uri="{9D8B030D-6E8A-4147-A177-3AD203B41FA5}">
                      <a16:colId xmlns:a16="http://schemas.microsoft.com/office/drawing/2014/main" val="498657504"/>
                    </a:ext>
                  </a:extLst>
                </a:gridCol>
                <a:gridCol w="339198">
                  <a:extLst>
                    <a:ext uri="{9D8B030D-6E8A-4147-A177-3AD203B41FA5}">
                      <a16:colId xmlns:a16="http://schemas.microsoft.com/office/drawing/2014/main" val="673119724"/>
                    </a:ext>
                  </a:extLst>
                </a:gridCol>
                <a:gridCol w="339198">
                  <a:extLst>
                    <a:ext uri="{9D8B030D-6E8A-4147-A177-3AD203B41FA5}">
                      <a16:colId xmlns:a16="http://schemas.microsoft.com/office/drawing/2014/main" val="6086397"/>
                    </a:ext>
                  </a:extLst>
                </a:gridCol>
              </a:tblGrid>
              <a:tr h="708027">
                <a:tc gridSpan="8">
                  <a:txBody>
                    <a:bodyPr/>
                    <a:lstStyle/>
                    <a:p>
                      <a:pPr marL="1079500" indent="3175">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Wie viel kostet ein Fairtrade T-Shirt im Vergleich zu einem Fast-Fashion T-Shirt?</a:t>
                      </a:r>
                    </a:p>
                    <a:p>
                      <a:pPr marL="1079500" indent="3175">
                        <a:lnSpc>
                          <a:spcPct val="110000"/>
                        </a:lnSpc>
                        <a:spcAft>
                          <a:spcPts val="600"/>
                        </a:spcAft>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Informiere dich, was Verbraucher*innen tun können. </a:t>
                      </a:r>
                    </a:p>
                    <a:p>
                      <a:pPr marL="1254125"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5"/>
                        </a:rPr>
                        <a:t>https://www.umweltbundesamt.de/umwelttipps-fuer-den-alltag/haushalt-wohnen/bekleidung#gewusst-wie</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 </a:t>
                      </a:r>
                      <a:b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b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10000"/>
                        </a:lnSpc>
                        <a:spcAft>
                          <a:spcPts val="600"/>
                        </a:spcAft>
                      </a:pPr>
                      <a:r>
                        <a:rPr lang="de-DE" sz="1100" b="1" dirty="0">
                          <a:solidFill>
                            <a:schemeClr val="tx1"/>
                          </a:solidFill>
                          <a:effectLst/>
                          <a:latin typeface="Inria Sans" pitchFamily="2" charset="0"/>
                          <a:cs typeface="Times New Roman" panose="02020603050405020304" pitchFamily="18" charset="0"/>
                        </a:rPr>
                        <a:t>Was sind die Ziele von Tom?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Tom?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Was könnte Tom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620000">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Günstige &amp; </a:t>
                      </a:r>
                      <a:b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coole Klamotten</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Öko-Mode unter 10 €</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Secondhand-Apps nutzen, Freunde überzeugen</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„Mir ist es wichtig dazuzugehören.“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396000">
                <a:tc gridSpan="3">
                  <a:txBody>
                    <a:bodyPr/>
                    <a:lstStyle/>
                    <a:p>
                      <a:pPr>
                        <a:lnSpc>
                          <a:spcPct val="110000"/>
                        </a:lnSpc>
                        <a:spcAft>
                          <a:spcPts val="6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accent3">
                        <a:lumMod val="20000"/>
                        <a:lumOff val="80000"/>
                      </a:schemeClr>
                    </a:solid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68816960"/>
                  </a:ext>
                </a:extLst>
              </a:tr>
            </a:tbl>
          </a:graphicData>
        </a:graphic>
      </p:graphicFrame>
      <p:pic>
        <p:nvPicPr>
          <p:cNvPr id="23" name="Grafik 22">
            <a:extLst>
              <a:ext uri="{FF2B5EF4-FFF2-40B4-BE49-F238E27FC236}">
                <a16:creationId xmlns:a16="http://schemas.microsoft.com/office/drawing/2014/main" id="{C4029D72-D96B-A44B-3206-F9300D834E2F}"/>
              </a:ext>
              <a:ext uri="{C183D7F6-B498-43B3-948B-1728B52AA6E4}">
                <adec:decorative xmlns:adec="http://schemas.microsoft.com/office/drawing/2017/decorative" val="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6563" b="67188" l="20573" r="39128">
                        <a14:foregroundMark x1="21289" y1="63086" x2="21549" y2="61230"/>
                        <a14:foregroundMark x1="24414" y1="67285" x2="27734" y2="67090"/>
                        <a14:foregroundMark x1="31055" y1="62988" x2="30924" y2="65820"/>
                        <a14:foregroundMark x1="39128" y1="55762" x2="38932" y2="57422"/>
                        <a14:foregroundMark x1="21029" y1="35840" x2="21680" y2="35156"/>
                        <a14:foregroundMark x1="27669" y1="26563" x2="29167" y2="26758"/>
                        <a14:foregroundMark x1="20573" y1="63379" x2="20898" y2="62500"/>
                        <a14:backgroundMark x1="24284" y1="67285" x2="24609" y2="67285"/>
                      </a14:backgroundRemoval>
                    </a14:imgEffect>
                  </a14:imgLayer>
                </a14:imgProps>
              </a:ext>
            </a:extLst>
          </a:blip>
          <a:srcRect l="19681" t="23192" r="59087" b="29356"/>
          <a:stretch/>
        </p:blipFill>
        <p:spPr>
          <a:xfrm>
            <a:off x="553367" y="5582919"/>
            <a:ext cx="866141" cy="1290531"/>
          </a:xfrm>
          <a:prstGeom prst="rect">
            <a:avLst/>
          </a:prstGeom>
        </p:spPr>
      </p:pic>
      <p:grpSp>
        <p:nvGrpSpPr>
          <p:cNvPr id="12" name="Gruppieren 11">
            <a:extLst>
              <a:ext uri="{FF2B5EF4-FFF2-40B4-BE49-F238E27FC236}">
                <a16:creationId xmlns:a16="http://schemas.microsoft.com/office/drawing/2014/main" id="{4A8C14AF-5901-2336-371F-34651C9D691C}"/>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3" name="Rechteck 12">
              <a:extLst>
                <a:ext uri="{FF2B5EF4-FFF2-40B4-BE49-F238E27FC236}">
                  <a16:creationId xmlns:a16="http://schemas.microsoft.com/office/drawing/2014/main" id="{C69A85D7-212F-03D0-5776-7039BD44747F}"/>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4" name="Gerader Verbinder 13">
              <a:extLst>
                <a:ext uri="{FF2B5EF4-FFF2-40B4-BE49-F238E27FC236}">
                  <a16:creationId xmlns:a16="http://schemas.microsoft.com/office/drawing/2014/main" id="{35E461F5-EFDF-60FE-160E-8709E4D698C1}"/>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5" name="Gerader Verbinder 14">
              <a:extLst>
                <a:ext uri="{FF2B5EF4-FFF2-40B4-BE49-F238E27FC236}">
                  <a16:creationId xmlns:a16="http://schemas.microsoft.com/office/drawing/2014/main" id="{D515AC54-E7A5-3AC2-4324-9951AB760E4B}"/>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4" name="Grafik 3">
            <a:extLst>
              <a:ext uri="{FF2B5EF4-FFF2-40B4-BE49-F238E27FC236}">
                <a16:creationId xmlns:a16="http://schemas.microsoft.com/office/drawing/2014/main" id="{EBE59089-0E84-3CBF-7575-3EA863EF0618}"/>
              </a:ext>
              <a:ext uri="{C183D7F6-B498-43B3-948B-1728B52AA6E4}">
                <adec:decorative xmlns:adec="http://schemas.microsoft.com/office/drawing/2017/decorative" val="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26855" b="67383" l="1563" r="20117">
                        <a14:foregroundMark x1="2279" y1="59277" x2="11003" y2="66113"/>
                        <a14:foregroundMark x1="11003" y1="66113" x2="12044" y2="65625"/>
                        <a14:foregroundMark x1="1563" y1="59082" x2="1758" y2="59766"/>
                        <a14:foregroundMark x1="19987" y1="46289" x2="20247" y2="50391"/>
                        <a14:foregroundMark x1="18164" y1="40137" x2="17448" y2="47559"/>
                        <a14:foregroundMark x1="10872" y1="27539" x2="13477" y2="27832"/>
                        <a14:foregroundMark x1="11458" y1="26953" x2="12370" y2="26953"/>
                        <a14:foregroundMark x1="8268" y1="67383" x2="8789" y2="67188"/>
                      </a14:backgroundRemoval>
                    </a14:imgEffect>
                  </a14:imgLayer>
                </a14:imgProps>
              </a:ext>
            </a:extLst>
          </a:blip>
          <a:srcRect t="22434" r="78097" b="30557"/>
          <a:stretch/>
        </p:blipFill>
        <p:spPr>
          <a:xfrm>
            <a:off x="527967" y="1275368"/>
            <a:ext cx="878841" cy="1257479"/>
          </a:xfrm>
          <a:prstGeom prst="rect">
            <a:avLst/>
          </a:prstGeom>
        </p:spPr>
      </p:pic>
    </p:spTree>
    <p:extLst>
      <p:ext uri="{BB962C8B-B14F-4D97-AF65-F5344CB8AC3E}">
        <p14:creationId xmlns:p14="http://schemas.microsoft.com/office/powerpoint/2010/main" val="4720026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 Arbeitsblatt 4 (2/4)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42</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aphicFrame>
        <p:nvGraphicFramePr>
          <p:cNvPr id="9" name="Tabelle 8">
            <a:extLst>
              <a:ext uri="{FF2B5EF4-FFF2-40B4-BE49-F238E27FC236}">
                <a16:creationId xmlns:a16="http://schemas.microsoft.com/office/drawing/2014/main" id="{333FFE61-7AC0-AFD6-B4F6-AB83AC8EC6C0}"/>
              </a:ext>
            </a:extLst>
          </p:cNvPr>
          <p:cNvGraphicFramePr>
            <a:graphicFrameLocks noGrp="1"/>
          </p:cNvGraphicFramePr>
          <p:nvPr/>
        </p:nvGraphicFramePr>
        <p:xfrm>
          <a:off x="387860" y="1292231"/>
          <a:ext cx="6783956" cy="4111262"/>
        </p:xfrm>
        <a:graphic>
          <a:graphicData uri="http://schemas.openxmlformats.org/drawingml/2006/table">
            <a:tbl>
              <a:tblPr firstRow="1" firstCol="1" bandRow="1">
                <a:tableStyleId>{5C22544A-7EE6-4342-B048-85BDC9FD1C3A}</a:tableStyleId>
              </a:tblPr>
              <a:tblGrid>
                <a:gridCol w="1695989">
                  <a:extLst>
                    <a:ext uri="{9D8B030D-6E8A-4147-A177-3AD203B41FA5}">
                      <a16:colId xmlns:a16="http://schemas.microsoft.com/office/drawing/2014/main" val="1616022411"/>
                    </a:ext>
                  </a:extLst>
                </a:gridCol>
                <a:gridCol w="1695989">
                  <a:extLst>
                    <a:ext uri="{9D8B030D-6E8A-4147-A177-3AD203B41FA5}">
                      <a16:colId xmlns:a16="http://schemas.microsoft.com/office/drawing/2014/main" val="2531744115"/>
                    </a:ext>
                  </a:extLst>
                </a:gridCol>
                <a:gridCol w="1695989">
                  <a:extLst>
                    <a:ext uri="{9D8B030D-6E8A-4147-A177-3AD203B41FA5}">
                      <a16:colId xmlns:a16="http://schemas.microsoft.com/office/drawing/2014/main" val="869135047"/>
                    </a:ext>
                  </a:extLst>
                </a:gridCol>
                <a:gridCol w="339198">
                  <a:extLst>
                    <a:ext uri="{9D8B030D-6E8A-4147-A177-3AD203B41FA5}">
                      <a16:colId xmlns:a16="http://schemas.microsoft.com/office/drawing/2014/main" val="2687503716"/>
                    </a:ext>
                  </a:extLst>
                </a:gridCol>
                <a:gridCol w="339198">
                  <a:extLst>
                    <a:ext uri="{9D8B030D-6E8A-4147-A177-3AD203B41FA5}">
                      <a16:colId xmlns:a16="http://schemas.microsoft.com/office/drawing/2014/main" val="2189745313"/>
                    </a:ext>
                  </a:extLst>
                </a:gridCol>
                <a:gridCol w="339197">
                  <a:extLst>
                    <a:ext uri="{9D8B030D-6E8A-4147-A177-3AD203B41FA5}">
                      <a16:colId xmlns:a16="http://schemas.microsoft.com/office/drawing/2014/main" val="3699444225"/>
                    </a:ext>
                  </a:extLst>
                </a:gridCol>
                <a:gridCol w="339198">
                  <a:extLst>
                    <a:ext uri="{9D8B030D-6E8A-4147-A177-3AD203B41FA5}">
                      <a16:colId xmlns:a16="http://schemas.microsoft.com/office/drawing/2014/main" val="2182530564"/>
                    </a:ext>
                  </a:extLst>
                </a:gridCol>
                <a:gridCol w="339198">
                  <a:extLst>
                    <a:ext uri="{9D8B030D-6E8A-4147-A177-3AD203B41FA5}">
                      <a16:colId xmlns:a16="http://schemas.microsoft.com/office/drawing/2014/main" val="4282700910"/>
                    </a:ext>
                  </a:extLst>
                </a:gridCol>
              </a:tblGrid>
              <a:tr h="708027">
                <a:tc gridSpan="8">
                  <a:txBody>
                    <a:bodyPr/>
                    <a:lstStyle/>
                    <a:p>
                      <a:pPr marL="1254125" indent="-171450">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hier mögliche Forderungen der Umweltschutzorganisation.</a:t>
                      </a:r>
                    </a:p>
                    <a:p>
                      <a:pPr marL="1254125"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3"/>
                        </a:rPr>
                        <a:t>https://www.greenpeace.de/engagieren/nachhaltiger-leben/fast-fashion-kostet-uns-die-welt</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 </a:t>
                      </a:r>
                      <a:b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br>
                      <a:b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br>
                      <a:b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b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10000"/>
                        </a:lnSpc>
                        <a:spcAft>
                          <a:spcPts val="600"/>
                        </a:spcAft>
                      </a:pPr>
                      <a:r>
                        <a:rPr lang="de-DE" sz="1100" b="1" dirty="0">
                          <a:solidFill>
                            <a:schemeClr val="tx1"/>
                          </a:solidFill>
                          <a:effectLst/>
                          <a:latin typeface="Inria Sans" pitchFamily="2" charset="0"/>
                          <a:cs typeface="Times New Roman" panose="02020603050405020304" pitchFamily="18" charset="0"/>
                        </a:rPr>
                        <a:t>Was sind die Ziele von Clara?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Clara?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Was könnte Clara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620000">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Weniger Konsum, echte Nachhaltigkeit</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Verbot von Fast Fashion</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Kampagnen starten, </a:t>
                      </a:r>
                      <a:b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Druck auf Politik</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„Mode soll die Umwelt schützen – nicht zerstören.“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324000">
                <a:tc gridSpan="3">
                  <a:txBody>
                    <a:bodyPr/>
                    <a:lstStyle/>
                    <a:p>
                      <a:pPr>
                        <a:lnSpc>
                          <a:spcPct val="110000"/>
                        </a:lnSpc>
                        <a:spcAft>
                          <a:spcPts val="6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accent3">
                        <a:lumMod val="20000"/>
                        <a:lumOff val="80000"/>
                      </a:schemeClr>
                    </a:solid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085627683"/>
                  </a:ext>
                </a:extLst>
              </a:tr>
            </a:tbl>
          </a:graphicData>
        </a:graphic>
      </p:graphicFrame>
      <p:graphicFrame>
        <p:nvGraphicFramePr>
          <p:cNvPr id="19" name="Tabelle 18">
            <a:extLst>
              <a:ext uri="{FF2B5EF4-FFF2-40B4-BE49-F238E27FC236}">
                <a16:creationId xmlns:a16="http://schemas.microsoft.com/office/drawing/2014/main" id="{B1CA5508-8D7D-BF43-2725-1FAA93EBB67D}"/>
              </a:ext>
            </a:extLst>
          </p:cNvPr>
          <p:cNvGraphicFramePr>
            <a:graphicFrameLocks noGrp="1"/>
          </p:cNvGraphicFramePr>
          <p:nvPr/>
        </p:nvGraphicFramePr>
        <p:xfrm>
          <a:off x="387860" y="5529300"/>
          <a:ext cx="6783956" cy="4263662"/>
        </p:xfrm>
        <a:graphic>
          <a:graphicData uri="http://schemas.openxmlformats.org/drawingml/2006/table">
            <a:tbl>
              <a:tblPr firstRow="1" firstCol="1" bandRow="1">
                <a:tableStyleId>{5C22544A-7EE6-4342-B048-85BDC9FD1C3A}</a:tableStyleId>
              </a:tblPr>
              <a:tblGrid>
                <a:gridCol w="1695989">
                  <a:extLst>
                    <a:ext uri="{9D8B030D-6E8A-4147-A177-3AD203B41FA5}">
                      <a16:colId xmlns:a16="http://schemas.microsoft.com/office/drawing/2014/main" val="1616022411"/>
                    </a:ext>
                  </a:extLst>
                </a:gridCol>
                <a:gridCol w="1695989">
                  <a:extLst>
                    <a:ext uri="{9D8B030D-6E8A-4147-A177-3AD203B41FA5}">
                      <a16:colId xmlns:a16="http://schemas.microsoft.com/office/drawing/2014/main" val="2531744115"/>
                    </a:ext>
                  </a:extLst>
                </a:gridCol>
                <a:gridCol w="1695989">
                  <a:extLst>
                    <a:ext uri="{9D8B030D-6E8A-4147-A177-3AD203B41FA5}">
                      <a16:colId xmlns:a16="http://schemas.microsoft.com/office/drawing/2014/main" val="869135047"/>
                    </a:ext>
                  </a:extLst>
                </a:gridCol>
                <a:gridCol w="339198">
                  <a:extLst>
                    <a:ext uri="{9D8B030D-6E8A-4147-A177-3AD203B41FA5}">
                      <a16:colId xmlns:a16="http://schemas.microsoft.com/office/drawing/2014/main" val="2687503716"/>
                    </a:ext>
                  </a:extLst>
                </a:gridCol>
                <a:gridCol w="339198">
                  <a:extLst>
                    <a:ext uri="{9D8B030D-6E8A-4147-A177-3AD203B41FA5}">
                      <a16:colId xmlns:a16="http://schemas.microsoft.com/office/drawing/2014/main" val="2511411926"/>
                    </a:ext>
                  </a:extLst>
                </a:gridCol>
                <a:gridCol w="339197">
                  <a:extLst>
                    <a:ext uri="{9D8B030D-6E8A-4147-A177-3AD203B41FA5}">
                      <a16:colId xmlns:a16="http://schemas.microsoft.com/office/drawing/2014/main" val="1187903806"/>
                    </a:ext>
                  </a:extLst>
                </a:gridCol>
                <a:gridCol w="339198">
                  <a:extLst>
                    <a:ext uri="{9D8B030D-6E8A-4147-A177-3AD203B41FA5}">
                      <a16:colId xmlns:a16="http://schemas.microsoft.com/office/drawing/2014/main" val="1515839161"/>
                    </a:ext>
                  </a:extLst>
                </a:gridCol>
                <a:gridCol w="339198">
                  <a:extLst>
                    <a:ext uri="{9D8B030D-6E8A-4147-A177-3AD203B41FA5}">
                      <a16:colId xmlns:a16="http://schemas.microsoft.com/office/drawing/2014/main" val="4025151858"/>
                    </a:ext>
                  </a:extLst>
                </a:gridCol>
              </a:tblGrid>
              <a:tr h="708027">
                <a:tc gridSpan="8">
                  <a:txBody>
                    <a:bodyPr/>
                    <a:lstStyle/>
                    <a:p>
                      <a:pPr marL="1077913" indent="4763">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zum Lieferkettengesetz, zum Reparaturbonus Sachsen sowie zu Maßnahmen der Politik.</a:t>
                      </a:r>
                    </a:p>
                    <a:p>
                      <a:pPr marL="1249363"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4"/>
                        </a:rPr>
                        <a:t>https://www.oxfam.de/themen/lieferkettengesetz</a:t>
                      </a: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249363"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5"/>
                        </a:rPr>
                        <a:t>https://www.sab.sachsen.de/reparaturbonus</a:t>
                      </a: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249363"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6"/>
                        </a:rPr>
                        <a:t>https://www.bundesumweltministerium.de/themen/nachhaltigkeit/konsum-und-produkte/produktbereiche/mode-und-textilien</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 </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10000"/>
                        </a:lnSpc>
                        <a:spcAft>
                          <a:spcPts val="600"/>
                        </a:spcAft>
                      </a:pPr>
                      <a:r>
                        <a:rPr lang="de-DE" sz="1100" b="1" dirty="0">
                          <a:solidFill>
                            <a:schemeClr val="tx1"/>
                          </a:solidFill>
                          <a:effectLst/>
                          <a:latin typeface="Inria Sans" pitchFamily="2" charset="0"/>
                          <a:cs typeface="Times New Roman" panose="02020603050405020304" pitchFamily="18" charset="0"/>
                        </a:rPr>
                        <a:t>Was sind die Ziele von Kerem?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Kerem?</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Was könnte Kerem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620000">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Lieferkettengesetz, Reparaturbonus</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Verbindliche Sozialstandards</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Gesetzesentwürfe </a:t>
                      </a:r>
                      <a:b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vorlegen, Runde Tische</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„Gesetze ändern die Modebranche – nicht freiwillige Versprechen.“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266912104"/>
                  </a:ext>
                </a:extLst>
              </a:tr>
              <a:tr h="324000">
                <a:tc gridSpan="3">
                  <a:txBody>
                    <a:bodyPr/>
                    <a:lstStyle/>
                    <a:p>
                      <a:pPr>
                        <a:lnSpc>
                          <a:spcPct val="110000"/>
                        </a:lnSpc>
                        <a:spcAft>
                          <a:spcPts val="6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70985337"/>
                  </a:ext>
                </a:extLst>
              </a:tr>
            </a:tbl>
          </a:graphicData>
        </a:graphic>
      </p:graphicFrame>
      <p:pic>
        <p:nvPicPr>
          <p:cNvPr id="22" name="Grafik 21">
            <a:extLst>
              <a:ext uri="{FF2B5EF4-FFF2-40B4-BE49-F238E27FC236}">
                <a16:creationId xmlns:a16="http://schemas.microsoft.com/office/drawing/2014/main" id="{ECE672CF-9451-0B82-AB0D-EF5DA4B97708}"/>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6953" b="67383" l="38281" r="56836">
                        <a14:foregroundMark x1="45833" y1="47949" x2="48763" y2="48730"/>
                        <a14:foregroundMark x1="39388" y1="62988" x2="39648" y2="62500"/>
                        <a14:foregroundMark x1="44141" y1="67480" x2="47656" y2="66699"/>
                        <a14:foregroundMark x1="48242" y1="41699" x2="48242" y2="40820"/>
                        <a14:foregroundMark x1="42969" y1="41016" x2="43750" y2="42188"/>
                        <a14:foregroundMark x1="38802" y1="46484" x2="39714" y2="44238"/>
                        <a14:foregroundMark x1="56901" y1="47363" x2="56901" y2="48438"/>
                        <a14:foregroundMark x1="38346" y1="63184" x2="38542" y2="62891"/>
                        <a14:foregroundMark x1="46159" y1="27344" x2="47982" y2="26953"/>
                      </a14:backgroundRemoval>
                    </a14:imgEffect>
                  </a14:imgLayer>
                </a14:imgProps>
              </a:ext>
            </a:extLst>
          </a:blip>
          <a:srcRect l="37528" t="23192" r="41240" b="29356"/>
          <a:stretch/>
        </p:blipFill>
        <p:spPr>
          <a:xfrm>
            <a:off x="543587" y="1292231"/>
            <a:ext cx="866141" cy="1290531"/>
          </a:xfrm>
          <a:prstGeom prst="rect">
            <a:avLst/>
          </a:prstGeom>
        </p:spPr>
      </p:pic>
      <p:grpSp>
        <p:nvGrpSpPr>
          <p:cNvPr id="11" name="Gruppieren 10">
            <a:extLst>
              <a:ext uri="{FF2B5EF4-FFF2-40B4-BE49-F238E27FC236}">
                <a16:creationId xmlns:a16="http://schemas.microsoft.com/office/drawing/2014/main" id="{B108A7AD-0B64-D96C-8DE3-7A55E461EE7D}"/>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2" name="Rechteck 11">
              <a:extLst>
                <a:ext uri="{FF2B5EF4-FFF2-40B4-BE49-F238E27FC236}">
                  <a16:creationId xmlns:a16="http://schemas.microsoft.com/office/drawing/2014/main" id="{BB0AF8A6-6655-B212-7120-4FBCE4E77252}"/>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1022792C-E6AF-1F79-F86A-8823A86A611F}"/>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A7B8E39E-107C-31FA-E852-BE8C1C112D04}"/>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grpSp>
        <p:nvGrpSpPr>
          <p:cNvPr id="4" name="Gruppieren 3">
            <a:extLst>
              <a:ext uri="{FF2B5EF4-FFF2-40B4-BE49-F238E27FC236}">
                <a16:creationId xmlns:a16="http://schemas.microsoft.com/office/drawing/2014/main" id="{5A1B0584-5616-2DF4-B887-A2398C08F890}"/>
              </a:ext>
              <a:ext uri="{C183D7F6-B498-43B3-948B-1728B52AA6E4}">
                <adec:decorative xmlns:adec="http://schemas.microsoft.com/office/drawing/2017/decorative" val="1"/>
              </a:ext>
            </a:extLst>
          </p:cNvPr>
          <p:cNvGrpSpPr/>
          <p:nvPr/>
        </p:nvGrpSpPr>
        <p:grpSpPr>
          <a:xfrm>
            <a:off x="550035" y="5607844"/>
            <a:ext cx="885066" cy="1344680"/>
            <a:chOff x="588135" y="5165558"/>
            <a:chExt cx="885066" cy="1344680"/>
          </a:xfrm>
        </p:grpSpPr>
        <p:pic>
          <p:nvPicPr>
            <p:cNvPr id="6" name="Grafik 5">
              <a:extLst>
                <a:ext uri="{FF2B5EF4-FFF2-40B4-BE49-F238E27FC236}">
                  <a16:creationId xmlns:a16="http://schemas.microsoft.com/office/drawing/2014/main" id="{9B869A72-FE42-B65D-F345-691C4EB77E0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25391" b="67188" l="57357" r="76628">
                          <a14:foregroundMark x1="59701" y1="41113" x2="60221" y2="42871"/>
                          <a14:foregroundMark x1="57357" y1="63379" x2="58333" y2="59961"/>
                          <a14:foregroundMark x1="61393" y1="67285" x2="68424" y2="66797"/>
                          <a14:foregroundMark x1="76628" y1="57813" x2="75846" y2="59961"/>
                          <a14:foregroundMark x1="67578" y1="25586" x2="67318" y2="25391"/>
                        </a14:backgroundRemoval>
                      </a14:imgEffect>
                    </a14:imgLayer>
                  </a14:imgProps>
                </a:ext>
              </a:extLst>
            </a:blip>
            <a:srcRect l="55886" t="21008" r="22112" b="28850"/>
            <a:stretch/>
          </p:blipFill>
          <p:spPr>
            <a:xfrm>
              <a:off x="588135" y="5165558"/>
              <a:ext cx="885066" cy="1344680"/>
            </a:xfrm>
            <a:prstGeom prst="rect">
              <a:avLst/>
            </a:prstGeom>
          </p:spPr>
        </p:pic>
        <p:sp>
          <p:nvSpPr>
            <p:cNvPr id="7" name="Ellipse 6">
              <a:extLst>
                <a:ext uri="{FF2B5EF4-FFF2-40B4-BE49-F238E27FC236}">
                  <a16:creationId xmlns:a16="http://schemas.microsoft.com/office/drawing/2014/main" id="{0E8C4948-841F-9F8D-45DC-68036625A01D}"/>
                </a:ext>
              </a:extLst>
            </p:cNvPr>
            <p:cNvSpPr/>
            <p:nvPr/>
          </p:nvSpPr>
          <p:spPr>
            <a:xfrm>
              <a:off x="1090613" y="5598319"/>
              <a:ext cx="69338" cy="85725"/>
            </a:xfrm>
            <a:prstGeom prst="ellipse">
              <a:avLst/>
            </a:prstGeom>
            <a:solidFill>
              <a:srgbClr val="F6A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sp>
          <p:nvSpPr>
            <p:cNvPr id="8" name="Rechteck 7">
              <a:extLst>
                <a:ext uri="{FF2B5EF4-FFF2-40B4-BE49-F238E27FC236}">
                  <a16:creationId xmlns:a16="http://schemas.microsoft.com/office/drawing/2014/main" id="{E2C7D4B5-6295-4B84-928D-5E85ED205A03}"/>
                </a:ext>
              </a:extLst>
            </p:cNvPr>
            <p:cNvSpPr/>
            <p:nvPr/>
          </p:nvSpPr>
          <p:spPr>
            <a:xfrm>
              <a:off x="1084420" y="5616177"/>
              <a:ext cx="45719" cy="18000"/>
            </a:xfrm>
            <a:prstGeom prst="rect">
              <a:avLst/>
            </a:prstGeom>
            <a:solidFill>
              <a:srgbClr val="F5A7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dirty="0">
                <a:solidFill>
                  <a:schemeClr val="bg1"/>
                </a:solidFill>
                <a:latin typeface="BundesSans Web Regular"/>
              </a:endParaRPr>
            </a:p>
          </p:txBody>
        </p:sp>
      </p:grpSp>
    </p:spTree>
    <p:extLst>
      <p:ext uri="{BB962C8B-B14F-4D97-AF65-F5344CB8AC3E}">
        <p14:creationId xmlns:p14="http://schemas.microsoft.com/office/powerpoint/2010/main" val="30385966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e 8">
            <a:extLst>
              <a:ext uri="{FF2B5EF4-FFF2-40B4-BE49-F238E27FC236}">
                <a16:creationId xmlns:a16="http://schemas.microsoft.com/office/drawing/2014/main" id="{333FFE61-7AC0-AFD6-B4F6-AB83AC8EC6C0}"/>
              </a:ext>
            </a:extLst>
          </p:cNvPr>
          <p:cNvGraphicFramePr>
            <a:graphicFrameLocks noGrp="1"/>
          </p:cNvGraphicFramePr>
          <p:nvPr/>
        </p:nvGraphicFramePr>
        <p:xfrm>
          <a:off x="387860" y="1288492"/>
          <a:ext cx="6783956" cy="4003058"/>
        </p:xfrm>
        <a:graphic>
          <a:graphicData uri="http://schemas.openxmlformats.org/drawingml/2006/table">
            <a:tbl>
              <a:tblPr firstRow="1" firstCol="1" bandRow="1">
                <a:tableStyleId>{5C22544A-7EE6-4342-B048-85BDC9FD1C3A}</a:tableStyleId>
              </a:tblPr>
              <a:tblGrid>
                <a:gridCol w="1695989">
                  <a:extLst>
                    <a:ext uri="{9D8B030D-6E8A-4147-A177-3AD203B41FA5}">
                      <a16:colId xmlns:a16="http://schemas.microsoft.com/office/drawing/2014/main" val="1616022411"/>
                    </a:ext>
                  </a:extLst>
                </a:gridCol>
                <a:gridCol w="1695989">
                  <a:extLst>
                    <a:ext uri="{9D8B030D-6E8A-4147-A177-3AD203B41FA5}">
                      <a16:colId xmlns:a16="http://schemas.microsoft.com/office/drawing/2014/main" val="2531744115"/>
                    </a:ext>
                  </a:extLst>
                </a:gridCol>
                <a:gridCol w="1695989">
                  <a:extLst>
                    <a:ext uri="{9D8B030D-6E8A-4147-A177-3AD203B41FA5}">
                      <a16:colId xmlns:a16="http://schemas.microsoft.com/office/drawing/2014/main" val="869135047"/>
                    </a:ext>
                  </a:extLst>
                </a:gridCol>
                <a:gridCol w="339198">
                  <a:extLst>
                    <a:ext uri="{9D8B030D-6E8A-4147-A177-3AD203B41FA5}">
                      <a16:colId xmlns:a16="http://schemas.microsoft.com/office/drawing/2014/main" val="2687503716"/>
                    </a:ext>
                  </a:extLst>
                </a:gridCol>
                <a:gridCol w="339198">
                  <a:extLst>
                    <a:ext uri="{9D8B030D-6E8A-4147-A177-3AD203B41FA5}">
                      <a16:colId xmlns:a16="http://schemas.microsoft.com/office/drawing/2014/main" val="4023219159"/>
                    </a:ext>
                  </a:extLst>
                </a:gridCol>
                <a:gridCol w="339197">
                  <a:extLst>
                    <a:ext uri="{9D8B030D-6E8A-4147-A177-3AD203B41FA5}">
                      <a16:colId xmlns:a16="http://schemas.microsoft.com/office/drawing/2014/main" val="3622574371"/>
                    </a:ext>
                  </a:extLst>
                </a:gridCol>
                <a:gridCol w="339198">
                  <a:extLst>
                    <a:ext uri="{9D8B030D-6E8A-4147-A177-3AD203B41FA5}">
                      <a16:colId xmlns:a16="http://schemas.microsoft.com/office/drawing/2014/main" val="3913423056"/>
                    </a:ext>
                  </a:extLst>
                </a:gridCol>
                <a:gridCol w="339198">
                  <a:extLst>
                    <a:ext uri="{9D8B030D-6E8A-4147-A177-3AD203B41FA5}">
                      <a16:colId xmlns:a16="http://schemas.microsoft.com/office/drawing/2014/main" val="473952383"/>
                    </a:ext>
                  </a:extLst>
                </a:gridCol>
              </a:tblGrid>
              <a:tr h="708027">
                <a:tc gridSpan="8">
                  <a:txBody>
                    <a:bodyPr/>
                    <a:lstStyle/>
                    <a:p>
                      <a:pPr marL="1254125" indent="-171450">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Rechercheauftrag: </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Recherchiere ein spannendes Geschäftsmodell.</a:t>
                      </a:r>
                    </a:p>
                    <a:p>
                      <a:pPr marL="1254125"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3"/>
                        </a:rPr>
                        <a:t>https://www.zukunftshaus-wuerzburg.de/</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marL="1254125" indent="-171450">
                        <a:lnSpc>
                          <a:spcPct val="110000"/>
                        </a:lnSpc>
                        <a:spcAft>
                          <a:spcPts val="600"/>
                        </a:spcAft>
                        <a:buClr>
                          <a:schemeClr val="accent4"/>
                        </a:buClr>
                        <a:buFont typeface="Arial" panose="020B0604020202020204" pitchFamily="34" charset="0"/>
                        <a:buChar char="•"/>
                      </a:pP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hlinkClick r:id="rId4"/>
                        </a:rPr>
                        <a:t>https://www.textilbuendnis.com/</a:t>
                      </a:r>
                      <a: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t> </a:t>
                      </a:r>
                      <a:b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br>
                      <a:br>
                        <a:rPr lang="de-DE" sz="1100" b="0" dirty="0">
                          <a:solidFill>
                            <a:schemeClr val="tx1"/>
                          </a:solidFill>
                          <a:effectLst/>
                          <a:latin typeface="Inria Sans" pitchFamily="2" charset="0"/>
                          <a:ea typeface="Calibri" panose="020F0502020204030204" pitchFamily="34" charset="0"/>
                          <a:cs typeface="Times New Roman" panose="02020603050405020304" pitchFamily="18" charset="0"/>
                        </a:rPr>
                      </a:br>
                      <a:endParaRPr lang="de-DE"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gn="ctr">
                        <a:lnSpc>
                          <a:spcPct val="110000"/>
                        </a:lnSpc>
                        <a:spcAft>
                          <a:spcPts val="600"/>
                        </a:spcAft>
                      </a:pPr>
                      <a:endParaRPr lang="de-DE" sz="11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051261"/>
                  </a:ext>
                </a:extLst>
              </a:tr>
              <a:tr h="708027">
                <a:tc>
                  <a:txBody>
                    <a:bodyPr/>
                    <a:lstStyle/>
                    <a:p>
                      <a:pPr algn="ctr">
                        <a:lnSpc>
                          <a:spcPct val="110000"/>
                        </a:lnSpc>
                        <a:spcAft>
                          <a:spcPts val="600"/>
                        </a:spcAft>
                      </a:pPr>
                      <a:r>
                        <a:rPr lang="de-DE" sz="1100" b="1" dirty="0">
                          <a:solidFill>
                            <a:schemeClr val="tx1"/>
                          </a:solidFill>
                          <a:effectLst/>
                          <a:latin typeface="Inria Sans" pitchFamily="2" charset="0"/>
                          <a:cs typeface="Times New Roman" panose="02020603050405020304" pitchFamily="18" charset="0"/>
                        </a:rPr>
                        <a:t>Was sind die Ziele von Luisa?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Welche Forderungen formuliert Luisa?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Was könnte Luisa tun?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algn="ctr">
                        <a:lnSpc>
                          <a:spcPct val="110000"/>
                        </a:lnSpc>
                        <a:spcAft>
                          <a:spcPts val="600"/>
                        </a:spcAft>
                      </a:pPr>
                      <a:r>
                        <a:rPr lang="de-DE" sz="1100" b="1" dirty="0">
                          <a:solidFill>
                            <a:schemeClr val="tx1"/>
                          </a:solidFill>
                          <a:effectLst/>
                          <a:latin typeface="Inria Sans" pitchFamily="2" charset="0"/>
                          <a:ea typeface="Calibri" panose="020F0502020204030204" pitchFamily="34" charset="0"/>
                          <a:cs typeface="Times New Roman" panose="02020603050405020304" pitchFamily="18" charset="0"/>
                        </a:rPr>
                        <a:t>Formuliere ein Motto für deine Persona.</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788550"/>
                  </a:ext>
                </a:extLst>
              </a:tr>
              <a:tr h="1620000">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Gewinn &amp; nachhaltiges Image</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Subventionen für </a:t>
                      </a:r>
                      <a:b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Öko-Materialien</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Secondhand-Bereich, Transparenz-Kampagne</a:t>
                      </a:r>
                      <a:endParaRPr lang="en-US" sz="1100" b="0" i="1" kern="12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9525" marR="9525" marT="9525" marB="9525"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gridSpan="5">
                  <a:txBody>
                    <a:bodyPr/>
                    <a:lstStyle/>
                    <a:p>
                      <a:pPr marL="0" algn="ctr" defTabSz="1391900" rtl="0" eaLnBrk="1" latinLnBrk="0" hangingPunct="1">
                        <a:lnSpc>
                          <a:spcPct val="107000"/>
                        </a:lnSpc>
                        <a:spcAft>
                          <a:spcPts val="800"/>
                        </a:spcAft>
                      </a:pPr>
                      <a:r>
                        <a:rPr lang="de-DE" sz="1100" b="0" i="1" kern="1200" dirty="0">
                          <a:solidFill>
                            <a:schemeClr val="tx1"/>
                          </a:solidFill>
                          <a:effectLst/>
                          <a:latin typeface="Inria Sans" pitchFamily="2" charset="0"/>
                          <a:ea typeface="Calibri" panose="020F0502020204030204" pitchFamily="34" charset="0"/>
                          <a:cs typeface="Times New Roman" panose="02020603050405020304" pitchFamily="18" charset="0"/>
                        </a:rPr>
                        <a:t>„Nachhaltigkeit verkaufen – aber bitte mit Gewinn.“</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66912104"/>
                  </a:ext>
                </a:extLst>
              </a:tr>
              <a:tr h="288000">
                <a:tc gridSpan="3">
                  <a:txBody>
                    <a:bodyPr/>
                    <a:lstStyle/>
                    <a:p>
                      <a:pPr>
                        <a:lnSpc>
                          <a:spcPct val="110000"/>
                        </a:lnSpc>
                        <a:spcAft>
                          <a:spcPts val="6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Wie groß ist der Einfluss der Persona, eine wirkliche Verbesserung der Situation zu erzielen? Schätze und vergebe 1 bis 5 Punkte (1 = wenig Einfluss, 5 = sehr viel Einfluss).</a:t>
                      </a: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hMerge="1">
                  <a:txBody>
                    <a:bodyPr/>
                    <a:lstStyle/>
                    <a:p>
                      <a:pPr>
                        <a:lnSpc>
                          <a:spcPct val="110000"/>
                        </a:lnSpc>
                        <a:spcAft>
                          <a:spcPts val="600"/>
                        </a:spcAft>
                      </a:pPr>
                      <a:endParaRPr lang="de-DE" sz="1100" b="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1</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2</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3</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4</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accent3">
                        <a:lumMod val="20000"/>
                        <a:lumOff val="80000"/>
                      </a:schemeClr>
                    </a:solidFill>
                  </a:tcPr>
                </a:tc>
                <a:tc>
                  <a:txBody>
                    <a:bodyPr/>
                    <a:lstStyle/>
                    <a:p>
                      <a:pPr algn="ctr">
                        <a:lnSpc>
                          <a:spcPct val="110000"/>
                        </a:lnSpc>
                        <a:spcAft>
                          <a:spcPts val="600"/>
                        </a:spcAft>
                      </a:pPr>
                      <a:r>
                        <a:rPr lang="de-DE" sz="1000" b="0" dirty="0">
                          <a:effectLst/>
                          <a:latin typeface="Inria Sans" pitchFamily="2" charset="0"/>
                          <a:ea typeface="Calibri" panose="020F0502020204030204" pitchFamily="34" charset="0"/>
                          <a:cs typeface="Times New Roman" panose="02020603050405020304" pitchFamily="18" charset="0"/>
                        </a:rPr>
                        <a:t>5</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592482755"/>
                  </a:ext>
                </a:extLst>
              </a:tr>
            </a:tbl>
          </a:graphicData>
        </a:graphic>
      </p:graphicFrame>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 Arbeitsblatt 4 (3/4)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43</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10800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r>
              <a:rPr lang="de-DE" sz="1100" b="1" i="1" dirty="0">
                <a:solidFill>
                  <a:schemeClr val="accent1"/>
                </a:solidFill>
                <a:latin typeface="Inria Sans" pitchFamily="2" charset="0"/>
                <a:ea typeface="Calibri" panose="020F0502020204030204" pitchFamily="34" charset="0"/>
                <a:cs typeface="Times New Roman" panose="02020603050405020304" pitchFamily="18" charset="0"/>
              </a:rPr>
              <a:t>Instrumentenbündel als Wunschliste</a:t>
            </a:r>
          </a:p>
        </p:txBody>
      </p:sp>
      <p:pic>
        <p:nvPicPr>
          <p:cNvPr id="16" name="Grafik 15">
            <a:extLst>
              <a:ext uri="{FF2B5EF4-FFF2-40B4-BE49-F238E27FC236}">
                <a16:creationId xmlns:a16="http://schemas.microsoft.com/office/drawing/2014/main" id="{3303382B-C2B9-4E75-EFD6-14025DD637E6}"/>
              </a:ext>
              <a:ext uri="{C183D7F6-B498-43B3-948B-1728B52AA6E4}">
                <adec:decorative xmlns:adec="http://schemas.microsoft.com/office/drawing/2017/decorative" val="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6758" b="66895" l="76693" r="98307">
                        <a14:foregroundMark x1="82161" y1="41113" x2="83464" y2="41113"/>
                        <a14:foregroundMark x1="87891" y1="40820" x2="89583" y2="39844"/>
                        <a14:foregroundMark x1="84896" y1="27344" x2="86654" y2="26855"/>
                        <a14:foregroundMark x1="83529" y1="65137" x2="85677" y2="65430"/>
                        <a14:foregroundMark x1="80859" y1="66992" x2="85938" y2="66699"/>
                        <a14:foregroundMark x1="76693" y1="46875" x2="77148" y2="45605"/>
                        <a14:foregroundMark x1="98307" y1="58301" x2="97982" y2="60352"/>
                      </a14:backgroundRemoval>
                    </a14:imgEffect>
                  </a14:imgLayer>
                </a14:imgProps>
              </a:ext>
            </a:extLst>
          </a:blip>
          <a:srcRect l="74812" t="23192" b="29356"/>
          <a:stretch/>
        </p:blipFill>
        <p:spPr>
          <a:xfrm>
            <a:off x="511175" y="1296552"/>
            <a:ext cx="954020" cy="1198210"/>
          </a:xfrm>
          <a:prstGeom prst="rect">
            <a:avLst/>
          </a:prstGeom>
        </p:spPr>
      </p:pic>
      <p:graphicFrame>
        <p:nvGraphicFramePr>
          <p:cNvPr id="12" name="Tabelle 11">
            <a:extLst>
              <a:ext uri="{FF2B5EF4-FFF2-40B4-BE49-F238E27FC236}">
                <a16:creationId xmlns:a16="http://schemas.microsoft.com/office/drawing/2014/main" id="{78609F02-7AD3-1CF2-F24B-8857953E6BBC}"/>
              </a:ext>
            </a:extLst>
          </p:cNvPr>
          <p:cNvGraphicFramePr>
            <a:graphicFrameLocks noGrp="1"/>
          </p:cNvGraphicFramePr>
          <p:nvPr/>
        </p:nvGraphicFramePr>
        <p:xfrm>
          <a:off x="387860" y="6183763"/>
          <a:ext cx="6784977" cy="1806096"/>
        </p:xfrm>
        <a:graphic>
          <a:graphicData uri="http://schemas.openxmlformats.org/drawingml/2006/table">
            <a:tbl>
              <a:tblPr firstRow="1" firstCol="1" bandRow="1">
                <a:tableStyleId>{5C22544A-7EE6-4342-B048-85BDC9FD1C3A}</a:tableStyleId>
              </a:tblPr>
              <a:tblGrid>
                <a:gridCol w="1523002">
                  <a:extLst>
                    <a:ext uri="{9D8B030D-6E8A-4147-A177-3AD203B41FA5}">
                      <a16:colId xmlns:a16="http://schemas.microsoft.com/office/drawing/2014/main" val="2973692309"/>
                    </a:ext>
                  </a:extLst>
                </a:gridCol>
                <a:gridCol w="1312984">
                  <a:extLst>
                    <a:ext uri="{9D8B030D-6E8A-4147-A177-3AD203B41FA5}">
                      <a16:colId xmlns:a16="http://schemas.microsoft.com/office/drawing/2014/main" val="3035858177"/>
                    </a:ext>
                  </a:extLst>
                </a:gridCol>
                <a:gridCol w="1177860">
                  <a:extLst>
                    <a:ext uri="{9D8B030D-6E8A-4147-A177-3AD203B41FA5}">
                      <a16:colId xmlns:a16="http://schemas.microsoft.com/office/drawing/2014/main" val="3400184650"/>
                    </a:ext>
                  </a:extLst>
                </a:gridCol>
                <a:gridCol w="2771131">
                  <a:extLst>
                    <a:ext uri="{9D8B030D-6E8A-4147-A177-3AD203B41FA5}">
                      <a16:colId xmlns:a16="http://schemas.microsoft.com/office/drawing/2014/main" val="191412265"/>
                    </a:ext>
                  </a:extLst>
                </a:gridCol>
              </a:tblGrid>
              <a:tr h="140750">
                <a:tc>
                  <a:txBody>
                    <a:bodyPr/>
                    <a:lstStyle/>
                    <a:p>
                      <a:pPr>
                        <a:lnSpc>
                          <a:spcPct val="107000"/>
                        </a:lnSpc>
                        <a:spcAft>
                          <a:spcPts val="800"/>
                        </a:spcAft>
                      </a:pPr>
                      <a:r>
                        <a:rPr lang="de-DE" sz="1100">
                          <a:solidFill>
                            <a:schemeClr val="tx1"/>
                          </a:solidFill>
                          <a:effectLst/>
                          <a:latin typeface="Inria Sans" pitchFamily="2" charset="0"/>
                        </a:rPr>
                        <a:t>Unser Vorschlag</a:t>
                      </a:r>
                      <a:endParaRPr lang="en-US" sz="11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12700" cmpd="sng">
                      <a:noFill/>
                    </a:lnL>
                    <a:lnR w="9525" cap="flat" cmpd="sng" algn="ctr">
                      <a:solidFill>
                        <a:schemeClr val="accent4"/>
                      </a:solidFill>
                      <a:prstDash val="solid"/>
                      <a:round/>
                      <a:headEnd type="none" w="med" len="med"/>
                      <a:tailEnd type="none" w="med" len="med"/>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Weich oder hart?</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a:solidFill>
                            <a:schemeClr val="tx1"/>
                          </a:solidFill>
                          <a:effectLst/>
                          <a:latin typeface="Inria Sans" pitchFamily="2" charset="0"/>
                        </a:rPr>
                        <a:t>Wer macht’s?</a:t>
                      </a:r>
                      <a:endParaRPr lang="en-US" sz="11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Warum ist das gut?</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12700" cmpd="sng">
                      <a:noFill/>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5397319"/>
                  </a:ext>
                </a:extLst>
              </a:tr>
              <a:tr h="521771">
                <a:tc>
                  <a:txBody>
                    <a:bodyPr/>
                    <a:lstStyle/>
                    <a:p>
                      <a:pPr>
                        <a:lnSpc>
                          <a:spcPct val="107000"/>
                        </a:lnSpc>
                        <a:spcAft>
                          <a:spcPts val="800"/>
                        </a:spcAft>
                      </a:pPr>
                      <a:r>
                        <a:rPr lang="de-DE" sz="1100" b="0" dirty="0">
                          <a:solidFill>
                            <a:schemeClr val="tx1"/>
                          </a:solidFill>
                          <a:effectLst/>
                          <a:latin typeface="Inria Sans" pitchFamily="2" charset="0"/>
                        </a:rPr>
                        <a:t>Öko-Mode günstiger machen</a:t>
                      </a:r>
                      <a:endParaRPr lang="en-US"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Hart (Subvention)</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Politik / Nice</a:t>
                      </a:r>
                      <a:endParaRPr lang="en-US" sz="1100" dirty="0">
                        <a:solidFill>
                          <a:schemeClr val="tx1"/>
                        </a:solidFill>
                        <a:effectLst/>
                        <a:latin typeface="Inria Sans" pitchFamily="2" charset="0"/>
                      </a:endParaRPr>
                    </a:p>
                    <a:p>
                      <a:pPr>
                        <a:lnSpc>
                          <a:spcPct val="107000"/>
                        </a:lnSpc>
                        <a:spcAft>
                          <a:spcPts val="800"/>
                        </a:spcAft>
                      </a:pPr>
                      <a:r>
                        <a:rPr lang="de-DE" sz="1100" dirty="0">
                          <a:solidFill>
                            <a:schemeClr val="tx1"/>
                          </a:solidFill>
                          <a:effectLst/>
                          <a:latin typeface="Inria Sans" pitchFamily="2" charset="0"/>
                        </a:rPr>
                        <a:t> </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„Dann können alle mitmachen!“</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4009593"/>
                  </a:ext>
                </a:extLst>
              </a:tr>
              <a:tr h="521771">
                <a:tc>
                  <a:txBody>
                    <a:bodyPr/>
                    <a:lstStyle/>
                    <a:p>
                      <a:pPr>
                        <a:lnSpc>
                          <a:spcPct val="107000"/>
                        </a:lnSpc>
                        <a:spcAft>
                          <a:spcPts val="800"/>
                        </a:spcAft>
                      </a:pPr>
                      <a:r>
                        <a:rPr lang="de-DE" sz="1100" b="0" dirty="0">
                          <a:solidFill>
                            <a:schemeClr val="tx1"/>
                          </a:solidFill>
                          <a:effectLst/>
                          <a:latin typeface="Inria Sans" pitchFamily="2" charset="0"/>
                        </a:rPr>
                        <a:t>Reparatur-Station </a:t>
                      </a:r>
                      <a:br>
                        <a:rPr lang="de-DE" sz="1100" b="0" dirty="0">
                          <a:solidFill>
                            <a:schemeClr val="tx1"/>
                          </a:solidFill>
                          <a:effectLst/>
                          <a:latin typeface="Inria Sans" pitchFamily="2" charset="0"/>
                        </a:rPr>
                      </a:br>
                      <a:r>
                        <a:rPr lang="de-DE" sz="1100" b="0" dirty="0">
                          <a:solidFill>
                            <a:schemeClr val="tx1"/>
                          </a:solidFill>
                          <a:effectLst/>
                          <a:latin typeface="Inria Sans" pitchFamily="2" charset="0"/>
                        </a:rPr>
                        <a:t>im Laden</a:t>
                      </a:r>
                      <a:endParaRPr lang="en-US"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a:solidFill>
                            <a:schemeClr val="tx1"/>
                          </a:solidFill>
                          <a:effectLst/>
                          <a:latin typeface="Inria Sans" pitchFamily="2" charset="0"/>
                        </a:rPr>
                        <a:t>Weich (Angebot)</a:t>
                      </a:r>
                      <a:endParaRPr lang="en-US" sz="11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a:solidFill>
                            <a:schemeClr val="tx1"/>
                          </a:solidFill>
                          <a:effectLst/>
                          <a:latin typeface="Inria Sans" pitchFamily="2" charset="0"/>
                        </a:rPr>
                        <a:t>Nice</a:t>
                      </a:r>
                      <a:endParaRPr lang="en-US" sz="11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„Kaputte Klamotten werden nicht weggeworfen.“</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7885639"/>
                  </a:ext>
                </a:extLst>
              </a:tr>
              <a:tr h="521771">
                <a:tc>
                  <a:txBody>
                    <a:bodyPr/>
                    <a:lstStyle/>
                    <a:p>
                      <a:pPr>
                        <a:lnSpc>
                          <a:spcPct val="107000"/>
                        </a:lnSpc>
                        <a:spcAft>
                          <a:spcPts val="800"/>
                        </a:spcAft>
                      </a:pPr>
                      <a:r>
                        <a:rPr lang="de-DE" sz="1100" b="0" dirty="0">
                          <a:solidFill>
                            <a:schemeClr val="tx1"/>
                          </a:solidFill>
                          <a:effectLst/>
                          <a:latin typeface="Inria Sans" pitchFamily="2" charset="0"/>
                        </a:rPr>
                        <a:t>Echte Siegel (GOTS) nutzen</a:t>
                      </a:r>
                      <a:endParaRPr lang="en-US" sz="11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7000"/>
                        </a:lnSpc>
                        <a:spcAft>
                          <a:spcPts val="800"/>
                        </a:spcAft>
                      </a:pPr>
                      <a:r>
                        <a:rPr lang="de-DE" sz="1100">
                          <a:solidFill>
                            <a:schemeClr val="tx1"/>
                          </a:solidFill>
                          <a:effectLst/>
                          <a:latin typeface="Inria Sans" pitchFamily="2" charset="0"/>
                        </a:rPr>
                        <a:t>Hart (Gesetz)</a:t>
                      </a:r>
                      <a:endParaRPr lang="en-US" sz="11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7000"/>
                        </a:lnSpc>
                        <a:spcAft>
                          <a:spcPts val="800"/>
                        </a:spcAft>
                      </a:pPr>
                      <a:r>
                        <a:rPr lang="de-DE" sz="1100">
                          <a:solidFill>
                            <a:schemeClr val="tx1"/>
                          </a:solidFill>
                          <a:effectLst/>
                          <a:latin typeface="Inria Sans" pitchFamily="2" charset="0"/>
                        </a:rPr>
                        <a:t>Politik</a:t>
                      </a:r>
                      <a:endParaRPr lang="en-US" sz="1100">
                        <a:solidFill>
                          <a:schemeClr val="tx1"/>
                        </a:solidFill>
                        <a:effectLst/>
                        <a:latin typeface="Inria Sans" pitchFamily="2" charset="0"/>
                      </a:endParaRPr>
                    </a:p>
                    <a:p>
                      <a:pPr>
                        <a:lnSpc>
                          <a:spcPct val="107000"/>
                        </a:lnSpc>
                        <a:spcAft>
                          <a:spcPts val="800"/>
                        </a:spcAft>
                      </a:pPr>
                      <a:r>
                        <a:rPr lang="de-DE" sz="1100">
                          <a:solidFill>
                            <a:schemeClr val="tx1"/>
                          </a:solidFill>
                          <a:effectLst/>
                          <a:latin typeface="Inria Sans" pitchFamily="2" charset="0"/>
                        </a:rPr>
                        <a:t> </a:t>
                      </a:r>
                      <a:endParaRPr lang="en-US" sz="11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7000"/>
                        </a:lnSpc>
                        <a:spcAft>
                          <a:spcPts val="800"/>
                        </a:spcAft>
                      </a:pPr>
                      <a:r>
                        <a:rPr lang="de-DE" sz="1100" dirty="0">
                          <a:solidFill>
                            <a:schemeClr val="tx1"/>
                          </a:solidFill>
                          <a:effectLst/>
                          <a:latin typeface="Inria Sans" pitchFamily="2" charset="0"/>
                        </a:rPr>
                        <a:t>„Dann gibt’s kein Greenwashing mehr!“</a:t>
                      </a: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0323922"/>
                  </a:ext>
                </a:extLst>
              </a:tr>
            </a:tbl>
          </a:graphicData>
        </a:graphic>
      </p:graphicFrame>
      <p:grpSp>
        <p:nvGrpSpPr>
          <p:cNvPr id="13" name="Gruppieren 12">
            <a:extLst>
              <a:ext uri="{FF2B5EF4-FFF2-40B4-BE49-F238E27FC236}">
                <a16:creationId xmlns:a16="http://schemas.microsoft.com/office/drawing/2014/main" id="{B1F77C04-132B-038A-8A82-EFA6D876BF94}"/>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4" name="Rechteck 13">
              <a:extLst>
                <a:ext uri="{FF2B5EF4-FFF2-40B4-BE49-F238E27FC236}">
                  <a16:creationId xmlns:a16="http://schemas.microsoft.com/office/drawing/2014/main" id="{33844D18-5C4A-8798-0851-C99FF2322F18}"/>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5" name="Gerader Verbinder 14">
              <a:extLst>
                <a:ext uri="{FF2B5EF4-FFF2-40B4-BE49-F238E27FC236}">
                  <a16:creationId xmlns:a16="http://schemas.microsoft.com/office/drawing/2014/main" id="{E99D511D-49D2-D76F-C9E9-592820E1D6F5}"/>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7" name="Gerader Verbinder 16">
              <a:extLst>
                <a:ext uri="{FF2B5EF4-FFF2-40B4-BE49-F238E27FC236}">
                  <a16:creationId xmlns:a16="http://schemas.microsoft.com/office/drawing/2014/main" id="{109D8D4C-CF25-DC5F-AFFA-FF17D7B118CB}"/>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5259543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 Arbeitsblatt 4 (4/4)</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44</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R="0" lvl="0" algn="l" defTabSz="914400" rtl="0" eaLnBrk="1" fontAlgn="base" latinLnBrk="0" hangingPunct="1">
              <a:lnSpc>
                <a:spcPct val="120000"/>
              </a:lnSpc>
              <a:spcBef>
                <a:spcPct val="0"/>
              </a:spcBef>
              <a:spcAft>
                <a:spcPts val="600"/>
              </a:spcAft>
              <a:buClrTx/>
              <a:buSzTx/>
              <a:buFontTx/>
              <a:buNone/>
              <a:tabLst/>
              <a:defRPr/>
            </a:pPr>
            <a:r>
              <a:rPr lang="de-DE" sz="1100" b="1" i="1" dirty="0">
                <a:solidFill>
                  <a:schemeClr val="accent1"/>
                </a:solidFill>
                <a:latin typeface="Inria Sans" pitchFamily="2" charset="0"/>
                <a:ea typeface="Calibri" panose="020F0502020204030204" pitchFamily="34" charset="0"/>
                <a:cs typeface="Times New Roman" panose="02020603050405020304" pitchFamily="18" charset="0"/>
              </a:rPr>
              <a:t>Möglicher Instrumentenmix</a:t>
            </a: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b="1" i="1" dirty="0">
              <a:solidFill>
                <a:schemeClr val="accent1"/>
              </a:solidFill>
              <a:latin typeface="Inria Sans" pitchFamily="2" charset="0"/>
              <a:ea typeface="Calibri" panose="020F0502020204030204" pitchFamily="34" charset="0"/>
              <a:cs typeface="Times New Roman" panose="02020603050405020304" pitchFamily="18" charset="0"/>
            </a:endParaRPr>
          </a:p>
          <a:p>
            <a:pPr>
              <a:lnSpc>
                <a:spcPct val="120000"/>
              </a:lnSpc>
              <a:spcAft>
                <a:spcPts val="600"/>
              </a:spcAft>
              <a:defRPr/>
            </a:pPr>
            <a:r>
              <a:rPr lang="de-DE" sz="1100" b="1" i="1" dirty="0">
                <a:solidFill>
                  <a:schemeClr val="accent1"/>
                </a:solidFill>
                <a:latin typeface="Inria Sans" pitchFamily="2" charset="0"/>
                <a:ea typeface="Calibri" panose="020F0502020204030204" pitchFamily="34" charset="0"/>
                <a:cs typeface="Times New Roman" panose="02020603050405020304" pitchFamily="18" charset="0"/>
              </a:rPr>
              <a:t>Nice will nachhaltiger werden – aber wie? Wie könnt ihr einen Kompromiss finden?</a:t>
            </a:r>
            <a:endParaRPr lang="de-DE" sz="1100" i="1" dirty="0">
              <a:solidFill>
                <a:schemeClr val="tx1"/>
              </a:solidFill>
              <a:latin typeface="Inria Sans" pitchFamily="2" charset="0"/>
              <a:ea typeface="Calibri" panose="020F0502020204030204" pitchFamily="34" charset="0"/>
              <a:cs typeface="Times New Roman" panose="02020603050405020304" pitchFamily="18" charset="0"/>
            </a:endParaRPr>
          </a:p>
          <a:p>
            <a:pPr marR="0" lvl="0" algn="l" defTabSz="914400" rtl="0" eaLnBrk="1" fontAlgn="base" latinLnBrk="0" hangingPunct="1">
              <a:lnSpc>
                <a:spcPct val="120000"/>
              </a:lnSpc>
              <a:spcBef>
                <a:spcPct val="0"/>
              </a:spcBef>
              <a:spcAft>
                <a:spcPts val="600"/>
              </a:spcAft>
              <a:buClrTx/>
              <a:buSzTx/>
              <a:buFontTx/>
              <a:buNone/>
              <a:tabLst/>
              <a:defRP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aphicFrame>
        <p:nvGraphicFramePr>
          <p:cNvPr id="11" name="Tabelle 10">
            <a:extLst>
              <a:ext uri="{FF2B5EF4-FFF2-40B4-BE49-F238E27FC236}">
                <a16:creationId xmlns:a16="http://schemas.microsoft.com/office/drawing/2014/main" id="{FB25F333-BD91-D730-1959-468E6376D916}"/>
              </a:ext>
            </a:extLst>
          </p:cNvPr>
          <p:cNvGraphicFramePr>
            <a:graphicFrameLocks noGrp="1"/>
          </p:cNvGraphicFramePr>
          <p:nvPr/>
        </p:nvGraphicFramePr>
        <p:xfrm>
          <a:off x="387350" y="1616914"/>
          <a:ext cx="6784976" cy="4325040"/>
        </p:xfrm>
        <a:graphic>
          <a:graphicData uri="http://schemas.openxmlformats.org/drawingml/2006/table">
            <a:tbl>
              <a:tblPr firstRow="1" firstCol="1" bandRow="1">
                <a:tableStyleId>{5C22544A-7EE6-4342-B048-85BDC9FD1C3A}</a:tableStyleId>
              </a:tblPr>
              <a:tblGrid>
                <a:gridCol w="1555750">
                  <a:extLst>
                    <a:ext uri="{9D8B030D-6E8A-4147-A177-3AD203B41FA5}">
                      <a16:colId xmlns:a16="http://schemas.microsoft.com/office/drawing/2014/main" val="2433534374"/>
                    </a:ext>
                  </a:extLst>
                </a:gridCol>
                <a:gridCol w="1092200">
                  <a:extLst>
                    <a:ext uri="{9D8B030D-6E8A-4147-A177-3AD203B41FA5}">
                      <a16:colId xmlns:a16="http://schemas.microsoft.com/office/drawing/2014/main" val="3659407970"/>
                    </a:ext>
                  </a:extLst>
                </a:gridCol>
                <a:gridCol w="1244600">
                  <a:extLst>
                    <a:ext uri="{9D8B030D-6E8A-4147-A177-3AD203B41FA5}">
                      <a16:colId xmlns:a16="http://schemas.microsoft.com/office/drawing/2014/main" val="160368895"/>
                    </a:ext>
                  </a:extLst>
                </a:gridCol>
                <a:gridCol w="1651000">
                  <a:extLst>
                    <a:ext uri="{9D8B030D-6E8A-4147-A177-3AD203B41FA5}">
                      <a16:colId xmlns:a16="http://schemas.microsoft.com/office/drawing/2014/main" val="3748820623"/>
                    </a:ext>
                  </a:extLst>
                </a:gridCol>
                <a:gridCol w="1241426">
                  <a:extLst>
                    <a:ext uri="{9D8B030D-6E8A-4147-A177-3AD203B41FA5}">
                      <a16:colId xmlns:a16="http://schemas.microsoft.com/office/drawing/2014/main" val="2407560325"/>
                    </a:ext>
                  </a:extLst>
                </a:gridCol>
              </a:tblGrid>
              <a:tr h="413683">
                <a:tc>
                  <a:txBody>
                    <a:bodyPr/>
                    <a:lstStyle/>
                    <a:p>
                      <a:pPr algn="ctr">
                        <a:lnSpc>
                          <a:spcPct val="100000"/>
                        </a:lnSpc>
                        <a:spcAft>
                          <a:spcPts val="300"/>
                        </a:spcAft>
                      </a:pPr>
                      <a:r>
                        <a:rPr lang="de-DE" sz="1000" dirty="0">
                          <a:solidFill>
                            <a:schemeClr val="tx1"/>
                          </a:solidFill>
                          <a:effectLst/>
                          <a:latin typeface="Inria Sans" pitchFamily="2" charset="0"/>
                        </a:rPr>
                        <a:t>Was ist die Maßnahme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R w="9525" cap="flat" cmpd="sng" algn="ctr">
                      <a:solidFill>
                        <a:schemeClr val="accent4"/>
                      </a:solidFill>
                      <a:prstDash val="solid"/>
                      <a:round/>
                      <a:headEnd type="none" w="med" len="med"/>
                      <a:tailEnd type="none" w="med" len="med"/>
                    </a:lnR>
                    <a:lnB w="9525" cap="flat" cmpd="sng" algn="ctr">
                      <a:solidFill>
                        <a:schemeClr val="accent4"/>
                      </a:solidFill>
                      <a:prstDash val="solid"/>
                      <a:round/>
                      <a:headEnd type="none" w="med" len="med"/>
                      <a:tailEnd type="none" w="med" len="med"/>
                    </a:lnB>
                    <a:solidFill>
                      <a:schemeClr val="bg1"/>
                    </a:solidFill>
                  </a:tcPr>
                </a:tc>
                <a:tc>
                  <a:txBody>
                    <a:bodyPr/>
                    <a:lstStyle/>
                    <a:p>
                      <a:pPr algn="ctr">
                        <a:lnSpc>
                          <a:spcPct val="100000"/>
                        </a:lnSpc>
                        <a:spcAft>
                          <a:spcPts val="300"/>
                        </a:spcAft>
                      </a:pPr>
                      <a:r>
                        <a:rPr lang="de-DE" sz="1000" dirty="0">
                          <a:solidFill>
                            <a:schemeClr val="tx1"/>
                          </a:solidFill>
                          <a:effectLst/>
                          <a:latin typeface="Inria Sans" pitchFamily="2" charset="0"/>
                        </a:rPr>
                        <a:t>Politisches Instrument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B w="9525" cap="flat" cmpd="sng" algn="ctr">
                      <a:solidFill>
                        <a:schemeClr val="accent4"/>
                      </a:solidFill>
                      <a:prstDash val="solid"/>
                      <a:round/>
                      <a:headEnd type="none" w="med" len="med"/>
                      <a:tailEnd type="none" w="med" len="med"/>
                    </a:lnB>
                    <a:solidFill>
                      <a:schemeClr val="bg1"/>
                    </a:solidFill>
                  </a:tcPr>
                </a:tc>
                <a:tc>
                  <a:txBody>
                    <a:bodyPr/>
                    <a:lstStyle/>
                    <a:p>
                      <a:pPr algn="ctr">
                        <a:lnSpc>
                          <a:spcPct val="100000"/>
                        </a:lnSpc>
                        <a:spcAft>
                          <a:spcPts val="300"/>
                        </a:spcAft>
                      </a:pPr>
                      <a:r>
                        <a:rPr lang="de-DE" sz="1000" dirty="0">
                          <a:solidFill>
                            <a:schemeClr val="tx1"/>
                          </a:solidFill>
                          <a:effectLst/>
                          <a:latin typeface="Inria Sans" pitchFamily="2" charset="0"/>
                        </a:rPr>
                        <a:t>Adressat: An wen richtet sich die Maßnahme?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B w="9525" cap="flat" cmpd="sng" algn="ctr">
                      <a:solidFill>
                        <a:schemeClr val="accent4"/>
                      </a:solidFill>
                      <a:prstDash val="solid"/>
                      <a:round/>
                      <a:headEnd type="none" w="med" len="med"/>
                      <a:tailEnd type="none" w="med" len="med"/>
                    </a:lnB>
                    <a:solidFill>
                      <a:schemeClr val="bg1"/>
                    </a:solidFill>
                  </a:tcPr>
                </a:tc>
                <a:tc>
                  <a:txBody>
                    <a:bodyPr/>
                    <a:lstStyle/>
                    <a:p>
                      <a:pPr algn="ctr">
                        <a:lnSpc>
                          <a:spcPct val="100000"/>
                        </a:lnSpc>
                        <a:spcAft>
                          <a:spcPts val="300"/>
                        </a:spcAft>
                      </a:pPr>
                      <a:r>
                        <a:rPr lang="de-DE" sz="1000" dirty="0">
                          <a:solidFill>
                            <a:schemeClr val="tx1"/>
                          </a:solidFill>
                          <a:effectLst/>
                          <a:latin typeface="Inria Sans" pitchFamily="2" charset="0"/>
                        </a:rPr>
                        <a:t>Ziel</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B w="9525" cap="flat" cmpd="sng" algn="ctr">
                      <a:solidFill>
                        <a:schemeClr val="accent4"/>
                      </a:solidFill>
                      <a:prstDash val="solid"/>
                      <a:round/>
                      <a:headEnd type="none" w="med" len="med"/>
                      <a:tailEnd type="none" w="med" len="med"/>
                    </a:lnB>
                    <a:solidFill>
                      <a:schemeClr val="bg1"/>
                    </a:solidFill>
                  </a:tcPr>
                </a:tc>
                <a:tc>
                  <a:txBody>
                    <a:bodyPr/>
                    <a:lstStyle/>
                    <a:p>
                      <a:pPr algn="ctr">
                        <a:lnSpc>
                          <a:spcPct val="100000"/>
                        </a:lnSpc>
                        <a:spcAft>
                          <a:spcPts val="300"/>
                        </a:spcAft>
                      </a:pPr>
                      <a:r>
                        <a:rPr lang="de-DE" sz="1000" dirty="0">
                          <a:solidFill>
                            <a:schemeClr val="tx1"/>
                          </a:solidFill>
                          <a:effectLst/>
                          <a:latin typeface="Inria Sans" pitchFamily="2" charset="0"/>
                        </a:rPr>
                        <a:t>Begründung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4"/>
                      </a:solidFill>
                      <a:prstDash val="solid"/>
                      <a:round/>
                      <a:headEnd type="none" w="med" len="med"/>
                      <a:tailEnd type="none" w="med" len="med"/>
                    </a:lnL>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167299168"/>
                  </a:ext>
                </a:extLst>
              </a:tr>
              <a:tr h="485162">
                <a:tc>
                  <a:txBody>
                    <a:bodyPr/>
                    <a:lstStyle/>
                    <a:p>
                      <a:pPr>
                        <a:lnSpc>
                          <a:spcPct val="100000"/>
                        </a:lnSpc>
                        <a:spcAft>
                          <a:spcPts val="300"/>
                        </a:spcAft>
                      </a:pPr>
                      <a:r>
                        <a:rPr lang="de-DE" sz="900" b="0" dirty="0">
                          <a:solidFill>
                            <a:schemeClr val="tx1"/>
                          </a:solidFill>
                          <a:effectLst/>
                          <a:latin typeface="Inria Sans" pitchFamily="2" charset="0"/>
                        </a:rPr>
                        <a:t>Lieferkettengesetz</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Gesetz </a:t>
                      </a:r>
                      <a:br>
                        <a:rPr lang="de-DE" sz="900" dirty="0">
                          <a:solidFill>
                            <a:schemeClr val="tx1"/>
                          </a:solidFill>
                          <a:effectLst/>
                          <a:latin typeface="Inria Sans" pitchFamily="2" charset="0"/>
                        </a:rPr>
                      </a:br>
                      <a:r>
                        <a:rPr lang="de-DE" sz="900" dirty="0">
                          <a:solidFill>
                            <a:schemeClr val="tx1"/>
                          </a:solidFill>
                          <a:effectLst/>
                          <a:latin typeface="Inria Sans" pitchFamily="2" charset="0"/>
                        </a:rPr>
                        <a:t>(hart)</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Wirtschaft</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Faire und nachhaltige Arbeitsbedingungen und Produktion entlang der gesamten Lieferkette</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Sichert Löhne und Umweltschutz</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543720732"/>
                  </a:ext>
                </a:extLst>
              </a:tr>
              <a:tr h="485162">
                <a:tc>
                  <a:txBody>
                    <a:bodyPr/>
                    <a:lstStyle/>
                    <a:p>
                      <a:pPr>
                        <a:lnSpc>
                          <a:spcPct val="100000"/>
                        </a:lnSpc>
                        <a:spcAft>
                          <a:spcPts val="300"/>
                        </a:spcAft>
                      </a:pPr>
                      <a:r>
                        <a:rPr lang="de-DE" sz="900" b="0" dirty="0">
                          <a:solidFill>
                            <a:schemeClr val="tx1"/>
                          </a:solidFill>
                          <a:effectLst/>
                          <a:latin typeface="Inria Sans" pitchFamily="2" charset="0"/>
                        </a:rPr>
                        <a:t>Gesetz zur Abschaffung von Greenwashing</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Gesetz </a:t>
                      </a:r>
                      <a:br>
                        <a:rPr lang="de-DE" sz="900" dirty="0">
                          <a:solidFill>
                            <a:schemeClr val="tx1"/>
                          </a:solidFill>
                          <a:effectLst/>
                          <a:latin typeface="Inria Sans" pitchFamily="2" charset="0"/>
                        </a:rPr>
                      </a:br>
                      <a:r>
                        <a:rPr lang="de-DE" sz="900" dirty="0">
                          <a:solidFill>
                            <a:schemeClr val="tx1"/>
                          </a:solidFill>
                          <a:effectLst/>
                          <a:latin typeface="Inria Sans" pitchFamily="2" charset="0"/>
                        </a:rPr>
                        <a:t>(hart)</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Wirtschaft</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Greenwashing verhindern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Nur wirklich nachhaltige Mode darf als solche beworben werden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4268064491"/>
                  </a:ext>
                </a:extLst>
              </a:tr>
              <a:tr h="377943">
                <a:tc>
                  <a:txBody>
                    <a:bodyPr/>
                    <a:lstStyle/>
                    <a:p>
                      <a:pPr>
                        <a:lnSpc>
                          <a:spcPct val="100000"/>
                        </a:lnSpc>
                        <a:spcAft>
                          <a:spcPts val="300"/>
                        </a:spcAft>
                      </a:pPr>
                      <a:r>
                        <a:rPr lang="de-DE" sz="900" b="0" dirty="0">
                          <a:solidFill>
                            <a:schemeClr val="tx1"/>
                          </a:solidFill>
                          <a:effectLst/>
                          <a:latin typeface="Inria Sans" pitchFamily="2" charset="0"/>
                        </a:rPr>
                        <a:t>Einführung eines Reparaturbonus</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Förderprogramm</a:t>
                      </a:r>
                      <a:br>
                        <a:rPr lang="de-DE" sz="900" dirty="0">
                          <a:solidFill>
                            <a:schemeClr val="tx1"/>
                          </a:solidFill>
                          <a:effectLst/>
                          <a:latin typeface="Inria Sans" pitchFamily="2" charset="0"/>
                        </a:rPr>
                      </a:br>
                      <a:r>
                        <a:rPr lang="de-DE" sz="900" dirty="0">
                          <a:solidFill>
                            <a:schemeClr val="tx1"/>
                          </a:solidFill>
                          <a:effectLst/>
                          <a:latin typeface="Inria Sans" pitchFamily="2" charset="0"/>
                        </a:rPr>
                        <a:t>(weich, da freiwillig)</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Konsument</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Reparaturbonus – Verlängerung der Nutzungsdauer, Ressourcen sparen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Reduktion von Kleidungskäufen spart Ressourcen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290185031"/>
                  </a:ext>
                </a:extLst>
              </a:tr>
              <a:tr h="270723">
                <a:tc>
                  <a:txBody>
                    <a:bodyPr/>
                    <a:lstStyle/>
                    <a:p>
                      <a:pPr>
                        <a:lnSpc>
                          <a:spcPct val="100000"/>
                        </a:lnSpc>
                        <a:spcAft>
                          <a:spcPts val="300"/>
                        </a:spcAft>
                      </a:pPr>
                      <a:r>
                        <a:rPr lang="de-DE" sz="900" b="0">
                          <a:solidFill>
                            <a:schemeClr val="tx1"/>
                          </a:solidFill>
                          <a:effectLst/>
                          <a:latin typeface="Inria Sans" pitchFamily="2" charset="0"/>
                        </a:rPr>
                        <a:t>Sichtbare Platzierung der nachhaltigen Mode</a:t>
                      </a:r>
                      <a:endParaRPr lang="en-US" sz="900" b="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Nudge </a:t>
                      </a:r>
                      <a:br>
                        <a:rPr lang="de-DE" sz="900" dirty="0">
                          <a:solidFill>
                            <a:schemeClr val="tx1"/>
                          </a:solidFill>
                          <a:effectLst/>
                          <a:latin typeface="Inria Sans" pitchFamily="2" charset="0"/>
                        </a:rPr>
                      </a:br>
                      <a:r>
                        <a:rPr lang="de-DE" sz="900" dirty="0">
                          <a:solidFill>
                            <a:schemeClr val="tx1"/>
                          </a:solidFill>
                          <a:effectLst/>
                          <a:latin typeface="Inria Sans" pitchFamily="2" charset="0"/>
                        </a:rPr>
                        <a:t>(weich)</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Konsument*innen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Nachhaltige Mode wird sichtbarer</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erhöht die Kaufwahrscheinlichkeit</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61431289"/>
                  </a:ext>
                </a:extLst>
              </a:tr>
              <a:tr h="377943">
                <a:tc>
                  <a:txBody>
                    <a:bodyPr/>
                    <a:lstStyle/>
                    <a:p>
                      <a:pPr>
                        <a:lnSpc>
                          <a:spcPct val="100000"/>
                        </a:lnSpc>
                        <a:spcAft>
                          <a:spcPts val="300"/>
                        </a:spcAft>
                      </a:pPr>
                      <a:r>
                        <a:rPr lang="de-DE" sz="900" b="0" dirty="0">
                          <a:solidFill>
                            <a:schemeClr val="tx1"/>
                          </a:solidFill>
                          <a:effectLst/>
                          <a:latin typeface="Inria Sans" pitchFamily="2" charset="0"/>
                        </a:rPr>
                        <a:t>Angebot von Kaufen, Leihen, Reparatur im Geschäft </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Angebot vervielfältigen  (weich)</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Konsument*innen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Unterschiedliche Möglichkeiten nachhaltigen Konsums integrieren</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stärkt nachhaltigen Konsum</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886145552"/>
                  </a:ext>
                </a:extLst>
              </a:tr>
              <a:tr h="485162">
                <a:tc>
                  <a:txBody>
                    <a:bodyPr/>
                    <a:lstStyle/>
                    <a:p>
                      <a:pPr>
                        <a:lnSpc>
                          <a:spcPct val="100000"/>
                        </a:lnSpc>
                        <a:spcAft>
                          <a:spcPts val="300"/>
                        </a:spcAft>
                      </a:pPr>
                      <a:r>
                        <a:rPr lang="de-DE" sz="900" b="0" dirty="0">
                          <a:solidFill>
                            <a:schemeClr val="tx1"/>
                          </a:solidFill>
                          <a:effectLst/>
                          <a:latin typeface="Inria Sans" pitchFamily="2" charset="0"/>
                        </a:rPr>
                        <a:t>Beitritt im Textilbündnis</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Kooperation  </a:t>
                      </a:r>
                      <a:br>
                        <a:rPr lang="de-DE" sz="900" dirty="0">
                          <a:solidFill>
                            <a:schemeClr val="tx1"/>
                          </a:solidFill>
                          <a:effectLst/>
                          <a:latin typeface="Inria Sans" pitchFamily="2" charset="0"/>
                        </a:rPr>
                      </a:br>
                      <a:r>
                        <a:rPr lang="de-DE" sz="900" dirty="0">
                          <a:solidFill>
                            <a:schemeClr val="tx1"/>
                          </a:solidFill>
                          <a:effectLst/>
                          <a:latin typeface="Inria Sans" pitchFamily="2" charset="0"/>
                        </a:rPr>
                        <a:t>(weich)</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Verschiedene: Modeunternehmen, Konsument*innen, Politik</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Freiwillige Selbstverpflichtung zur Einhaltung von Nachhaltigkeitsstandards</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Bündnisse bilden und gemeinsam mehr erreichen</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684070028"/>
                  </a:ext>
                </a:extLst>
              </a:tr>
              <a:tr h="485162">
                <a:tc>
                  <a:txBody>
                    <a:bodyPr/>
                    <a:lstStyle/>
                    <a:p>
                      <a:pPr>
                        <a:lnSpc>
                          <a:spcPct val="100000"/>
                        </a:lnSpc>
                        <a:spcAft>
                          <a:spcPts val="300"/>
                        </a:spcAft>
                      </a:pPr>
                      <a:r>
                        <a:rPr lang="de-DE" sz="900" b="0" dirty="0">
                          <a:solidFill>
                            <a:schemeClr val="tx1"/>
                          </a:solidFill>
                          <a:effectLst/>
                          <a:latin typeface="Inria Sans" pitchFamily="2" charset="0"/>
                        </a:rPr>
                        <a:t>Kommunikationskampagne der Umweltschutz-organisation „Saubere Kleidung“</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Kommunikativ  (weich)</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Konsument*innen / Wirtschaft / Politik</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rPr>
                        <a:t>Einsatz für Menschenrechte und Umweltschutz; Aufklärungsarbeit</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rPr>
                        <a:t>Bewusstsein schaffen für Verhältnisse in der Modebranche</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T w="9525" cap="flat" cmpd="sng" algn="ctr">
                      <a:solidFill>
                        <a:schemeClr val="accent4"/>
                      </a:solidFill>
                      <a:prstDash val="solid"/>
                      <a:round/>
                      <a:headEnd type="none" w="med" len="med"/>
                      <a:tailEnd type="none" w="med" len="med"/>
                    </a:lnT>
                    <a:solidFill>
                      <a:schemeClr val="bg1"/>
                    </a:solidFill>
                  </a:tcPr>
                </a:tc>
                <a:extLst>
                  <a:ext uri="{0D108BD9-81ED-4DB2-BD59-A6C34878D82A}">
                    <a16:rowId xmlns:a16="http://schemas.microsoft.com/office/drawing/2014/main" val="250297192"/>
                  </a:ext>
                </a:extLst>
              </a:tr>
            </a:tbl>
          </a:graphicData>
        </a:graphic>
      </p:graphicFrame>
      <p:graphicFrame>
        <p:nvGraphicFramePr>
          <p:cNvPr id="12" name="Tabelle 11">
            <a:extLst>
              <a:ext uri="{FF2B5EF4-FFF2-40B4-BE49-F238E27FC236}">
                <a16:creationId xmlns:a16="http://schemas.microsoft.com/office/drawing/2014/main" id="{01182B8B-069C-7154-01CE-8EE4ECE69C5C}"/>
              </a:ext>
            </a:extLst>
          </p:cNvPr>
          <p:cNvGraphicFramePr>
            <a:graphicFrameLocks noGrp="1"/>
          </p:cNvGraphicFramePr>
          <p:nvPr/>
        </p:nvGraphicFramePr>
        <p:xfrm>
          <a:off x="387349" y="6390058"/>
          <a:ext cx="6785487" cy="3380940"/>
        </p:xfrm>
        <a:graphic>
          <a:graphicData uri="http://schemas.openxmlformats.org/drawingml/2006/table">
            <a:tbl>
              <a:tblPr firstRow="1" firstCol="1" bandRow="1">
                <a:tableStyleId>{5C22544A-7EE6-4342-B048-85BDC9FD1C3A}</a:tableStyleId>
              </a:tblPr>
              <a:tblGrid>
                <a:gridCol w="869951">
                  <a:extLst>
                    <a:ext uri="{9D8B030D-6E8A-4147-A177-3AD203B41FA5}">
                      <a16:colId xmlns:a16="http://schemas.microsoft.com/office/drawing/2014/main" val="2433534374"/>
                    </a:ext>
                  </a:extLst>
                </a:gridCol>
                <a:gridCol w="2647950">
                  <a:extLst>
                    <a:ext uri="{9D8B030D-6E8A-4147-A177-3AD203B41FA5}">
                      <a16:colId xmlns:a16="http://schemas.microsoft.com/office/drawing/2014/main" val="3659407970"/>
                    </a:ext>
                  </a:extLst>
                </a:gridCol>
                <a:gridCol w="3267586">
                  <a:extLst>
                    <a:ext uri="{9D8B030D-6E8A-4147-A177-3AD203B41FA5}">
                      <a16:colId xmlns:a16="http://schemas.microsoft.com/office/drawing/2014/main" val="160368895"/>
                    </a:ext>
                  </a:extLst>
                </a:gridCol>
              </a:tblGrid>
              <a:tr h="145485">
                <a:tc>
                  <a:txBody>
                    <a:bodyPr/>
                    <a:lstStyle/>
                    <a:p>
                      <a:pPr algn="ctr">
                        <a:lnSpc>
                          <a:spcPct val="100000"/>
                        </a:lnSpc>
                        <a:spcAft>
                          <a:spcPts val="3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Rolle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12700" cmpd="sng">
                      <a:noFill/>
                    </a:lnL>
                    <a:lnR w="9525" cap="flat" cmpd="sng" algn="ctr">
                      <a:solidFill>
                        <a:schemeClr val="accent4"/>
                      </a:solidFill>
                      <a:prstDash val="solid"/>
                      <a:round/>
                      <a:headEnd type="none" w="med" len="med"/>
                      <a:tailEnd type="none" w="med" len="med"/>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Forderungen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spcAft>
                          <a:spcPts val="3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Argumente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nchor="ctr">
                    <a:lnL w="9525"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12700" cmpd="sng">
                      <a:noFill/>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7299168"/>
                  </a:ext>
                </a:extLst>
              </a:tr>
              <a:tr h="313455">
                <a:tc>
                  <a:txBody>
                    <a:bodyPr/>
                    <a:lstStyle/>
                    <a:p>
                      <a:pPr>
                        <a:lnSpc>
                          <a:spcPct val="100000"/>
                        </a:lnSpc>
                        <a:spcAft>
                          <a:spcPts val="3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Preisbewusster Konsument – Tom Winter</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Günstige Kleidung</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ea typeface="Calibri" panose="020F0502020204030204" pitchFamily="34" charset="0"/>
                          <a:cs typeface="Times New Roman" panose="02020603050405020304" pitchFamily="18" charset="0"/>
                        </a:rPr>
                        <a:t>Ich will Teil der Peer-Group sein und möchte mir Markenklamotten leisten können.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3720732"/>
                  </a:ext>
                </a:extLst>
              </a:tr>
              <a:tr h="540708">
                <a:tc>
                  <a:txBody>
                    <a:bodyPr/>
                    <a:lstStyle/>
                    <a:p>
                      <a:pPr>
                        <a:lnSpc>
                          <a:spcPct val="100000"/>
                        </a:lnSpc>
                        <a:spcAft>
                          <a:spcPts val="3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Umweltschutz-organisation – Clara </a:t>
                      </a:r>
                      <a:r>
                        <a:rPr lang="de-DE" sz="900" b="0" dirty="0" err="1">
                          <a:solidFill>
                            <a:schemeClr val="tx1"/>
                          </a:solidFill>
                          <a:effectLst/>
                          <a:latin typeface="Inria Sans" pitchFamily="2" charset="0"/>
                          <a:ea typeface="Calibri" panose="020F0502020204030204" pitchFamily="34" charset="0"/>
                          <a:cs typeface="Times New Roman" panose="02020603050405020304" pitchFamily="18" charset="0"/>
                        </a:rPr>
                        <a:t>Chau</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Unternehmen müssen Verantwortung wahrnehmen.</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Politik muss Lieferkettengesetz umsetzen und Greenwashing stoppen.</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ea typeface="Calibri" panose="020F0502020204030204" pitchFamily="34" charset="0"/>
                          <a:cs typeface="Times New Roman" panose="02020603050405020304" pitchFamily="18" charset="0"/>
                        </a:rPr>
                        <a:t>Hoher Konsum von Kleidung verbraucht zu viele Ressourcen. </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a:solidFill>
                            <a:schemeClr val="tx1"/>
                          </a:solidFill>
                          <a:effectLst/>
                          <a:latin typeface="Inria Sans" pitchFamily="2" charset="0"/>
                          <a:ea typeface="Calibri" panose="020F0502020204030204" pitchFamily="34" charset="0"/>
                          <a:cs typeface="Times New Roman" panose="02020603050405020304" pitchFamily="18" charset="0"/>
                        </a:rPr>
                        <a:t>Weniger Saisonware und Trends, weniger Anreize für zu viel Konsum.</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a:solidFill>
                            <a:schemeClr val="tx1"/>
                          </a:solidFill>
                          <a:effectLst/>
                          <a:latin typeface="Inria Sans" pitchFamily="2" charset="0"/>
                          <a:ea typeface="Calibri" panose="020F0502020204030204" pitchFamily="34" charset="0"/>
                          <a:cs typeface="Times New Roman" panose="02020603050405020304" pitchFamily="18" charset="0"/>
                        </a:rPr>
                        <a:t>Vertrauenswürdige Label nutzen statt Greenwashing, aussortierte Kleidung und Klamottenberge reduzieren.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68064491"/>
                  </a:ext>
                </a:extLst>
              </a:tr>
              <a:tr h="362858">
                <a:tc>
                  <a:txBody>
                    <a:bodyPr/>
                    <a:lstStyle/>
                    <a:p>
                      <a:pPr>
                        <a:lnSpc>
                          <a:spcPct val="100000"/>
                        </a:lnSpc>
                        <a:spcAft>
                          <a:spcPts val="3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Näherin – </a:t>
                      </a:r>
                      <a:b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Aisha Begum</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Faire Löhne</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Sichere Arbeitsbedingungen </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Recht auf Gewerkschaft, Lieferkettengesetz</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a:solidFill>
                            <a:schemeClr val="tx1"/>
                          </a:solidFill>
                          <a:effectLst/>
                          <a:latin typeface="Inria Sans" pitchFamily="2" charset="0"/>
                          <a:ea typeface="Calibri" panose="020F0502020204030204" pitchFamily="34" charset="0"/>
                          <a:cs typeface="Times New Roman" panose="02020603050405020304" pitchFamily="18" charset="0"/>
                        </a:rPr>
                        <a:t>Lebensstil in Industrieländern darf nicht auf unseren Kosten passieren. Auch wir haben das Recht auf ein würdevolles Leben.</a:t>
                      </a:r>
                      <a:endParaRPr lang="en-US" sz="9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0185031"/>
                  </a:ext>
                </a:extLst>
              </a:tr>
              <a:tr h="313455">
                <a:tc>
                  <a:txBody>
                    <a:bodyPr/>
                    <a:lstStyle/>
                    <a:p>
                      <a:pPr>
                        <a:lnSpc>
                          <a:spcPct val="100000"/>
                        </a:lnSpc>
                        <a:spcAft>
                          <a:spcPts val="3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Politiker – Kerem Demir</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Umsetzung des Lieferkettengesetzes, Gesetz zur Verhinderung von Greenwashing, Textilbündnis stärken</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Viele Unternehmen befürworten das Lieferkettengesetz. Als großes und wohlhabendes Industrieland liegen faire Lieferketten in unserer Verantwortung. </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1431289"/>
                  </a:ext>
                </a:extLst>
              </a:tr>
              <a:tr h="516006">
                <a:tc>
                  <a:txBody>
                    <a:bodyPr/>
                    <a:lstStyle/>
                    <a:p>
                      <a:pPr>
                        <a:lnSpc>
                          <a:spcPct val="100000"/>
                        </a:lnSpc>
                        <a:spcAft>
                          <a:spcPts val="300"/>
                        </a:spcAft>
                      </a:pP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Nice – </a:t>
                      </a:r>
                      <a:b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br>
                      <a:r>
                        <a:rPr lang="de-DE" sz="900" b="0" dirty="0">
                          <a:solidFill>
                            <a:schemeClr val="tx1"/>
                          </a:solidFill>
                          <a:effectLst/>
                          <a:latin typeface="Inria Sans" pitchFamily="2" charset="0"/>
                          <a:ea typeface="Calibri" panose="020F0502020204030204" pitchFamily="34" charset="0"/>
                          <a:cs typeface="Times New Roman" panose="02020603050405020304" pitchFamily="18" charset="0"/>
                        </a:rPr>
                        <a:t>Luisa Nice</a:t>
                      </a:r>
                      <a:endParaRPr lang="en-US" sz="9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Kleidung muss auch günstig bleiben. Nachhaltigkeit ist wichtig.</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Skeptisch beim Lieferkettengesetz, wenn dann müssen verbindliche Regeln für geschaffen werden. Umsetzung mit wenig Aufwand und Bürokratie. </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Wir tun schon sehr viel für den Umweltschutz. Alle Menschen sollen sich Kleidung bei uns leisten können. </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9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9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36000" marR="36000" marT="36000" marB="36000">
                    <a:lnL w="9525" cap="flat" cmpd="sng" algn="ctr">
                      <a:solidFill>
                        <a:schemeClr val="accent4"/>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86145552"/>
                  </a:ext>
                </a:extLst>
              </a:tr>
            </a:tbl>
          </a:graphicData>
        </a:graphic>
      </p:graphicFrame>
      <p:grpSp>
        <p:nvGrpSpPr>
          <p:cNvPr id="13" name="Gruppieren 12">
            <a:extLst>
              <a:ext uri="{FF2B5EF4-FFF2-40B4-BE49-F238E27FC236}">
                <a16:creationId xmlns:a16="http://schemas.microsoft.com/office/drawing/2014/main" id="{35AD2914-CE54-7352-BC38-EC6882743DA8}"/>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4" name="Rechteck 13">
              <a:extLst>
                <a:ext uri="{FF2B5EF4-FFF2-40B4-BE49-F238E27FC236}">
                  <a16:creationId xmlns:a16="http://schemas.microsoft.com/office/drawing/2014/main" id="{9B0E0859-C283-14EA-91B5-E4DB200F00CD}"/>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5" name="Gerader Verbinder 14">
              <a:extLst>
                <a:ext uri="{FF2B5EF4-FFF2-40B4-BE49-F238E27FC236}">
                  <a16:creationId xmlns:a16="http://schemas.microsoft.com/office/drawing/2014/main" id="{6975FBC3-CCF3-4817-28AE-197DC17AC203}"/>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7" name="Gerader Verbinder 16">
              <a:extLst>
                <a:ext uri="{FF2B5EF4-FFF2-40B4-BE49-F238E27FC236}">
                  <a16:creationId xmlns:a16="http://schemas.microsoft.com/office/drawing/2014/main" id="{78D977A4-78E1-546B-C63E-49819AD9AA17}"/>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13546658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LM2 – Nachhaltigen Konsum fördern </a:t>
            </a:r>
            <a:br>
              <a:rPr lang="de-DE" sz="2400" b="1" dirty="0">
                <a:latin typeface="Inria Sans" pitchFamily="2" charset="0"/>
              </a:rPr>
            </a:br>
            <a:r>
              <a:rPr lang="de-DE" sz="2400" dirty="0">
                <a:latin typeface="Inria Sans" pitchFamily="2" charset="0"/>
              </a:rPr>
              <a:t>Lösungen Arbeitsblatt 5 &amp; 6</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45</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LM2</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numCol="1" spcCol="180000" rtlCol="0" anchor="t"/>
          <a:lstStyle/>
          <a:p>
            <a:pPr marR="0" lvl="0" algn="l" defTabSz="914400" rtl="0" eaLnBrk="1" fontAlgn="base" latinLnBrk="0" hangingPunct="1">
              <a:lnSpc>
                <a:spcPct val="120000"/>
              </a:lnSpc>
              <a:spcBef>
                <a:spcPct val="0"/>
              </a:spcBef>
              <a:spcAft>
                <a:spcPts val="600"/>
              </a:spcAft>
              <a:buClrTx/>
              <a:buSzTx/>
              <a:buFontTx/>
              <a:buNone/>
              <a:tabLst/>
              <a:defRPr/>
            </a:pPr>
            <a:r>
              <a:rPr kumimoji="0" lang="de-DE" sz="1600" b="1" i="0" u="none" strike="noStrike" kern="1200" cap="none" spc="0" normalizeH="0" baseline="0" noProof="0" dirty="0">
                <a:ln>
                  <a:noFill/>
                </a:ln>
                <a:solidFill>
                  <a:srgbClr val="007987"/>
                </a:solidFill>
                <a:effectLst/>
                <a:uLnTx/>
                <a:uFillTx/>
                <a:latin typeface="Inria Sans" pitchFamily="2" charset="0"/>
                <a:ea typeface="Calibri" panose="020F0502020204030204" pitchFamily="34" charset="0"/>
                <a:cs typeface="Times New Roman" panose="02020603050405020304" pitchFamily="18" charset="0"/>
              </a:rPr>
              <a:t>Differenzierung Fallbeispiel – Überblick politische Instrumente</a:t>
            </a:r>
          </a:p>
          <a:p>
            <a:pPr>
              <a:lnSpc>
                <a:spcPct val="110000"/>
              </a:lnSpc>
              <a:spcAft>
                <a:spcPts val="6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1: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Bewerte die Maßnahme in Bezug auf ihre Wirksamkeit. Beantworte dazu folgende Fragen.</a:t>
            </a:r>
          </a:p>
          <a:p>
            <a:pPr>
              <a:lnSpc>
                <a:spcPct val="11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Welches Instrument nutzt Nice? Kreuze an.</a:t>
            </a:r>
          </a:p>
          <a:p>
            <a:pPr marL="177800" indent="-177800">
              <a:lnSpc>
                <a:spcPct val="110000"/>
              </a:lnSpc>
              <a:spcAft>
                <a:spcPts val="300"/>
              </a:spcAft>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Nudge (Stupser)   □  Gesetz   □  Kampagne </a:t>
            </a:r>
          </a:p>
          <a:p>
            <a:pPr marL="177800" indent="-177800">
              <a:lnSpc>
                <a:spcPct val="11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Was ist gut an der Maßnahme?</a:t>
            </a:r>
          </a:p>
          <a:p>
            <a:pPr marL="177800" indent="-177800">
              <a:lnSpc>
                <a:spcPct val="110000"/>
              </a:lnSpc>
              <a:spcAft>
                <a:spcPts val="300"/>
              </a:spcAft>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Nachhaltige Mode wird leichter gefunden. 	</a:t>
            </a:r>
          </a:p>
          <a:p>
            <a:pPr marL="177800" indent="-177800">
              <a:lnSpc>
                <a:spcPct val="11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Kunden und Kund*innen kaufen mehr Öko-Mode. </a:t>
            </a:r>
          </a:p>
          <a:p>
            <a:pPr marL="177800" indent="-177800">
              <a:lnSpc>
                <a:spcPct val="110000"/>
              </a:lnSpc>
              <a:spcAft>
                <a:spcPts val="300"/>
              </a:spcAft>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Das Unternehmen wirkt umweltfreundlich.</a:t>
            </a:r>
          </a:p>
          <a:p>
            <a:pPr marL="177800" indent="-177800">
              <a:lnSpc>
                <a:spcPct val="11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Welche Nachteile könnte die Maßnahme haben?</a:t>
            </a:r>
          </a:p>
          <a:p>
            <a:pPr marL="177800" indent="-177800">
              <a:lnSpc>
                <a:spcPct val="110000"/>
              </a:lnSpc>
              <a:spcAft>
                <a:spcPts val="300"/>
              </a:spcAft>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Die nachhaltige Mode ist zu teuer. </a:t>
            </a:r>
          </a:p>
          <a:p>
            <a:pPr marL="177800" indent="-177800">
              <a:lnSpc>
                <a:spcPct val="110000"/>
              </a:lnSpc>
              <a:spcAft>
                <a:spcPts val="300"/>
              </a:spcAft>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Es gibt zu wenig echte Öko-Mode. </a:t>
            </a:r>
          </a:p>
          <a:p>
            <a:pPr marL="177800" indent="-177800">
              <a:lnSpc>
                <a:spcPct val="110000"/>
              </a:lnSpc>
              <a:spcAft>
                <a:spcPts val="300"/>
              </a:spcAft>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Manche Kunden und Kund*innen kaufen jetzt mehr, statt weniger.</a:t>
            </a:r>
          </a:p>
          <a:p>
            <a:pPr marL="177800" indent="-177800">
              <a:lnSpc>
                <a:spcPct val="11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Wirksamkeit:</a:t>
            </a:r>
          </a:p>
          <a:p>
            <a:pPr marL="177800" indent="-177800">
              <a:lnSpc>
                <a:spcPct val="110000"/>
              </a:lnSpc>
              <a:spcAft>
                <a:spcPts val="300"/>
              </a:spcAft>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 Sehr gut </a:t>
            </a:r>
            <a:r>
              <a:rPr lang="de-DE" sz="1100" b="1" dirty="0">
                <a:solidFill>
                  <a:schemeClr val="tx1"/>
                </a:solidFill>
                <a:latin typeface="Inria Sans" pitchFamily="2" charset="0"/>
                <a:ea typeface="Calibri" panose="020F0502020204030204" pitchFamily="34" charset="0"/>
                <a:cs typeface="Times New Roman" panose="02020603050405020304" pitchFamily="18" charset="0"/>
              </a:rPr>
              <a:t>X</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Mittel □ Schwach </a:t>
            </a:r>
          </a:p>
          <a:p>
            <a:pPr marL="809625" indent="-809625">
              <a:lnSpc>
                <a:spcPct val="11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Begründung:</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a:t>
            </a:r>
            <a:r>
              <a:rPr lang="de-DE" sz="1100" i="1" dirty="0">
                <a:solidFill>
                  <a:schemeClr val="tx1"/>
                </a:solidFill>
                <a:latin typeface="Inria Sans" pitchFamily="2" charset="0"/>
                <a:ea typeface="Calibri" panose="020F0502020204030204" pitchFamily="34" charset="0"/>
                <a:cs typeface="Times New Roman" panose="02020603050405020304" pitchFamily="18" charset="0"/>
              </a:rPr>
              <a:t>Außenwirkung wird einen positiven Effekt für das Unternehmen haben. Die ökologische Wirkung fällt eher gering aus.</a:t>
            </a:r>
          </a:p>
          <a:p>
            <a:pPr>
              <a:lnSpc>
                <a:spcPct val="110000"/>
              </a:lnSpc>
              <a:spcAft>
                <a:spcPts val="300"/>
              </a:spcAft>
            </a:pPr>
            <a:r>
              <a:rPr lang="de-DE" sz="1100" u="sng" dirty="0">
                <a:solidFill>
                  <a:schemeClr val="tx1"/>
                </a:solidFill>
                <a:latin typeface="Inria Sans" pitchFamily="2" charset="0"/>
                <a:ea typeface="Calibri" panose="020F0502020204030204" pitchFamily="34" charset="0"/>
                <a:cs typeface="Times New Roman" panose="02020603050405020304" pitchFamily="18" charset="0"/>
              </a:rPr>
              <a:t>Dein Fazit:</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 „Ich finde die Maßnahme… (gut/okay/schlecht), weil…“</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6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2: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Lest die </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Social</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-Media-Kommentare. Formuliert daraus Forderungen für die 4 Personen.</a:t>
            </a:r>
          </a:p>
          <a:p>
            <a:pPr>
              <a:lnSpc>
                <a:spcPct val="11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600"/>
              </a:spcAft>
            </a:pP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600"/>
              </a:spcAft>
            </a:pP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a:lnSpc>
                <a:spcPct val="110000"/>
              </a:lnSpc>
              <a:spcAft>
                <a:spcPts val="600"/>
              </a:spcAft>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Arbeitsauftrag 3: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Lasst euch von dem nachhaltigen Unternehmen Zukunftshaus in Würzburg inspirieren. Was könnte das Unternehmen Nice tun, um weitere Möglichkeiten für nachhaltigen Konsum zu schaffen?</a:t>
            </a:r>
          </a:p>
          <a:p>
            <a:pPr marL="171450" indent="-171450">
              <a:lnSpc>
                <a:spcPct val="110000"/>
              </a:lnSpc>
              <a:spcAft>
                <a:spcPts val="600"/>
              </a:spcAft>
              <a:buClr>
                <a:schemeClr val="accent4"/>
              </a:buClr>
              <a:buFont typeface="Arial" panose="020B0604020202020204" pitchFamily="34" charset="0"/>
              <a:buChar char="•"/>
            </a:pPr>
            <a:r>
              <a:rPr lang="de-DE" sz="1050" i="1" dirty="0">
                <a:solidFill>
                  <a:schemeClr val="tx1"/>
                </a:solidFill>
                <a:latin typeface="Inria Sans" pitchFamily="2" charset="0"/>
                <a:ea typeface="Calibri" panose="020F0502020204030204" pitchFamily="34" charset="0"/>
                <a:cs typeface="Times New Roman" panose="02020603050405020304" pitchFamily="18" charset="0"/>
              </a:rPr>
              <a:t>Mode sollte den höheren Nachhaltigkeitskriterien entsprechen.</a:t>
            </a:r>
          </a:p>
          <a:p>
            <a:pPr marL="171450" indent="-171450">
              <a:lnSpc>
                <a:spcPct val="110000"/>
              </a:lnSpc>
              <a:spcAft>
                <a:spcPts val="600"/>
              </a:spcAft>
              <a:buClr>
                <a:schemeClr val="accent4"/>
              </a:buClr>
              <a:buFont typeface="Arial" panose="020B0604020202020204" pitchFamily="34" charset="0"/>
              <a:buChar char="•"/>
            </a:pPr>
            <a:r>
              <a:rPr lang="de-DE" sz="1050" i="1" dirty="0">
                <a:solidFill>
                  <a:schemeClr val="tx1"/>
                </a:solidFill>
                <a:latin typeface="Inria Sans" pitchFamily="2" charset="0"/>
                <a:ea typeface="Calibri" panose="020F0502020204030204" pitchFamily="34" charset="0"/>
                <a:cs typeface="Times New Roman" panose="02020603050405020304" pitchFamily="18" charset="0"/>
              </a:rPr>
              <a:t>Einrichtung eines Secondhand-Bereichs für die eigene Mode, um günstige Produkte anzubieten.</a:t>
            </a:r>
          </a:p>
          <a:p>
            <a:pPr marL="171450" indent="-171450">
              <a:lnSpc>
                <a:spcPct val="110000"/>
              </a:lnSpc>
              <a:spcAft>
                <a:spcPts val="600"/>
              </a:spcAft>
              <a:buClr>
                <a:schemeClr val="accent4"/>
              </a:buClr>
              <a:buFont typeface="Arial" panose="020B0604020202020204" pitchFamily="34" charset="0"/>
              <a:buChar char="•"/>
            </a:pPr>
            <a:r>
              <a:rPr lang="de-DE" sz="1050" i="1" dirty="0">
                <a:solidFill>
                  <a:schemeClr val="tx1"/>
                </a:solidFill>
                <a:latin typeface="Inria Sans" pitchFamily="2" charset="0"/>
                <a:ea typeface="Calibri" panose="020F0502020204030204" pitchFamily="34" charset="0"/>
                <a:cs typeface="Times New Roman" panose="02020603050405020304" pitchFamily="18" charset="0"/>
              </a:rPr>
              <a:t>Einrichtung eines Reparaturangebots, um die Lebensdauer eines Produkts zu verlängern.</a:t>
            </a:r>
          </a:p>
          <a:p>
            <a:pPr marL="171450" indent="-171450">
              <a:lnSpc>
                <a:spcPct val="110000"/>
              </a:lnSpc>
              <a:spcAft>
                <a:spcPts val="600"/>
              </a:spcAft>
              <a:buClr>
                <a:schemeClr val="accent4"/>
              </a:buClr>
              <a:buFont typeface="Arial" panose="020B0604020202020204" pitchFamily="34" charset="0"/>
              <a:buChar char="•"/>
            </a:pPr>
            <a:r>
              <a:rPr lang="de-DE" sz="1050" i="1" dirty="0">
                <a:solidFill>
                  <a:schemeClr val="tx1"/>
                </a:solidFill>
                <a:latin typeface="Inria Sans" pitchFamily="2" charset="0"/>
                <a:ea typeface="Calibri" panose="020F0502020204030204" pitchFamily="34" charset="0"/>
                <a:cs typeface="Times New Roman" panose="02020603050405020304" pitchFamily="18" charset="0"/>
              </a:rPr>
              <a:t>Nice setzt sich in Verbänden für faire Lieferketten ein.</a:t>
            </a:r>
          </a:p>
          <a:p>
            <a:pPr>
              <a:lnSpc>
                <a:spcPct val="110000"/>
              </a:lnSpc>
              <a:spcAft>
                <a:spcPts val="600"/>
              </a:spcAft>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pSp>
        <p:nvGrpSpPr>
          <p:cNvPr id="15" name="Gruppieren 14">
            <a:extLst>
              <a:ext uri="{FF2B5EF4-FFF2-40B4-BE49-F238E27FC236}">
                <a16:creationId xmlns:a16="http://schemas.microsoft.com/office/drawing/2014/main" id="{08E8D2C0-CFD4-889D-1D9A-DD1396D53592}"/>
              </a:ext>
              <a:ext uri="{C183D7F6-B498-43B3-948B-1728B52AA6E4}">
                <adec:decorative xmlns:adec="http://schemas.microsoft.com/office/drawing/2017/decorative" val="1"/>
              </a:ext>
            </a:extLst>
          </p:cNvPr>
          <p:cNvGrpSpPr/>
          <p:nvPr/>
        </p:nvGrpSpPr>
        <p:grpSpPr>
          <a:xfrm>
            <a:off x="387174" y="5792275"/>
            <a:ext cx="6791845" cy="1398974"/>
            <a:chOff x="387174" y="5792275"/>
            <a:chExt cx="6791845" cy="1398974"/>
          </a:xfrm>
        </p:grpSpPr>
        <p:sp>
          <p:nvSpPr>
            <p:cNvPr id="12" name="Sprechblase: rechteckig 11">
              <a:extLst>
                <a:ext uri="{FF2B5EF4-FFF2-40B4-BE49-F238E27FC236}">
                  <a16:creationId xmlns:a16="http://schemas.microsoft.com/office/drawing/2014/main" id="{D2F1CA59-B6D8-D81E-0F6B-ED93FA344879}"/>
                </a:ext>
              </a:extLst>
            </p:cNvPr>
            <p:cNvSpPr/>
            <p:nvPr/>
          </p:nvSpPr>
          <p:spPr>
            <a:xfrm>
              <a:off x="1144302" y="5792275"/>
              <a:ext cx="945357" cy="1360578"/>
            </a:xfrm>
            <a:prstGeom prst="wedgeRectCallout">
              <a:avLst>
                <a:gd name="adj1" fmla="val -63236"/>
                <a:gd name="adj2" fmla="val -1939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72000" tIns="144000" rIns="72000" bIns="108000" rtlCol="0" anchor="ctr">
              <a:noAutofit/>
            </a:bodyPr>
            <a:lstStyle/>
            <a:p>
              <a:pPr lvl="0"/>
              <a:r>
                <a:rPr lang="de-DE" sz="1000" i="1">
                  <a:solidFill>
                    <a:schemeClr val="tx1"/>
                  </a:solidFill>
                  <a:effectLst/>
                  <a:latin typeface="Inria Sans" pitchFamily="2" charset="0"/>
                  <a:ea typeface="Calibri" panose="020F0502020204030204" pitchFamily="34" charset="0"/>
                </a:rPr>
                <a:t>Wir arbeiten für zu wenig Lohn.</a:t>
              </a:r>
              <a:endParaRPr lang="en-US" sz="1000" i="1">
                <a:solidFill>
                  <a:schemeClr val="tx1"/>
                </a:solidFill>
                <a:effectLst/>
                <a:latin typeface="Inria Sans" pitchFamily="2" charset="0"/>
                <a:ea typeface="Calibri" panose="020F0502020204030204" pitchFamily="34" charset="0"/>
              </a:endParaRPr>
            </a:p>
          </p:txBody>
        </p:sp>
        <p:pic>
          <p:nvPicPr>
            <p:cNvPr id="17" name="Grafik 16">
              <a:extLst>
                <a:ext uri="{FF2B5EF4-FFF2-40B4-BE49-F238E27FC236}">
                  <a16:creationId xmlns:a16="http://schemas.microsoft.com/office/drawing/2014/main" id="{9F515617-7CCF-5FB6-48EA-E39674553F7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563" b="67188" l="20573" r="39128">
                          <a14:foregroundMark x1="21289" y1="63086" x2="21549" y2="61230"/>
                          <a14:foregroundMark x1="24414" y1="67285" x2="27734" y2="67090"/>
                          <a14:foregroundMark x1="31055" y1="62988" x2="30924" y2="65820"/>
                          <a14:foregroundMark x1="39128" y1="55762" x2="38932" y2="57422"/>
                          <a14:foregroundMark x1="21029" y1="35840" x2="21680" y2="35156"/>
                          <a14:foregroundMark x1="27669" y1="26563" x2="29167" y2="26758"/>
                          <a14:foregroundMark x1="20573" y1="63379" x2="20898" y2="62500"/>
                          <a14:backgroundMark x1="24284" y1="67285" x2="24609" y2="67285"/>
                        </a14:backgroundRemoval>
                      </a14:imgEffect>
                    </a14:imgLayer>
                  </a14:imgProps>
                </a:ext>
              </a:extLst>
            </a:blip>
            <a:srcRect l="19681" t="23192" r="59087" b="29356"/>
            <a:stretch/>
          </p:blipFill>
          <p:spPr>
            <a:xfrm>
              <a:off x="2257998" y="5818996"/>
              <a:ext cx="520642" cy="775745"/>
            </a:xfrm>
            <a:prstGeom prst="rect">
              <a:avLst/>
            </a:prstGeom>
          </p:spPr>
        </p:pic>
        <p:pic>
          <p:nvPicPr>
            <p:cNvPr id="18" name="Grafik 17">
              <a:extLst>
                <a:ext uri="{FF2B5EF4-FFF2-40B4-BE49-F238E27FC236}">
                  <a16:creationId xmlns:a16="http://schemas.microsoft.com/office/drawing/2014/main" id="{2264691F-8488-A541-D481-2F965FDD7B52}"/>
                </a:ext>
              </a:extLst>
            </p:cNvPr>
            <p:cNvPicPr>
              <a:picLocks noChangeAspect="1"/>
            </p:cNvPicPr>
            <p:nvPr/>
          </p:nvPicPr>
          <p:blipFill>
            <a:blip r:embed="rId5">
              <a:extLst>
                <a:ext uri="{BEBA8EAE-BF5A-486C-A8C5-ECC9F3942E4B}">
                  <a14:imgProps xmlns:a14="http://schemas.microsoft.com/office/drawing/2010/main">
                    <a14:imgLayer r:embed="rId4">
                      <a14:imgEffect>
                        <a14:backgroundRemoval t="26953" b="67383" l="38281" r="56836">
                          <a14:foregroundMark x1="45833" y1="47949" x2="48763" y2="48730"/>
                          <a14:foregroundMark x1="39388" y1="62988" x2="39648" y2="62500"/>
                          <a14:foregroundMark x1="44141" y1="67480" x2="47656" y2="66699"/>
                          <a14:foregroundMark x1="48242" y1="41699" x2="48242" y2="40820"/>
                          <a14:foregroundMark x1="42969" y1="41016" x2="43750" y2="42188"/>
                          <a14:foregroundMark x1="38802" y1="46484" x2="39714" y2="44238"/>
                          <a14:foregroundMark x1="56901" y1="47363" x2="56901" y2="48438"/>
                          <a14:foregroundMark x1="38346" y1="63184" x2="38542" y2="62891"/>
                          <a14:foregroundMark x1="46159" y1="27344" x2="47982" y2="26953"/>
                        </a14:backgroundRemoval>
                      </a14:imgEffect>
                    </a14:imgLayer>
                  </a14:imgProps>
                </a:ext>
              </a:extLst>
            </a:blip>
            <a:srcRect l="37528" t="23192" r="41240" b="29356"/>
            <a:stretch/>
          </p:blipFill>
          <p:spPr>
            <a:xfrm>
              <a:off x="3907073" y="5848062"/>
              <a:ext cx="520642" cy="775745"/>
            </a:xfrm>
            <a:prstGeom prst="rect">
              <a:avLst/>
            </a:prstGeom>
          </p:spPr>
        </p:pic>
        <p:pic>
          <p:nvPicPr>
            <p:cNvPr id="19" name="Grafik 18">
              <a:extLst>
                <a:ext uri="{FF2B5EF4-FFF2-40B4-BE49-F238E27FC236}">
                  <a16:creationId xmlns:a16="http://schemas.microsoft.com/office/drawing/2014/main" id="{5725C146-796F-ECC6-E50D-01038194060E}"/>
                </a:ext>
              </a:extLst>
            </p:cNvPr>
            <p:cNvPicPr>
              <a:picLocks noChangeAspect="1"/>
            </p:cNvPicPr>
            <p:nvPr/>
          </p:nvPicPr>
          <p:blipFill>
            <a:blip r:embed="rId6">
              <a:extLst>
                <a:ext uri="{BEBA8EAE-BF5A-486C-A8C5-ECC9F3942E4B}">
                  <a14:imgProps xmlns:a14="http://schemas.microsoft.com/office/drawing/2010/main">
                    <a14:imgLayer r:embed="rId4">
                      <a14:imgEffect>
                        <a14:backgroundRemoval t="26758" b="66895" l="76693" r="98307">
                          <a14:foregroundMark x1="82161" y1="41113" x2="83464" y2="41113"/>
                          <a14:foregroundMark x1="87891" y1="40820" x2="89583" y2="39844"/>
                          <a14:foregroundMark x1="84896" y1="27344" x2="86654" y2="26855"/>
                          <a14:foregroundMark x1="83529" y1="65137" x2="85677" y2="65430"/>
                          <a14:foregroundMark x1="80859" y1="66992" x2="85938" y2="66699"/>
                          <a14:foregroundMark x1="76693" y1="46875" x2="77148" y2="45605"/>
                          <a14:foregroundMark x1="98307" y1="58301" x2="97982" y2="60352"/>
                        </a14:backgroundRemoval>
                      </a14:imgEffect>
                    </a14:imgLayer>
                  </a14:imgProps>
                </a:ext>
              </a:extLst>
            </a:blip>
            <a:srcRect l="74812" t="23192" b="29356"/>
            <a:stretch/>
          </p:blipFill>
          <p:spPr>
            <a:xfrm>
              <a:off x="5550177" y="5815992"/>
              <a:ext cx="617652" cy="775745"/>
            </a:xfrm>
            <a:prstGeom prst="rect">
              <a:avLst/>
            </a:prstGeom>
          </p:spPr>
        </p:pic>
        <p:sp>
          <p:nvSpPr>
            <p:cNvPr id="26" name="Textfeld 25">
              <a:extLst>
                <a:ext uri="{FF2B5EF4-FFF2-40B4-BE49-F238E27FC236}">
                  <a16:creationId xmlns:a16="http://schemas.microsoft.com/office/drawing/2014/main" id="{224A03D1-4E26-414A-C305-C40C022013A2}"/>
                </a:ext>
              </a:extLst>
            </p:cNvPr>
            <p:cNvSpPr txBox="1"/>
            <p:nvPr/>
          </p:nvSpPr>
          <p:spPr>
            <a:xfrm>
              <a:off x="387174" y="6559666"/>
              <a:ext cx="788814" cy="262251"/>
            </a:xfrm>
            <a:prstGeom prst="rect">
              <a:avLst/>
            </a:prstGeom>
            <a:noFill/>
          </p:spPr>
          <p:txBody>
            <a:bodyPr wrap="square">
              <a:spAutoFit/>
            </a:bodyPr>
            <a:lstStyle/>
            <a:p>
              <a:pPr algn="ctr">
                <a:lnSpc>
                  <a:spcPct val="120000"/>
                </a:lnSpc>
                <a:spcAft>
                  <a:spcPts val="600"/>
                </a:spcAft>
                <a:buClr>
                  <a:schemeClr val="accent4"/>
                </a:buClr>
              </a:pPr>
              <a:r>
                <a:rPr lang="de-DE" sz="1000" dirty="0">
                  <a:latin typeface="Inria Sans" pitchFamily="2" charset="0"/>
                  <a:cs typeface="Times New Roman" panose="02020603050405020304" pitchFamily="18" charset="0"/>
                </a:rPr>
                <a:t>Näher*in</a:t>
              </a:r>
            </a:p>
          </p:txBody>
        </p:sp>
        <p:sp>
          <p:nvSpPr>
            <p:cNvPr id="28" name="Sprechblase: rechteckig 27">
              <a:extLst>
                <a:ext uri="{FF2B5EF4-FFF2-40B4-BE49-F238E27FC236}">
                  <a16:creationId xmlns:a16="http://schemas.microsoft.com/office/drawing/2014/main" id="{69EB782A-913F-3A3C-2728-8A7E60D2856E}"/>
                </a:ext>
              </a:extLst>
            </p:cNvPr>
            <p:cNvSpPr/>
            <p:nvPr/>
          </p:nvSpPr>
          <p:spPr>
            <a:xfrm>
              <a:off x="2866937" y="5792275"/>
              <a:ext cx="945357" cy="1360578"/>
            </a:xfrm>
            <a:prstGeom prst="wedgeRectCallout">
              <a:avLst>
                <a:gd name="adj1" fmla="val -63236"/>
                <a:gd name="adj2" fmla="val -1939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72000" tIns="144000" rIns="72000" bIns="108000" rtlCol="0" anchor="ctr">
              <a:noAutofit/>
            </a:bodyPr>
            <a:lstStyle/>
            <a:p>
              <a:pPr lvl="0"/>
              <a:r>
                <a:rPr lang="de-DE" sz="1000" i="1">
                  <a:solidFill>
                    <a:schemeClr val="tx1"/>
                  </a:solidFill>
                  <a:effectLst/>
                  <a:latin typeface="Inria Sans" pitchFamily="2" charset="0"/>
                  <a:ea typeface="Calibri" panose="020F0502020204030204" pitchFamily="34" charset="0"/>
                </a:rPr>
                <a:t>Na toll, die Ökokleidung kann ich mir trotzdem nicht leisten.</a:t>
              </a:r>
              <a:endParaRPr lang="en-US" sz="1000" i="1">
                <a:solidFill>
                  <a:schemeClr val="tx1"/>
                </a:solidFill>
                <a:effectLst/>
                <a:latin typeface="Inria Sans" pitchFamily="2" charset="0"/>
                <a:ea typeface="Calibri" panose="020F0502020204030204" pitchFamily="34" charset="0"/>
              </a:endParaRPr>
            </a:p>
          </p:txBody>
        </p:sp>
        <p:sp>
          <p:nvSpPr>
            <p:cNvPr id="30" name="Textfeld 29">
              <a:extLst>
                <a:ext uri="{FF2B5EF4-FFF2-40B4-BE49-F238E27FC236}">
                  <a16:creationId xmlns:a16="http://schemas.microsoft.com/office/drawing/2014/main" id="{0C9DD622-23C3-076B-BD0F-2DFA6F3B2030}"/>
                </a:ext>
              </a:extLst>
            </p:cNvPr>
            <p:cNvSpPr txBox="1"/>
            <p:nvPr/>
          </p:nvSpPr>
          <p:spPr>
            <a:xfrm>
              <a:off x="2102189" y="6559666"/>
              <a:ext cx="788814" cy="631583"/>
            </a:xfrm>
            <a:prstGeom prst="rect">
              <a:avLst/>
            </a:prstGeom>
            <a:noFill/>
          </p:spPr>
          <p:txBody>
            <a:bodyPr wrap="square">
              <a:spAutoFit/>
            </a:bodyPr>
            <a:lstStyle/>
            <a:p>
              <a:pPr algn="ctr">
                <a:lnSpc>
                  <a:spcPct val="120000"/>
                </a:lnSpc>
                <a:spcAft>
                  <a:spcPts val="600"/>
                </a:spcAft>
                <a:buClr>
                  <a:schemeClr val="accent4"/>
                </a:buClr>
              </a:pPr>
              <a:r>
                <a:rPr lang="de-DE" sz="1000" dirty="0">
                  <a:latin typeface="Inria Sans" pitchFamily="2" charset="0"/>
                  <a:cs typeface="Times New Roman" panose="02020603050405020304" pitchFamily="18" charset="0"/>
                </a:rPr>
                <a:t>preis-bewusster Kunde </a:t>
              </a:r>
            </a:p>
          </p:txBody>
        </p:sp>
        <p:sp>
          <p:nvSpPr>
            <p:cNvPr id="31" name="Sprechblase: rechteckig 30">
              <a:extLst>
                <a:ext uri="{FF2B5EF4-FFF2-40B4-BE49-F238E27FC236}">
                  <a16:creationId xmlns:a16="http://schemas.microsoft.com/office/drawing/2014/main" id="{82F25DF2-87F0-25E2-AADA-B00EB9242426}"/>
                </a:ext>
              </a:extLst>
            </p:cNvPr>
            <p:cNvSpPr/>
            <p:nvPr/>
          </p:nvSpPr>
          <p:spPr>
            <a:xfrm>
              <a:off x="4545615" y="5792275"/>
              <a:ext cx="945357" cy="1360578"/>
            </a:xfrm>
            <a:prstGeom prst="wedgeRectCallout">
              <a:avLst>
                <a:gd name="adj1" fmla="val -63236"/>
                <a:gd name="adj2" fmla="val -1939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72000" tIns="144000" rIns="72000" bIns="108000" rtlCol="0" anchor="ctr">
              <a:noAutofit/>
            </a:bodyPr>
            <a:lstStyle/>
            <a:p>
              <a:pPr>
                <a:lnSpc>
                  <a:spcPct val="120000"/>
                </a:lnSpc>
              </a:pP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Die Mode entspricht nicht den strengen Nachhaltig-</a:t>
              </a:r>
              <a:r>
                <a:rPr lang="de-DE" sz="1000" i="1" dirty="0" err="1">
                  <a:solidFill>
                    <a:schemeClr val="tx1"/>
                  </a:solidFill>
                  <a:effectLst/>
                  <a:latin typeface="Inria Sans" pitchFamily="2" charset="0"/>
                  <a:ea typeface="Calibri" panose="020F0502020204030204" pitchFamily="34" charset="0"/>
                  <a:cs typeface="Times New Roman" panose="02020603050405020304" pitchFamily="18" charset="0"/>
                </a:rPr>
                <a:t>keitskriterien</a:t>
              </a: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a:t>
              </a:r>
              <a:endParaRPr lang="de-DE" sz="600" i="1" dirty="0">
                <a:solidFill>
                  <a:schemeClr val="tx1"/>
                </a:solidFill>
                <a:latin typeface="Inria Sans" pitchFamily="2" charset="0"/>
              </a:endParaRPr>
            </a:p>
          </p:txBody>
        </p:sp>
        <p:sp>
          <p:nvSpPr>
            <p:cNvPr id="33" name="Textfeld 32">
              <a:extLst>
                <a:ext uri="{FF2B5EF4-FFF2-40B4-BE49-F238E27FC236}">
                  <a16:creationId xmlns:a16="http://schemas.microsoft.com/office/drawing/2014/main" id="{777C7332-82F4-171D-3666-AFABBD445C14}"/>
                </a:ext>
              </a:extLst>
            </p:cNvPr>
            <p:cNvSpPr txBox="1"/>
            <p:nvPr/>
          </p:nvSpPr>
          <p:spPr>
            <a:xfrm>
              <a:off x="3780867" y="6559666"/>
              <a:ext cx="788814" cy="631583"/>
            </a:xfrm>
            <a:prstGeom prst="rect">
              <a:avLst/>
            </a:prstGeom>
            <a:noFill/>
          </p:spPr>
          <p:txBody>
            <a:bodyPr wrap="square">
              <a:spAutoFit/>
            </a:bodyPr>
            <a:lstStyle/>
            <a:p>
              <a:pPr algn="ctr">
                <a:lnSpc>
                  <a:spcPct val="120000"/>
                </a:lnSpc>
                <a:spcAft>
                  <a:spcPts val="600"/>
                </a:spcAft>
                <a:buClr>
                  <a:schemeClr val="accent4"/>
                </a:buClr>
              </a:pPr>
              <a:r>
                <a:rPr lang="de-DE" sz="1000" dirty="0">
                  <a:latin typeface="Inria Sans" pitchFamily="2" charset="0"/>
                  <a:cs typeface="Times New Roman" panose="02020603050405020304" pitchFamily="18" charset="0"/>
                </a:rPr>
                <a:t>umwelt-bewusste Kundin</a:t>
              </a:r>
            </a:p>
          </p:txBody>
        </p:sp>
        <p:sp>
          <p:nvSpPr>
            <p:cNvPr id="34" name="Sprechblase: rechteckig 33">
              <a:extLst>
                <a:ext uri="{FF2B5EF4-FFF2-40B4-BE49-F238E27FC236}">
                  <a16:creationId xmlns:a16="http://schemas.microsoft.com/office/drawing/2014/main" id="{DA342240-AC6F-4F50-88B9-3ED15582A796}"/>
                </a:ext>
              </a:extLst>
            </p:cNvPr>
            <p:cNvSpPr/>
            <p:nvPr/>
          </p:nvSpPr>
          <p:spPr>
            <a:xfrm>
              <a:off x="6233662" y="5792275"/>
              <a:ext cx="945357" cy="1360578"/>
            </a:xfrm>
            <a:prstGeom prst="wedgeRectCallout">
              <a:avLst>
                <a:gd name="adj1" fmla="val -63236"/>
                <a:gd name="adj2" fmla="val -19398"/>
              </a:avLst>
            </a:prstGeom>
            <a:solidFill>
              <a:schemeClr val="bg1"/>
            </a:solidFill>
            <a:ln w="952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wrap="square" lIns="72000" tIns="144000" rIns="72000" bIns="108000" rtlCol="0" anchor="ctr">
              <a:noAutofit/>
            </a:bodyPr>
            <a:lstStyle/>
            <a:p>
              <a:pPr lvl="0"/>
              <a:r>
                <a:rPr lang="de-DE" sz="1000" i="1">
                  <a:solidFill>
                    <a:schemeClr val="tx1"/>
                  </a:solidFill>
                  <a:effectLst/>
                  <a:latin typeface="Inria Sans" pitchFamily="2" charset="0"/>
                  <a:ea typeface="Calibri" panose="020F0502020204030204" pitchFamily="34" charset="0"/>
                </a:rPr>
                <a:t>Wir wollen günstige Mode für alle Menschen.</a:t>
              </a:r>
              <a:endParaRPr lang="en-US" sz="1000" i="1">
                <a:solidFill>
                  <a:schemeClr val="tx1"/>
                </a:solidFill>
                <a:effectLst/>
                <a:latin typeface="Inria Sans" pitchFamily="2" charset="0"/>
                <a:ea typeface="Calibri" panose="020F0502020204030204" pitchFamily="34" charset="0"/>
              </a:endParaRPr>
            </a:p>
          </p:txBody>
        </p:sp>
        <p:sp>
          <p:nvSpPr>
            <p:cNvPr id="36" name="Textfeld 35">
              <a:extLst>
                <a:ext uri="{FF2B5EF4-FFF2-40B4-BE49-F238E27FC236}">
                  <a16:creationId xmlns:a16="http://schemas.microsoft.com/office/drawing/2014/main" id="{E6499434-5921-A7D2-A91F-E1D6594237BD}"/>
                </a:ext>
              </a:extLst>
            </p:cNvPr>
            <p:cNvSpPr txBox="1"/>
            <p:nvPr/>
          </p:nvSpPr>
          <p:spPr>
            <a:xfrm>
              <a:off x="5446054" y="6559666"/>
              <a:ext cx="788814" cy="446917"/>
            </a:xfrm>
            <a:prstGeom prst="rect">
              <a:avLst/>
            </a:prstGeom>
            <a:noFill/>
          </p:spPr>
          <p:txBody>
            <a:bodyPr wrap="square">
              <a:spAutoFit/>
            </a:bodyPr>
            <a:lstStyle/>
            <a:p>
              <a:pPr algn="ctr">
                <a:lnSpc>
                  <a:spcPct val="120000"/>
                </a:lnSpc>
                <a:spcAft>
                  <a:spcPts val="600"/>
                </a:spcAft>
                <a:buClr>
                  <a:schemeClr val="accent4"/>
                </a:buClr>
              </a:pPr>
              <a:r>
                <a:rPr lang="de-DE" sz="1000" dirty="0">
                  <a:latin typeface="Inria Sans" pitchFamily="2" charset="0"/>
                  <a:cs typeface="Times New Roman" panose="02020603050405020304" pitchFamily="18" charset="0"/>
                </a:rPr>
                <a:t>Chefin </a:t>
              </a:r>
              <a:br>
                <a:rPr lang="de-DE" sz="1000" dirty="0">
                  <a:latin typeface="Inria Sans" pitchFamily="2" charset="0"/>
                  <a:cs typeface="Times New Roman" panose="02020603050405020304" pitchFamily="18" charset="0"/>
                </a:rPr>
              </a:br>
              <a:r>
                <a:rPr lang="de-DE" sz="1000" dirty="0">
                  <a:latin typeface="Inria Sans" pitchFamily="2" charset="0"/>
                  <a:cs typeface="Times New Roman" panose="02020603050405020304" pitchFamily="18" charset="0"/>
                </a:rPr>
                <a:t>von Nice</a:t>
              </a:r>
            </a:p>
          </p:txBody>
        </p:sp>
      </p:grpSp>
      <p:grpSp>
        <p:nvGrpSpPr>
          <p:cNvPr id="9" name="Gruppieren 8">
            <a:extLst>
              <a:ext uri="{FF2B5EF4-FFF2-40B4-BE49-F238E27FC236}">
                <a16:creationId xmlns:a16="http://schemas.microsoft.com/office/drawing/2014/main" id="{69802A22-FDC1-B550-6A4F-9A741A5DB9E4}"/>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1" name="Rechteck 10">
              <a:extLst>
                <a:ext uri="{FF2B5EF4-FFF2-40B4-BE49-F238E27FC236}">
                  <a16:creationId xmlns:a16="http://schemas.microsoft.com/office/drawing/2014/main" id="{D4AB1D83-0FC0-E2D9-A6BF-ED9C6AE86609}"/>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119B6446-2A9C-B96E-BB77-1EAB9BAC8C96}"/>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C1FAA392-DAAF-71B4-0605-BF75654C0BC9}"/>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4" name="Grafik 3">
            <a:extLst>
              <a:ext uri="{FF2B5EF4-FFF2-40B4-BE49-F238E27FC236}">
                <a16:creationId xmlns:a16="http://schemas.microsoft.com/office/drawing/2014/main" id="{30B4C4DA-6A26-C670-FDD0-60A136C0983B}"/>
              </a:ext>
              <a:ext uri="{C183D7F6-B498-43B3-948B-1728B52AA6E4}">
                <adec:decorative xmlns:adec="http://schemas.microsoft.com/office/drawing/2017/decorative" val="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26855" b="67383" l="1563" r="20117">
                        <a14:foregroundMark x1="2279" y1="59277" x2="11003" y2="66113"/>
                        <a14:foregroundMark x1="11003" y1="66113" x2="12044" y2="65625"/>
                        <a14:foregroundMark x1="1563" y1="59082" x2="1758" y2="59766"/>
                        <a14:foregroundMark x1="19987" y1="46289" x2="20247" y2="50391"/>
                        <a14:foregroundMark x1="18164" y1="40137" x2="17448" y2="47559"/>
                        <a14:foregroundMark x1="10872" y1="27539" x2="13477" y2="27832"/>
                        <a14:foregroundMark x1="11458" y1="26953" x2="12370" y2="26953"/>
                        <a14:foregroundMark x1="8268" y1="67383" x2="8789" y2="67188"/>
                      </a14:backgroundRemoval>
                    </a14:imgEffect>
                  </a14:imgLayer>
                </a14:imgProps>
              </a:ext>
            </a:extLst>
          </a:blip>
          <a:srcRect t="22434" r="78097" b="30557"/>
          <a:stretch/>
        </p:blipFill>
        <p:spPr>
          <a:xfrm>
            <a:off x="438662" y="5776155"/>
            <a:ext cx="562340" cy="804617"/>
          </a:xfrm>
          <a:prstGeom prst="rect">
            <a:avLst/>
          </a:prstGeom>
        </p:spPr>
      </p:pic>
    </p:spTree>
    <p:extLst>
      <p:ext uri="{BB962C8B-B14F-4D97-AF65-F5344CB8AC3E}">
        <p14:creationId xmlns:p14="http://schemas.microsoft.com/office/powerpoint/2010/main" val="6959628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887056"/>
          </a:xfrm>
        </p:spPr>
        <p:txBody>
          <a:bodyPr anchor="t"/>
          <a:lstStyle/>
          <a:p>
            <a:r>
              <a:rPr lang="de-DE" sz="2400" b="1" dirty="0">
                <a:latin typeface="Inria Sans" pitchFamily="2" charset="0"/>
              </a:rPr>
              <a:t>LM3 – Je wohlhabender, desto …. </a:t>
            </a:r>
            <a:br>
              <a:rPr lang="de-DE" sz="2400" b="1" dirty="0">
                <a:latin typeface="Inria Sans" pitchFamily="2" charset="0"/>
              </a:rPr>
            </a:br>
            <a:r>
              <a:rPr lang="de-DE" sz="2400" dirty="0">
                <a:latin typeface="Inria Sans" pitchFamily="2" charset="0"/>
              </a:rPr>
              <a:t>Lösungen</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46</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LM3</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10" name="Rectangle 1">
            <a:extLst>
              <a:ext uri="{FF2B5EF4-FFF2-40B4-BE49-F238E27FC236}">
                <a16:creationId xmlns:a16="http://schemas.microsoft.com/office/drawing/2014/main" id="{2D83F613-D7A6-9F12-FD35-BC734810E13C}"/>
              </a:ext>
            </a:extLst>
          </p:cNvPr>
          <p:cNvSpPr/>
          <p:nvPr/>
        </p:nvSpPr>
        <p:spPr>
          <a:xfrm>
            <a:off x="387860" y="1374292"/>
            <a:ext cx="6784977" cy="8282718"/>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lIns="0" tIns="0" bIns="72000" rtlCol="0" anchor="t"/>
          <a:lstStyle/>
          <a:p>
            <a:pPr marL="176213" indent="-176213">
              <a:lnSpc>
                <a:spcPct val="120000"/>
              </a:lnSpc>
              <a:spcAft>
                <a:spcPts val="300"/>
              </a:spcAft>
              <a:buFont typeface="+mj-lt"/>
              <a:buAutoNum type="arabicPeriod"/>
            </a:pPr>
            <a:r>
              <a:rPr lang="de-DE" sz="1100" b="1" dirty="0">
                <a:solidFill>
                  <a:schemeClr val="accent1"/>
                </a:solidFill>
                <a:latin typeface="Inria Sans" pitchFamily="2" charset="0"/>
                <a:ea typeface="Calibri" panose="020F0502020204030204" pitchFamily="34" charset="0"/>
                <a:cs typeface="Times New Roman" panose="02020603050405020304" pitchFamily="18" charset="0"/>
              </a:rPr>
              <a:t>Betrachtet die folgende Abbildung. </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Sie zeigt den durchschnittlichen CO₂-Ausstoß (in </a:t>
            </a:r>
            <a:r>
              <a:rPr lang="de-DE" sz="1100" dirty="0" err="1">
                <a:solidFill>
                  <a:schemeClr val="tx1"/>
                </a:solidFill>
                <a:latin typeface="Inria Sans" pitchFamily="2" charset="0"/>
                <a:ea typeface="Calibri" panose="020F0502020204030204" pitchFamily="34" charset="0"/>
                <a:cs typeface="Times New Roman" panose="02020603050405020304" pitchFamily="18" charset="0"/>
              </a:rPr>
              <a:t>tCO₂e</a:t>
            </a:r>
            <a:r>
              <a:rPr lang="de-DE" sz="1100" dirty="0">
                <a:solidFill>
                  <a:schemeClr val="tx1"/>
                </a:solidFill>
                <a:latin typeface="Inria Sans" pitchFamily="2" charset="0"/>
                <a:ea typeface="Calibri" panose="020F0502020204030204" pitchFamily="34" charset="0"/>
                <a:cs typeface="Times New Roman" panose="02020603050405020304" pitchFamily="18" charset="0"/>
              </a:rPr>
              <a:t>/Capita) verschiedener Einkommensgruppen in Deutschland im Jahr 2019 zeigt. Für die folgenden Berechnungen reicht es, sich die Einkommensgruppen der oberen 10%, mittleren 40% und unteren 50% mit den entsprechenden Werten anzusehen.</a:t>
            </a:r>
          </a:p>
          <a:p>
            <a:pPr marL="363538" lvl="1" indent="-187325">
              <a:lnSpc>
                <a:spcPct val="12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Interpretiert die Abbildung und formuliert eine Kernaussage.</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r>
              <a:rPr lang="de-DE" sz="1100" i="1" dirty="0">
                <a:solidFill>
                  <a:schemeClr val="tx1"/>
                </a:solidFill>
                <a:latin typeface="Inria Sans" pitchFamily="2" charset="0"/>
                <a:ea typeface="Calibri" panose="020F0502020204030204" pitchFamily="34" charset="0"/>
                <a:cs typeface="Times New Roman" panose="02020603050405020304" pitchFamily="18" charset="0"/>
              </a:rPr>
              <a:t>Je wohlhabender, desto mehr Emissionen werden verursacht. Diese entstehen insbesondere im Handlungsfeld Mobilität (Flugreisen und Urlaub). </a:t>
            </a:r>
          </a:p>
          <a:p>
            <a:pPr marL="363538" lvl="1" indent="-187325">
              <a:lnSpc>
                <a:spcPct val="12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Berechnet den prozentualen Anteil jeder Einkommensgruppe an den Gesamtemissionen. </a:t>
            </a:r>
            <a:br>
              <a:rPr lang="de-DE" sz="1100" dirty="0">
                <a:solidFill>
                  <a:schemeClr val="tx1"/>
                </a:solidFill>
                <a:latin typeface="Inria Sans" pitchFamily="2" charset="0"/>
                <a:ea typeface="Calibri" panose="020F0502020204030204" pitchFamily="34" charset="0"/>
                <a:cs typeface="Times New Roman" panose="02020603050405020304" pitchFamily="18" charset="0"/>
              </a:rPr>
            </a:br>
            <a:r>
              <a:rPr lang="de-DE" sz="1100" dirty="0">
                <a:solidFill>
                  <a:schemeClr val="tx1"/>
                </a:solidFill>
                <a:latin typeface="Inria Sans" pitchFamily="2" charset="0"/>
                <a:ea typeface="Calibri" panose="020F0502020204030204" pitchFamily="34" charset="0"/>
                <a:cs typeface="Times New Roman" panose="02020603050405020304" pitchFamily="18" charset="0"/>
              </a:rPr>
              <a:t>Füllt die Tabelle dafür aus. Zeichnet ein Tortendiagramm.</a:t>
            </a:r>
          </a:p>
          <a:p>
            <a:pPr marL="363538" lvl="1" indent="-187325">
              <a:lnSpc>
                <a:spcPct val="120000"/>
              </a:lnSpc>
              <a:spcAft>
                <a:spcPts val="300"/>
              </a:spcAft>
              <a:buClr>
                <a:schemeClr val="accent4"/>
              </a:buClr>
              <a:buFont typeface="+mj-lt"/>
              <a:buAutoNum type="arabicPeriod"/>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Vergleicht die Ergebnisse: Wie viel Prozent der Emissionen verursachen die reichsten 10% im Vergleich zu den ärmsten 50%?</a:t>
            </a:r>
          </a:p>
          <a:p>
            <a:pPr marL="0" lvl="1">
              <a:lnSpc>
                <a:spcPct val="120000"/>
              </a:lnSpc>
              <a:spcAft>
                <a:spcPts val="300"/>
              </a:spcAft>
              <a:buClr>
                <a:schemeClr val="accent4"/>
              </a:buClr>
            </a:pPr>
            <a:r>
              <a:rPr lang="de-DE" sz="1100" b="1" dirty="0">
                <a:solidFill>
                  <a:schemeClr val="tx1"/>
                </a:solidFill>
                <a:latin typeface="Inria Sans" pitchFamily="2" charset="0"/>
                <a:ea typeface="Calibri" panose="020F0502020204030204" pitchFamily="34" charset="0"/>
                <a:cs typeface="Times New Roman" panose="02020603050405020304" pitchFamily="18" charset="0"/>
              </a:rPr>
              <a:t>Rechenweg: </a:t>
            </a:r>
          </a:p>
          <a:p>
            <a:pPr marL="0" lvl="1">
              <a:lnSpc>
                <a:spcPct val="120000"/>
              </a:lnSpc>
              <a:spcAft>
                <a:spcPts val="300"/>
              </a:spcAft>
              <a:buClr>
                <a:schemeClr val="accent4"/>
              </a:buCl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Berechnung der Gesamtemissionen pro Gruppe:</a:t>
            </a:r>
          </a:p>
          <a:p>
            <a:pPr marL="171450" lvl="1" indent="-171450">
              <a:lnSpc>
                <a:spcPct val="120000"/>
              </a:lnSpc>
              <a:spcAft>
                <a:spcPts val="3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obere 10: 10% × 34,1=3,41</a:t>
            </a:r>
          </a:p>
          <a:p>
            <a:pPr marL="171450" lvl="1" indent="-171450">
              <a:lnSpc>
                <a:spcPct val="120000"/>
              </a:lnSpc>
              <a:spcAft>
                <a:spcPts val="3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mittleren 40%: 40% × 12,2=4,88</a:t>
            </a:r>
          </a:p>
          <a:p>
            <a:pPr marL="171450" lvl="1" indent="-171450">
              <a:lnSpc>
                <a:spcPct val="120000"/>
              </a:lnSpc>
              <a:spcAft>
                <a:spcPts val="3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Bottom 50%: 50% × 5,9=2,95</a:t>
            </a:r>
          </a:p>
          <a:p>
            <a:pPr marL="0" lvl="1">
              <a:lnSpc>
                <a:spcPct val="120000"/>
              </a:lnSpc>
              <a:spcAft>
                <a:spcPts val="300"/>
              </a:spcAft>
              <a:buClr>
                <a:schemeClr val="accent4"/>
              </a:buCl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Summe der gewichteten Emissionen: 3,41+4,88+2,95=11,24</a:t>
            </a:r>
          </a:p>
          <a:p>
            <a:pPr marL="0" lvl="1">
              <a:lnSpc>
                <a:spcPct val="120000"/>
              </a:lnSpc>
              <a:spcAft>
                <a:spcPts val="300"/>
              </a:spcAft>
              <a:buClr>
                <a:schemeClr val="accent4"/>
              </a:buCl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Anteil jeder Gruppe an den Gesamtemissionen:</a:t>
            </a:r>
          </a:p>
          <a:p>
            <a:pPr marL="171450" lvl="1" indent="-171450">
              <a:lnSpc>
                <a:spcPct val="120000"/>
              </a:lnSpc>
              <a:spcAft>
                <a:spcPts val="3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obere 10% : 3,41/11,24≈ 30,3%</a:t>
            </a:r>
          </a:p>
          <a:p>
            <a:pPr marL="171450" lvl="1" indent="-171450">
              <a:lnSpc>
                <a:spcPct val="120000"/>
              </a:lnSpc>
              <a:spcAft>
                <a:spcPts val="3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mittlere 40%: 4,88/11,24≈ 43,4%</a:t>
            </a:r>
          </a:p>
          <a:p>
            <a:pPr marL="171450" lvl="1" indent="-171450">
              <a:lnSpc>
                <a:spcPct val="120000"/>
              </a:lnSpc>
              <a:spcAft>
                <a:spcPts val="300"/>
              </a:spcAft>
              <a:buClr>
                <a:schemeClr val="accent4"/>
              </a:buClr>
              <a:buFont typeface="Arial" panose="020B0604020202020204" pitchFamily="34" charset="0"/>
              <a:buChar char="•"/>
            </a:pPr>
            <a:r>
              <a:rPr lang="de-DE" sz="1100" dirty="0">
                <a:solidFill>
                  <a:schemeClr val="tx1"/>
                </a:solidFill>
                <a:latin typeface="Inria Sans" pitchFamily="2" charset="0"/>
                <a:ea typeface="Calibri" panose="020F0502020204030204" pitchFamily="34" charset="0"/>
                <a:cs typeface="Times New Roman" panose="02020603050405020304" pitchFamily="18" charset="0"/>
              </a:rPr>
              <a:t>untere 50%: 2,95/11,24≈ 26,2%</a:t>
            </a:r>
          </a:p>
          <a:p>
            <a:pPr marL="0" lvl="1">
              <a:lnSpc>
                <a:spcPct val="120000"/>
              </a:lnSpc>
              <a:spcAft>
                <a:spcPts val="300"/>
              </a:spcAft>
              <a:buClr>
                <a:schemeClr val="accent4"/>
              </a:buCl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363538" lvl="1" indent="-187325">
              <a:lnSpc>
                <a:spcPct val="120000"/>
              </a:lnSpc>
              <a:spcAft>
                <a:spcPts val="300"/>
              </a:spcAft>
              <a:buClr>
                <a:schemeClr val="accent4"/>
              </a:buClr>
              <a:buFont typeface="+mj-lt"/>
              <a:buAutoNum type="arabicPeriod"/>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a:p>
            <a:pPr marL="176213" lvl="1">
              <a:lnSpc>
                <a:spcPct val="120000"/>
              </a:lnSpc>
              <a:spcAft>
                <a:spcPts val="300"/>
              </a:spcAft>
              <a:buClr>
                <a:schemeClr val="accent4"/>
              </a:buClr>
            </a:pPr>
            <a:endParaRPr lang="de-DE" sz="1100" dirty="0">
              <a:solidFill>
                <a:schemeClr val="tx1"/>
              </a:solidFill>
              <a:latin typeface="Inria Sans" pitchFamily="2" charset="0"/>
              <a:ea typeface="Calibri" panose="020F0502020204030204" pitchFamily="34" charset="0"/>
              <a:cs typeface="Times New Roman" panose="02020603050405020304" pitchFamily="18" charset="0"/>
            </a:endParaRPr>
          </a:p>
        </p:txBody>
      </p:sp>
      <p:graphicFrame>
        <p:nvGraphicFramePr>
          <p:cNvPr id="12" name="Diagramm 11" descr="Grafik: Pro-Kopf-Emissionen in Deutschland in Tonnen CO2. Je höher das Einkommen, desto höher die Emissionen">
            <a:extLst>
              <a:ext uri="{FF2B5EF4-FFF2-40B4-BE49-F238E27FC236}">
                <a16:creationId xmlns:a16="http://schemas.microsoft.com/office/drawing/2014/main" id="{BD3D4131-DEDE-EBF8-1CD8-76286D1FDEB6}"/>
              </a:ext>
            </a:extLst>
          </p:cNvPr>
          <p:cNvGraphicFramePr/>
          <p:nvPr>
            <p:extLst>
              <p:ext uri="{D42A27DB-BD31-4B8C-83A1-F6EECF244321}">
                <p14:modId xmlns:p14="http://schemas.microsoft.com/office/powerpoint/2010/main" val="4080603387"/>
              </p:ext>
            </p:extLst>
          </p:nvPr>
        </p:nvGraphicFramePr>
        <p:xfrm>
          <a:off x="386837" y="6292034"/>
          <a:ext cx="4004188" cy="3296746"/>
        </p:xfrm>
        <a:graphic>
          <a:graphicData uri="http://schemas.openxmlformats.org/drawingml/2006/chart">
            <c:chart xmlns:c="http://schemas.openxmlformats.org/drawingml/2006/chart" xmlns:r="http://schemas.openxmlformats.org/officeDocument/2006/relationships" r:id="rId3"/>
          </a:graphicData>
        </a:graphic>
      </p:graphicFrame>
      <p:grpSp>
        <p:nvGrpSpPr>
          <p:cNvPr id="15" name="Gruppieren 14">
            <a:extLst>
              <a:ext uri="{FF2B5EF4-FFF2-40B4-BE49-F238E27FC236}">
                <a16:creationId xmlns:a16="http://schemas.microsoft.com/office/drawing/2014/main" id="{5321AC6D-3C03-EF86-2A4A-B3D742DB67DC}"/>
              </a:ext>
              <a:ext uri="{C183D7F6-B498-43B3-948B-1728B52AA6E4}">
                <adec:decorative xmlns:adec="http://schemas.microsoft.com/office/drawing/2017/decorative" val="1"/>
              </a:ext>
            </a:extLst>
          </p:cNvPr>
          <p:cNvGrpSpPr/>
          <p:nvPr/>
        </p:nvGrpSpPr>
        <p:grpSpPr>
          <a:xfrm>
            <a:off x="723900" y="9128672"/>
            <a:ext cx="3492500" cy="317321"/>
            <a:chOff x="1190625" y="7815861"/>
            <a:chExt cx="5514975" cy="281061"/>
          </a:xfrm>
        </p:grpSpPr>
        <p:cxnSp>
          <p:nvCxnSpPr>
            <p:cNvPr id="13" name="Gerader Verbinder 12">
              <a:extLst>
                <a:ext uri="{FF2B5EF4-FFF2-40B4-BE49-F238E27FC236}">
                  <a16:creationId xmlns:a16="http://schemas.microsoft.com/office/drawing/2014/main" id="{DE5F3BBB-0FC4-9E14-BDE8-C8ED64AF597D}"/>
                </a:ext>
                <a:ext uri="{C183D7F6-B498-43B3-948B-1728B52AA6E4}">
                  <adec:decorative xmlns:adec="http://schemas.microsoft.com/office/drawing/2017/decorative" val="1"/>
                </a:ext>
              </a:extLst>
            </p:cNvPr>
            <p:cNvCxnSpPr>
              <a:cxnSpLocks/>
            </p:cNvCxnSpPr>
            <p:nvPr/>
          </p:nvCxnSpPr>
          <p:spPr bwMode="auto">
            <a:xfrm>
              <a:off x="1190625" y="7956391"/>
              <a:ext cx="5514975" cy="0"/>
            </a:xfrm>
            <a:prstGeom prst="line">
              <a:avLst/>
            </a:prstGeom>
            <a:solidFill>
              <a:schemeClr val="accent1"/>
            </a:solidFill>
            <a:ln w="6350" cap="flat" cmpd="sng" algn="ctr">
              <a:solidFill>
                <a:schemeClr val="tx1"/>
              </a:solidFill>
              <a:prstDash val="solid"/>
              <a:round/>
              <a:headEnd type="oval" w="sm" len="sm"/>
              <a:tailEnd type="oval" w="sm" len="sm"/>
            </a:ln>
            <a:effectLst/>
          </p:spPr>
        </p:cxnSp>
        <p:sp>
          <p:nvSpPr>
            <p:cNvPr id="14" name="Rechteck 13">
              <a:extLst>
                <a:ext uri="{FF2B5EF4-FFF2-40B4-BE49-F238E27FC236}">
                  <a16:creationId xmlns:a16="http://schemas.microsoft.com/office/drawing/2014/main" id="{4146D190-3559-12C8-BF9E-FE4DE62ED42C}"/>
                </a:ext>
              </a:extLst>
            </p:cNvPr>
            <p:cNvSpPr/>
            <p:nvPr/>
          </p:nvSpPr>
          <p:spPr>
            <a:xfrm>
              <a:off x="2819186" y="7815861"/>
              <a:ext cx="1916462" cy="2810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r>
                <a:rPr lang="de-DE" sz="1000" dirty="0">
                  <a:solidFill>
                    <a:schemeClr val="tx1"/>
                  </a:solidFill>
                  <a:latin typeface="Inria Sans" pitchFamily="2" charset="0"/>
                </a:rPr>
                <a:t>Einkommensgruppe</a:t>
              </a:r>
            </a:p>
          </p:txBody>
        </p:sp>
      </p:grpSp>
      <p:sp>
        <p:nvSpPr>
          <p:cNvPr id="17" name="Textplatzhalter 4">
            <a:extLst>
              <a:ext uri="{FF2B5EF4-FFF2-40B4-BE49-F238E27FC236}">
                <a16:creationId xmlns:a16="http://schemas.microsoft.com/office/drawing/2014/main" id="{97BD9FEB-3E89-8CBE-83A8-EF01167BE926}"/>
              </a:ext>
            </a:extLst>
          </p:cNvPr>
          <p:cNvSpPr txBox="1">
            <a:spLocks/>
          </p:cNvSpPr>
          <p:nvPr/>
        </p:nvSpPr>
        <p:spPr bwMode="auto">
          <a:xfrm>
            <a:off x="386837" y="9624807"/>
            <a:ext cx="6635755" cy="294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lvl1pPr indent="-246596" algn="l" rtl="0" eaLnBrk="1" fontAlgn="base" hangingPunct="1">
              <a:lnSpc>
                <a:spcPct val="100000"/>
              </a:lnSpc>
              <a:spcBef>
                <a:spcPts val="0"/>
              </a:spcBef>
              <a:spcAft>
                <a:spcPts val="600"/>
              </a:spcAft>
              <a:defRPr sz="1400" b="0">
                <a:solidFill>
                  <a:schemeClr val="bg1"/>
                </a:solidFill>
                <a:latin typeface="+mn-lt"/>
                <a:ea typeface="ＭＳ Ｐゴシック" charset="0"/>
                <a:cs typeface="ＭＳ Ｐゴシック" charset="0"/>
              </a:defRPr>
            </a:lvl1pPr>
            <a:lvl2pPr marL="273050" indent="-273050" algn="l" rtl="0" eaLnBrk="1" fontAlgn="base" hangingPunct="1">
              <a:lnSpc>
                <a:spcPct val="90000"/>
              </a:lnSpc>
              <a:spcBef>
                <a:spcPts val="0"/>
              </a:spcBef>
              <a:spcAft>
                <a:spcPts val="600"/>
              </a:spcAft>
              <a:buClr>
                <a:schemeClr val="accent4"/>
              </a:buClr>
              <a:buSzPct val="120000"/>
              <a:buFont typeface="Arial" charset="0"/>
              <a:buChar char="•"/>
              <a:defRPr sz="1400">
                <a:solidFill>
                  <a:schemeClr val="tx1"/>
                </a:solidFill>
                <a:latin typeface="+mn-lt"/>
                <a:ea typeface="ＭＳ Ｐゴシック" charset="0"/>
              </a:defRPr>
            </a:lvl2pPr>
            <a:lvl3pPr marL="538163" indent="-268288" algn="l" rtl="0" eaLnBrk="1" fontAlgn="base" hangingPunct="1">
              <a:lnSpc>
                <a:spcPct val="90000"/>
              </a:lnSpc>
              <a:spcBef>
                <a:spcPts val="0"/>
              </a:spcBef>
              <a:spcAft>
                <a:spcPts val="600"/>
              </a:spcAft>
              <a:buClr>
                <a:schemeClr val="accent4"/>
              </a:buClr>
              <a:buSzPct val="120000"/>
              <a:buFont typeface="Arial" charset="0"/>
              <a:buChar char="•"/>
              <a:tabLst/>
              <a:defRPr sz="1400">
                <a:solidFill>
                  <a:schemeClr val="tx1"/>
                </a:solidFill>
                <a:latin typeface="+mn-lt"/>
                <a:ea typeface="ＭＳ Ｐゴシック" charset="0"/>
              </a:defRPr>
            </a:lvl3pPr>
            <a:lvl4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4pPr>
            <a:lvl5pPr marL="1094672" indent="-347975" algn="l" rtl="0" eaLnBrk="1" fontAlgn="base" hangingPunct="1">
              <a:lnSpc>
                <a:spcPts val="2740"/>
              </a:lnSpc>
              <a:spcBef>
                <a:spcPct val="0"/>
              </a:spcBef>
              <a:spcAft>
                <a:spcPts val="1522"/>
              </a:spcAft>
              <a:buClr>
                <a:srgbClr val="2184C2"/>
              </a:buClr>
              <a:buSzPct val="120000"/>
              <a:buFont typeface="Arial" charset="0"/>
              <a:buChar char="•"/>
              <a:defRPr sz="2283">
                <a:solidFill>
                  <a:schemeClr val="tx1"/>
                </a:solidFill>
                <a:latin typeface="Roboto Light"/>
                <a:ea typeface="ＭＳ Ｐゴシック" charset="0"/>
              </a:defRPr>
            </a:lvl5pPr>
            <a:lvl6pPr marL="808038" indent="-269875" algn="l" rtl="0" eaLnBrk="1" fontAlgn="base" hangingPunct="1">
              <a:lnSpc>
                <a:spcPct val="90000"/>
              </a:lnSpc>
              <a:spcBef>
                <a:spcPts val="0"/>
              </a:spcBef>
              <a:spcAft>
                <a:spcPts val="600"/>
              </a:spcAft>
              <a:buClr>
                <a:schemeClr val="accent4"/>
              </a:buClr>
              <a:buFont typeface="Arial" panose="020B0604020202020204" pitchFamily="34" charset="0"/>
              <a:buChar char="•"/>
              <a:tabLst/>
              <a:defRPr sz="1400" b="0" i="0">
                <a:solidFill>
                  <a:schemeClr val="tx1"/>
                </a:solidFill>
                <a:latin typeface="+mn-lt"/>
                <a:ea typeface="Roboto Light" panose="02000000000000000000" pitchFamily="2" charset="0"/>
              </a:defRPr>
            </a:lvl6pPr>
            <a:lvl7pPr marL="4523674" indent="-347975" algn="l" rtl="0" eaLnBrk="1" fontAlgn="base" hangingPunct="1">
              <a:spcBef>
                <a:spcPct val="20000"/>
              </a:spcBef>
              <a:spcAft>
                <a:spcPct val="0"/>
              </a:spcAft>
              <a:buChar char="»"/>
              <a:defRPr sz="3044">
                <a:solidFill>
                  <a:schemeClr val="tx1"/>
                </a:solidFill>
                <a:latin typeface="Times New Roman" pitchFamily="18" charset="0"/>
              </a:defRPr>
            </a:lvl7pPr>
            <a:lvl8pPr marL="5219624" indent="-347975" algn="l" rtl="0" eaLnBrk="1" fontAlgn="base" hangingPunct="1">
              <a:spcBef>
                <a:spcPct val="20000"/>
              </a:spcBef>
              <a:spcAft>
                <a:spcPct val="0"/>
              </a:spcAft>
              <a:buChar char="»"/>
              <a:defRPr sz="3044">
                <a:solidFill>
                  <a:schemeClr val="tx1"/>
                </a:solidFill>
                <a:latin typeface="Times New Roman" pitchFamily="18" charset="0"/>
              </a:defRPr>
            </a:lvl8pPr>
            <a:lvl9pPr marL="5915574" indent="-347975" algn="l" rtl="0" eaLnBrk="1" fontAlgn="base" hangingPunct="1">
              <a:spcBef>
                <a:spcPct val="20000"/>
              </a:spcBef>
              <a:spcAft>
                <a:spcPct val="0"/>
              </a:spcAft>
              <a:buChar char="»"/>
              <a:defRPr sz="3044">
                <a:solidFill>
                  <a:schemeClr val="tx1"/>
                </a:solidFill>
                <a:latin typeface="Times New Roman" pitchFamily="18" charset="0"/>
              </a:defRPr>
            </a:lvl9pPr>
          </a:lstStyle>
          <a:p>
            <a:r>
              <a:rPr lang="de-DE" sz="900" i="1" kern="0" dirty="0">
                <a:solidFill>
                  <a:schemeClr val="tx1"/>
                </a:solidFill>
                <a:latin typeface="Inria Sans" pitchFamily="2" charset="0"/>
              </a:rPr>
              <a:t>*Quelle: eigene Abbildung nach World </a:t>
            </a:r>
            <a:r>
              <a:rPr lang="de-DE" sz="900" i="1" kern="0" dirty="0" err="1">
                <a:solidFill>
                  <a:schemeClr val="tx1"/>
                </a:solidFill>
                <a:latin typeface="Inria Sans" pitchFamily="2" charset="0"/>
              </a:rPr>
              <a:t>Inequality</a:t>
            </a:r>
            <a:r>
              <a:rPr lang="de-DE" sz="900" i="1" kern="0" dirty="0">
                <a:solidFill>
                  <a:schemeClr val="tx1"/>
                </a:solidFill>
                <a:latin typeface="Inria Sans" pitchFamily="2" charset="0"/>
              </a:rPr>
              <a:t> Report, 2022: S. 198. wir2022.wid.world</a:t>
            </a:r>
          </a:p>
        </p:txBody>
      </p:sp>
      <p:graphicFrame>
        <p:nvGraphicFramePr>
          <p:cNvPr id="21" name="Tabelle 20">
            <a:extLst>
              <a:ext uri="{FF2B5EF4-FFF2-40B4-BE49-F238E27FC236}">
                <a16:creationId xmlns:a16="http://schemas.microsoft.com/office/drawing/2014/main" id="{949295E8-A274-CD16-DBFA-BEE952CF2B1A}"/>
              </a:ext>
            </a:extLst>
          </p:cNvPr>
          <p:cNvGraphicFramePr>
            <a:graphicFrameLocks noGrp="1"/>
          </p:cNvGraphicFramePr>
          <p:nvPr>
            <p:extLst>
              <p:ext uri="{D42A27DB-BD31-4B8C-83A1-F6EECF244321}">
                <p14:modId xmlns:p14="http://schemas.microsoft.com/office/powerpoint/2010/main" val="4138105447"/>
              </p:ext>
            </p:extLst>
          </p:nvPr>
        </p:nvGraphicFramePr>
        <p:xfrm>
          <a:off x="4518661" y="6292035"/>
          <a:ext cx="2653841" cy="1227800"/>
        </p:xfrm>
        <a:graphic>
          <a:graphicData uri="http://schemas.openxmlformats.org/drawingml/2006/table">
            <a:tbl>
              <a:tblPr firstRow="1" firstCol="1" bandRow="1">
                <a:tableStyleId>{5C22544A-7EE6-4342-B048-85BDC9FD1C3A}</a:tableStyleId>
              </a:tblPr>
              <a:tblGrid>
                <a:gridCol w="990599">
                  <a:extLst>
                    <a:ext uri="{9D8B030D-6E8A-4147-A177-3AD203B41FA5}">
                      <a16:colId xmlns:a16="http://schemas.microsoft.com/office/drawing/2014/main" val="3190265302"/>
                    </a:ext>
                  </a:extLst>
                </a:gridCol>
                <a:gridCol w="830580">
                  <a:extLst>
                    <a:ext uri="{9D8B030D-6E8A-4147-A177-3AD203B41FA5}">
                      <a16:colId xmlns:a16="http://schemas.microsoft.com/office/drawing/2014/main" val="761159586"/>
                    </a:ext>
                  </a:extLst>
                </a:gridCol>
                <a:gridCol w="832662">
                  <a:extLst>
                    <a:ext uri="{9D8B030D-6E8A-4147-A177-3AD203B41FA5}">
                      <a16:colId xmlns:a16="http://schemas.microsoft.com/office/drawing/2014/main" val="886073639"/>
                    </a:ext>
                  </a:extLst>
                </a:gridCol>
              </a:tblGrid>
              <a:tr h="443006">
                <a:tc>
                  <a:txBody>
                    <a:bodyPr/>
                    <a:lstStyle/>
                    <a:p>
                      <a:pPr>
                        <a:lnSpc>
                          <a:spcPct val="107000"/>
                        </a:lnSpc>
                        <a:spcAft>
                          <a:spcPts val="800"/>
                        </a:spcAft>
                      </a:pPr>
                      <a:r>
                        <a:rPr lang="en-US" sz="1000" b="1" dirty="0" err="1">
                          <a:solidFill>
                            <a:schemeClr val="tx1"/>
                          </a:solidFill>
                          <a:effectLst/>
                          <a:latin typeface="Inria Sans" pitchFamily="2" charset="0"/>
                          <a:ea typeface="Calibri" panose="020F0502020204030204" pitchFamily="34" charset="0"/>
                          <a:cs typeface="Times New Roman" panose="02020603050405020304" pitchFamily="18" charset="0"/>
                        </a:rPr>
                        <a:t>Einkommens-gruppe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b="1" dirty="0" err="1">
                          <a:solidFill>
                            <a:schemeClr val="tx1"/>
                          </a:solidFill>
                          <a:effectLst/>
                          <a:latin typeface="Inria Sans" pitchFamily="2" charset="0"/>
                          <a:ea typeface="Calibri" panose="020F0502020204030204" pitchFamily="34" charset="0"/>
                          <a:cs typeface="Times New Roman" panose="02020603050405020304" pitchFamily="18" charset="0"/>
                        </a:rPr>
                        <a:t>Emissionen</a:t>
                      </a:r>
                      <a:r>
                        <a:rPr lang="en-US" sz="1000" b="1" dirty="0">
                          <a:solidFill>
                            <a:schemeClr val="tx1"/>
                          </a:solidFill>
                          <a:effectLst/>
                          <a:latin typeface="Inria Sans" pitchFamily="2" charset="0"/>
                          <a:ea typeface="Calibri" panose="020F0502020204030204" pitchFamily="34" charset="0"/>
                          <a:cs typeface="Times New Roman" panose="02020603050405020304" pitchFamily="18" charset="0"/>
                        </a:rPr>
                        <a:t> pro Kopf / </a:t>
                      </a:r>
                      <a:r>
                        <a:rPr lang="en-US" sz="1000" b="1" dirty="0" err="1">
                          <a:solidFill>
                            <a:schemeClr val="tx1"/>
                          </a:solidFill>
                          <a:effectLst/>
                          <a:latin typeface="Inria Sans" pitchFamily="2" charset="0"/>
                          <a:ea typeface="Calibri" panose="020F0502020204030204" pitchFamily="34" charset="0"/>
                          <a:cs typeface="Times New Roman" panose="02020603050405020304" pitchFamily="18" charset="0"/>
                        </a:rPr>
                        <a:t>Jahr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b="1">
                          <a:solidFill>
                            <a:schemeClr val="tx1"/>
                          </a:solidFill>
                          <a:effectLst/>
                          <a:latin typeface="Inria Sans" pitchFamily="2" charset="0"/>
                          <a:ea typeface="Calibri" panose="020F0502020204030204" pitchFamily="34" charset="0"/>
                          <a:cs typeface="Times New Roman" panose="02020603050405020304" pitchFamily="18" charset="0"/>
                        </a:rPr>
                        <a:t>Anteil der Emissionen</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81522691"/>
                  </a:ext>
                </a:extLst>
              </a:tr>
              <a:tr h="181054">
                <a:tc>
                  <a:txBody>
                    <a:bodyPr/>
                    <a:lstStyle/>
                    <a:p>
                      <a:pPr>
                        <a:lnSpc>
                          <a:spcPct val="107000"/>
                        </a:lnSpc>
                        <a:spcAft>
                          <a:spcPts val="800"/>
                        </a:spcAft>
                      </a:pPr>
                      <a:r>
                        <a:rPr lang="en-US" sz="1000" b="0" dirty="0" err="1">
                          <a:solidFill>
                            <a:schemeClr val="tx1"/>
                          </a:solidFill>
                          <a:effectLst/>
                          <a:latin typeface="Inria Sans" pitchFamily="2" charset="0"/>
                          <a:ea typeface="Calibri" panose="020F0502020204030204" pitchFamily="34" charset="0"/>
                          <a:cs typeface="Times New Roman" panose="02020603050405020304" pitchFamily="18" charset="0"/>
                        </a:rPr>
                        <a:t>Oberen</a:t>
                      </a:r>
                      <a:r>
                        <a:rPr lang="en-US" sz="1000" b="0" dirty="0">
                          <a:solidFill>
                            <a:schemeClr val="tx1"/>
                          </a:solidFill>
                          <a:effectLst/>
                          <a:latin typeface="Inria Sans" pitchFamily="2" charset="0"/>
                          <a:ea typeface="Calibri" panose="020F0502020204030204" pitchFamily="34" charset="0"/>
                          <a:cs typeface="Times New Roman" panose="02020603050405020304" pitchFamily="18" charset="0"/>
                        </a:rPr>
                        <a:t> 10%</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i="1" dirty="0">
                          <a:solidFill>
                            <a:schemeClr val="tx1"/>
                          </a:solidFill>
                          <a:effectLst/>
                          <a:latin typeface="Inria Sans" pitchFamily="2" charset="0"/>
                          <a:ea typeface="Calibri" panose="020F0502020204030204" pitchFamily="34" charset="0"/>
                          <a:cs typeface="Times New Roman" panose="02020603050405020304" pitchFamily="18" charset="0"/>
                        </a:rPr>
                        <a:t> 34,1</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30,3%</a:t>
                      </a:r>
                      <a:endParaRPr lang="en-US" sz="100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056178504"/>
                  </a:ext>
                </a:extLst>
              </a:tr>
              <a:tr h="181054">
                <a:tc>
                  <a:txBody>
                    <a:bodyPr/>
                    <a:lstStyle/>
                    <a:p>
                      <a:pPr>
                        <a:lnSpc>
                          <a:spcPct val="107000"/>
                        </a:lnSpc>
                        <a:spcAft>
                          <a:spcPts val="800"/>
                        </a:spcAft>
                      </a:pPr>
                      <a:r>
                        <a:rPr lang="en-US" sz="1000" b="0" dirty="0" err="1">
                          <a:solidFill>
                            <a:schemeClr val="tx1"/>
                          </a:solidFill>
                          <a:effectLst/>
                          <a:latin typeface="Inria Sans" pitchFamily="2" charset="0"/>
                          <a:ea typeface="Calibri" panose="020F0502020204030204" pitchFamily="34" charset="0"/>
                          <a:cs typeface="Times New Roman" panose="02020603050405020304" pitchFamily="18" charset="0"/>
                        </a:rPr>
                        <a:t>Mittleren</a:t>
                      </a:r>
                      <a:r>
                        <a:rPr lang="en-US" sz="1000" b="0" dirty="0">
                          <a:solidFill>
                            <a:schemeClr val="tx1"/>
                          </a:solidFill>
                          <a:effectLst/>
                          <a:latin typeface="Inria Sans" pitchFamily="2" charset="0"/>
                          <a:ea typeface="Calibri" panose="020F0502020204030204" pitchFamily="34" charset="0"/>
                          <a:cs typeface="Times New Roman" panose="02020603050405020304" pitchFamily="18" charset="0"/>
                        </a:rPr>
                        <a:t> 40%</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i="1" dirty="0">
                          <a:solidFill>
                            <a:schemeClr val="tx1"/>
                          </a:solidFill>
                          <a:effectLst/>
                          <a:latin typeface="Inria Sans" pitchFamily="2" charset="0"/>
                          <a:ea typeface="Calibri" panose="020F0502020204030204" pitchFamily="34" charset="0"/>
                          <a:cs typeface="Times New Roman" panose="02020603050405020304" pitchFamily="18" charset="0"/>
                        </a:rPr>
                        <a:t> 12,2</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43,4%</a:t>
                      </a:r>
                      <a:endParaRPr lang="en-US" sz="100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946655670"/>
                  </a:ext>
                </a:extLst>
              </a:tr>
              <a:tr h="181054">
                <a:tc>
                  <a:txBody>
                    <a:bodyPr/>
                    <a:lstStyle/>
                    <a:p>
                      <a:pPr>
                        <a:lnSpc>
                          <a:spcPct val="107000"/>
                        </a:lnSpc>
                        <a:spcAft>
                          <a:spcPts val="800"/>
                        </a:spcAft>
                      </a:pPr>
                      <a:r>
                        <a:rPr lang="en-US" sz="1000" b="0" dirty="0" err="1">
                          <a:solidFill>
                            <a:schemeClr val="tx1"/>
                          </a:solidFill>
                          <a:effectLst/>
                          <a:latin typeface="Inria Sans" pitchFamily="2" charset="0"/>
                          <a:ea typeface="Calibri" panose="020F0502020204030204" pitchFamily="34" charset="0"/>
                          <a:cs typeface="Times New Roman" panose="02020603050405020304" pitchFamily="18" charset="0"/>
                        </a:rPr>
                        <a:t>Unteren</a:t>
                      </a:r>
                      <a:r>
                        <a:rPr lang="en-US" sz="1000" b="0" dirty="0">
                          <a:solidFill>
                            <a:schemeClr val="tx1"/>
                          </a:solidFill>
                          <a:effectLst/>
                          <a:latin typeface="Inria Sans" pitchFamily="2" charset="0"/>
                          <a:ea typeface="Calibri" panose="020F0502020204030204" pitchFamily="34" charset="0"/>
                          <a:cs typeface="Times New Roman" panose="02020603050405020304" pitchFamily="18" charset="0"/>
                        </a:rPr>
                        <a:t> 50%</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en-US" sz="1000" i="1" dirty="0">
                          <a:solidFill>
                            <a:schemeClr val="tx1"/>
                          </a:solidFill>
                          <a:effectLst/>
                          <a:latin typeface="Inria Sans" pitchFamily="2" charset="0"/>
                          <a:ea typeface="Calibri" panose="020F0502020204030204" pitchFamily="34" charset="0"/>
                          <a:cs typeface="Times New Roman" panose="02020603050405020304" pitchFamily="18" charset="0"/>
                        </a:rPr>
                        <a:t> 5,9</a:t>
                      </a: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tc>
                  <a:txBody>
                    <a:bodyPr/>
                    <a:lstStyle/>
                    <a:p>
                      <a:pPr>
                        <a:lnSpc>
                          <a:spcPct val="107000"/>
                        </a:lnSpc>
                        <a:spcAft>
                          <a:spcPts val="800"/>
                        </a:spcAft>
                      </a:pP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26,2%</a:t>
                      </a:r>
                      <a:endParaRPr lang="en-US" sz="1000" i="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85610654"/>
                  </a:ext>
                </a:extLst>
              </a:tr>
            </a:tbl>
          </a:graphicData>
        </a:graphic>
      </p:graphicFrame>
      <p:graphicFrame>
        <p:nvGraphicFramePr>
          <p:cNvPr id="16" name="Diagramm 15">
            <a:extLst>
              <a:ext uri="{FF2B5EF4-FFF2-40B4-BE49-F238E27FC236}">
                <a16:creationId xmlns:a16="http://schemas.microsoft.com/office/drawing/2014/main" id="{70E06F84-A277-D98B-3918-56B86BB1EF4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0755252"/>
              </p:ext>
            </p:extLst>
          </p:nvPr>
        </p:nvGraphicFramePr>
        <p:xfrm>
          <a:off x="4830687" y="7745251"/>
          <a:ext cx="2005088" cy="2098045"/>
        </p:xfrm>
        <a:graphic>
          <a:graphicData uri="http://schemas.openxmlformats.org/drawingml/2006/chart">
            <c:chart xmlns:c="http://schemas.openxmlformats.org/drawingml/2006/chart" xmlns:r="http://schemas.openxmlformats.org/officeDocument/2006/relationships" r:id="rId4"/>
          </a:graphicData>
        </a:graphic>
      </p:graphicFrame>
      <p:grpSp>
        <p:nvGrpSpPr>
          <p:cNvPr id="11" name="Gruppieren 10">
            <a:extLst>
              <a:ext uri="{FF2B5EF4-FFF2-40B4-BE49-F238E27FC236}">
                <a16:creationId xmlns:a16="http://schemas.microsoft.com/office/drawing/2014/main" id="{B8CEE12B-585C-1AE1-141E-1AC5CEF34EAB}"/>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8" name="Rechteck 17">
              <a:extLst>
                <a:ext uri="{FF2B5EF4-FFF2-40B4-BE49-F238E27FC236}">
                  <a16:creationId xmlns:a16="http://schemas.microsoft.com/office/drawing/2014/main" id="{63F4D3C5-9E6B-C04C-6048-F6713A07CF20}"/>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9" name="Gerader Verbinder 18">
              <a:extLst>
                <a:ext uri="{FF2B5EF4-FFF2-40B4-BE49-F238E27FC236}">
                  <a16:creationId xmlns:a16="http://schemas.microsoft.com/office/drawing/2014/main" id="{6574D61D-3EB5-7CE8-C46F-1F2410DC8952}"/>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20" name="Gerader Verbinder 19">
              <a:extLst>
                <a:ext uri="{FF2B5EF4-FFF2-40B4-BE49-F238E27FC236}">
                  <a16:creationId xmlns:a16="http://schemas.microsoft.com/office/drawing/2014/main" id="{634B3478-6018-4ED1-6909-2E5D5688A7D7}"/>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12426007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a:xfrm>
            <a:off x="386837" y="344844"/>
            <a:ext cx="6786000" cy="574096"/>
          </a:xfrm>
        </p:spPr>
        <p:txBody>
          <a:bodyPr anchor="t"/>
          <a:lstStyle/>
          <a:p>
            <a:r>
              <a:rPr lang="de-DE" sz="2400" b="1" dirty="0">
                <a:latin typeface="Inria Sans" pitchFamily="2" charset="0"/>
              </a:rPr>
              <a:t>Lösungsvorschlag LM4</a:t>
            </a:r>
            <a:endParaRPr lang="de-DE" sz="2400" dirty="0">
              <a:latin typeface="Inria Sans" pitchFamily="2" charset="0"/>
            </a:endParaRP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47</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lang="de-DE" sz="1000" b="1" dirty="0">
                <a:latin typeface="Inria Sans" pitchFamily="2" charset="0"/>
              </a:rPr>
              <a:t>LM4</a:t>
            </a:r>
            <a:endParaRPr lang="de-DE" sz="1000" b="1" dirty="0">
              <a:solidFill>
                <a:srgbClr val="FFFFFF"/>
              </a:solidFill>
              <a:latin typeface="Inria Sans" pitchFamily="2" charset="0"/>
            </a:endParaRP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sp>
        <p:nvSpPr>
          <p:cNvPr id="9" name="Rechteck 8">
            <a:extLst>
              <a:ext uri="{FF2B5EF4-FFF2-40B4-BE49-F238E27FC236}">
                <a16:creationId xmlns:a16="http://schemas.microsoft.com/office/drawing/2014/main" id="{7ABDA269-D14B-6A37-43CC-EE00B712998D}"/>
              </a:ext>
            </a:extLst>
          </p:cNvPr>
          <p:cNvSpPr/>
          <p:nvPr/>
        </p:nvSpPr>
        <p:spPr>
          <a:xfrm>
            <a:off x="387860" y="870201"/>
            <a:ext cx="6783954" cy="1486141"/>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effectLst/>
                <a:latin typeface="Inria Sans" pitchFamily="2" charset="0"/>
                <a:ea typeface="Calibri" panose="020F0502020204030204" pitchFamily="34" charset="0"/>
                <a:cs typeface="Times New Roman" panose="02020603050405020304" pitchFamily="18" charset="0"/>
              </a:rPr>
              <a:t>Wählt ein Thema aus (oder entwickelt ein eigenes):</a:t>
            </a:r>
            <a:endParaRPr lang="en-US" sz="1000" b="1" dirty="0">
              <a:solidFill>
                <a:schemeClr val="accent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Schule auf Recyclingpapier umstellen</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(Handabdruck)</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i="1" u="sng" dirty="0">
                <a:solidFill>
                  <a:schemeClr val="tx1"/>
                </a:solidFill>
                <a:effectLst/>
                <a:latin typeface="Inria Sans" pitchFamily="2" charset="0"/>
                <a:ea typeface="Calibri" panose="020F0502020204030204" pitchFamily="34" charset="0"/>
                <a:cs typeface="Times New Roman" panose="02020603050405020304" pitchFamily="18" charset="0"/>
              </a:rPr>
              <a:t>Anteil der Fleischgerichte in der Kantine halbieren</a:t>
            </a:r>
            <a:r>
              <a:rPr lang="de-DE" sz="1000" i="1" u="sng" dirty="0">
                <a:solidFill>
                  <a:schemeClr val="tx1"/>
                </a:solidFill>
                <a:effectLst/>
                <a:latin typeface="Inria Sans" pitchFamily="2" charset="0"/>
                <a:ea typeface="Calibri" panose="020F0502020204030204" pitchFamily="34" charset="0"/>
                <a:cs typeface="Times New Roman" panose="02020603050405020304" pitchFamily="18" charset="0"/>
              </a:rPr>
              <a:t> (Big Point: reduziert CO₂).</a:t>
            </a:r>
            <a:endParaRPr lang="en-US" sz="1000" i="1" u="sng"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Kleidertauschparty organisieren</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(Handabdruck: gemeinschaftliche Lösung).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marL="176213" lvl="0"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Eigenes Thema:</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_______________________________ (z. B. Mülltrennung, Heizungscheck, Mobilität der Schulgemeinschaft).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p:txBody>
      </p:sp>
      <p:sp>
        <p:nvSpPr>
          <p:cNvPr id="11" name="Rechteck 10">
            <a:extLst>
              <a:ext uri="{FF2B5EF4-FFF2-40B4-BE49-F238E27FC236}">
                <a16:creationId xmlns:a16="http://schemas.microsoft.com/office/drawing/2014/main" id="{0F88DD39-FC59-1F88-E2B3-A868E329F630}"/>
              </a:ext>
            </a:extLst>
          </p:cNvPr>
          <p:cNvSpPr/>
          <p:nvPr/>
        </p:nvSpPr>
        <p:spPr>
          <a:xfrm>
            <a:off x="387860" y="4669239"/>
            <a:ext cx="3832447" cy="1485396"/>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Recherchiert 3 wichtige Fakten zu eurem Thema:</a:t>
            </a:r>
            <a:endParaRPr lang="en-US" sz="1000" b="1" dirty="0">
              <a:solidFill>
                <a:schemeClr val="accent1"/>
              </a:solidFill>
              <a:latin typeface="Inria Sans" pitchFamily="2" charset="0"/>
              <a:cs typeface="Times New Roman" panose="02020603050405020304" pitchFamily="18" charset="0"/>
            </a:endParaRPr>
          </a:p>
          <a:p>
            <a:pPr marL="228600" indent="-228600">
              <a:lnSpc>
                <a:spcPct val="107000"/>
              </a:lnSpc>
              <a:spcAft>
                <a:spcPts val="800"/>
              </a:spcAft>
              <a:buFont typeface="+mj-lt"/>
              <a:buAutoNum type="arabicPeriod"/>
            </a:pPr>
            <a:r>
              <a:rPr lang="en-US" sz="1000" dirty="0">
                <a:solidFill>
                  <a:schemeClr val="tx1"/>
                </a:solidFill>
                <a:latin typeface="Inria Sans" pitchFamily="2" charset="0"/>
                <a:cs typeface="Times New Roman" panose="02020603050405020304" pitchFamily="18" charset="0"/>
              </a:rPr>
              <a:t> </a:t>
            </a:r>
            <a:br>
              <a:rPr lang="en-US" sz="1000" dirty="0">
                <a:solidFill>
                  <a:schemeClr val="tx1"/>
                </a:solidFill>
                <a:latin typeface="Inria Sans" pitchFamily="2" charset="0"/>
                <a:cs typeface="Times New Roman" panose="02020603050405020304" pitchFamily="18" charset="0"/>
              </a:rPr>
            </a:br>
            <a:endParaRPr lang="en-US" sz="1000" dirty="0">
              <a:solidFill>
                <a:schemeClr val="tx1"/>
              </a:solidFill>
              <a:latin typeface="Inria Sans" pitchFamily="2" charset="0"/>
              <a:cs typeface="Times New Roman" panose="02020603050405020304" pitchFamily="18" charset="0"/>
            </a:endParaRPr>
          </a:p>
          <a:p>
            <a:pPr marL="228600" indent="-228600">
              <a:lnSpc>
                <a:spcPct val="107000"/>
              </a:lnSpc>
              <a:spcAft>
                <a:spcPts val="800"/>
              </a:spcAft>
              <a:buFont typeface="+mj-lt"/>
              <a:buAutoNum type="arabicPeriod"/>
            </a:pPr>
            <a:r>
              <a:rPr lang="en-US" sz="1000" dirty="0">
                <a:solidFill>
                  <a:schemeClr val="tx1"/>
                </a:solidFill>
                <a:latin typeface="Inria Sans" pitchFamily="2" charset="0"/>
                <a:cs typeface="Times New Roman" panose="02020603050405020304" pitchFamily="18" charset="0"/>
              </a:rPr>
              <a:t> </a:t>
            </a:r>
            <a:br>
              <a:rPr lang="en-US" sz="1000" dirty="0">
                <a:solidFill>
                  <a:schemeClr val="tx1"/>
                </a:solidFill>
                <a:latin typeface="Inria Sans" pitchFamily="2" charset="0"/>
                <a:cs typeface="Times New Roman" panose="02020603050405020304" pitchFamily="18" charset="0"/>
              </a:rPr>
            </a:br>
            <a:endParaRPr lang="en-US" sz="1000" dirty="0">
              <a:solidFill>
                <a:schemeClr val="tx1"/>
              </a:solidFill>
              <a:latin typeface="Inria Sans" pitchFamily="2" charset="0"/>
              <a:cs typeface="Times New Roman" panose="02020603050405020304" pitchFamily="18" charset="0"/>
            </a:endParaRPr>
          </a:p>
          <a:p>
            <a:pPr marL="228600" indent="-228600">
              <a:lnSpc>
                <a:spcPct val="107000"/>
              </a:lnSpc>
              <a:spcAft>
                <a:spcPts val="800"/>
              </a:spcAft>
              <a:buFont typeface="+mj-lt"/>
              <a:buAutoNum type="arabicPeriod"/>
            </a:pPr>
            <a:r>
              <a:rPr lang="en-US" sz="1000" dirty="0">
                <a:solidFill>
                  <a:schemeClr val="tx1"/>
                </a:solidFill>
                <a:latin typeface="Inria Sans" pitchFamily="2" charset="0"/>
                <a:cs typeface="Times New Roman" panose="02020603050405020304" pitchFamily="18" charset="0"/>
              </a:rPr>
              <a:t> </a:t>
            </a:r>
            <a:endParaRPr lang="de-DE" sz="1000" dirty="0">
              <a:solidFill>
                <a:schemeClr val="tx1"/>
              </a:solidFill>
              <a:latin typeface="Inria Sans" pitchFamily="2" charset="0"/>
              <a:cs typeface="Times New Roman" panose="02020603050405020304" pitchFamily="18" charset="0"/>
            </a:endParaRPr>
          </a:p>
          <a:p>
            <a:pPr>
              <a:lnSpc>
                <a:spcPct val="107000"/>
              </a:lnSpc>
              <a:spcAft>
                <a:spcPts val="800"/>
              </a:spcAft>
            </a:pPr>
            <a:endParaRPr lang="en-US" sz="1000" dirty="0">
              <a:solidFill>
                <a:schemeClr val="tx1"/>
              </a:solidFill>
              <a:latin typeface="Inria Sans" pitchFamily="2" charset="0"/>
              <a:cs typeface="Times New Roman" panose="02020603050405020304" pitchFamily="18" charset="0"/>
            </a:endParaRPr>
          </a:p>
          <a:p>
            <a:pPr>
              <a:lnSpc>
                <a:spcPct val="107000"/>
              </a:lnSpc>
              <a:spcAft>
                <a:spcPts val="800"/>
              </a:spcAft>
            </a:pPr>
            <a:endParaRPr lang="en-US" sz="1000" dirty="0">
              <a:solidFill>
                <a:schemeClr val="tx1"/>
              </a:solidFill>
              <a:latin typeface="Inria Sans" pitchFamily="2" charset="0"/>
              <a:cs typeface="Times New Roman" panose="02020603050405020304" pitchFamily="18" charset="0"/>
            </a:endParaRPr>
          </a:p>
        </p:txBody>
      </p:sp>
      <p:graphicFrame>
        <p:nvGraphicFramePr>
          <p:cNvPr id="16" name="Tabelle 15">
            <a:extLst>
              <a:ext uri="{FF2B5EF4-FFF2-40B4-BE49-F238E27FC236}">
                <a16:creationId xmlns:a16="http://schemas.microsoft.com/office/drawing/2014/main" id="{9F9CA169-742F-D7FD-DBA9-EC8EB2046248}"/>
              </a:ext>
            </a:extLst>
          </p:cNvPr>
          <p:cNvGraphicFramePr>
            <a:graphicFrameLocks noGrp="1"/>
          </p:cNvGraphicFramePr>
          <p:nvPr>
            <p:extLst>
              <p:ext uri="{D42A27DB-BD31-4B8C-83A1-F6EECF244321}">
                <p14:modId xmlns:p14="http://schemas.microsoft.com/office/powerpoint/2010/main" val="2701750425"/>
              </p:ext>
            </p:extLst>
          </p:nvPr>
        </p:nvGraphicFramePr>
        <p:xfrm>
          <a:off x="387860" y="2474298"/>
          <a:ext cx="6784977" cy="2081912"/>
        </p:xfrm>
        <a:graphic>
          <a:graphicData uri="http://schemas.openxmlformats.org/drawingml/2006/table">
            <a:tbl>
              <a:tblPr firstRow="1" firstCol="1" bandRow="1">
                <a:tableStyleId>{5C22544A-7EE6-4342-B048-85BDC9FD1C3A}</a:tableStyleId>
              </a:tblPr>
              <a:tblGrid>
                <a:gridCol w="948571">
                  <a:extLst>
                    <a:ext uri="{9D8B030D-6E8A-4147-A177-3AD203B41FA5}">
                      <a16:colId xmlns:a16="http://schemas.microsoft.com/office/drawing/2014/main" val="2447052877"/>
                    </a:ext>
                  </a:extLst>
                </a:gridCol>
                <a:gridCol w="2239107">
                  <a:extLst>
                    <a:ext uri="{9D8B030D-6E8A-4147-A177-3AD203B41FA5}">
                      <a16:colId xmlns:a16="http://schemas.microsoft.com/office/drawing/2014/main" val="4210855750"/>
                    </a:ext>
                  </a:extLst>
                </a:gridCol>
                <a:gridCol w="3597299">
                  <a:extLst>
                    <a:ext uri="{9D8B030D-6E8A-4147-A177-3AD203B41FA5}">
                      <a16:colId xmlns:a16="http://schemas.microsoft.com/office/drawing/2014/main" val="2646696438"/>
                    </a:ext>
                  </a:extLst>
                </a:gridCol>
              </a:tblGrid>
              <a:tr h="0">
                <a:tc gridSpan="3">
                  <a:txBody>
                    <a:bodyPr/>
                    <a:lstStyle/>
                    <a:p>
                      <a:pPr>
                        <a:lnSpc>
                          <a:spcPct val="107000"/>
                        </a:lnSpc>
                        <a:spcAft>
                          <a:spcPts val="800"/>
                        </a:spcAft>
                      </a:pPr>
                      <a:r>
                        <a:rPr lang="de-DE" sz="1000" dirty="0">
                          <a:solidFill>
                            <a:schemeClr val="accent1"/>
                          </a:solidFill>
                          <a:effectLst/>
                          <a:latin typeface="Inria Sans" pitchFamily="2" charset="0"/>
                          <a:ea typeface="Calibri" panose="020F0502020204030204" pitchFamily="34" charset="0"/>
                          <a:cs typeface="Times New Roman" panose="02020603050405020304" pitchFamily="18" charset="0"/>
                        </a:rPr>
                        <a:t>Formuliert euer Ziel. Achtet auf eine s-m-a-r-t-e Zielformulierung.</a:t>
                      </a:r>
                      <a:endParaRPr lang="en-US" sz="10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0">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rPr>
                        <a:t>Frage</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rPr>
                        <a:t>Euer Ziel</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0">
                <a:tc>
                  <a:txBody>
                    <a:bodyPr/>
                    <a:lstStyle/>
                    <a:p>
                      <a:pPr>
                        <a:lnSpc>
                          <a:spcPct val="107000"/>
                        </a:lnSpc>
                        <a:spcAft>
                          <a:spcPts val="800"/>
                        </a:spcAft>
                      </a:pPr>
                      <a:r>
                        <a:rPr lang="de-DE" sz="1000" b="1" dirty="0">
                          <a:solidFill>
                            <a:schemeClr val="tx1"/>
                          </a:solidFill>
                          <a:effectLst/>
                          <a:latin typeface="Inria Sans" pitchFamily="2" charset="0"/>
                        </a:rPr>
                        <a:t>S</a:t>
                      </a:r>
                      <a:r>
                        <a:rPr lang="de-DE" sz="1000" b="0" dirty="0">
                          <a:solidFill>
                            <a:schemeClr val="tx1"/>
                          </a:solidFill>
                          <a:effectLst/>
                          <a:latin typeface="Inria Sans" pitchFamily="2" charset="0"/>
                        </a:rPr>
                        <a:t>pezifisch</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Was genau wollt ihr ändern?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effectLst/>
                          <a:latin typeface="Inria Sans" pitchFamily="2" charset="0"/>
                          <a:ea typeface="Calibri" panose="020F0502020204030204" pitchFamily="34" charset="0"/>
                          <a:cs typeface="Times New Roman" panose="02020603050405020304" pitchFamily="18" charset="0"/>
                        </a:rPr>
                        <a:t>„Wir wollen, dass die Kantine 2x pro Woche vegetarisch kocht.“</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rgbClr val="EBF6F8"/>
                    </a:solidFill>
                  </a:tcPr>
                </a:tc>
                <a:extLst>
                  <a:ext uri="{0D108BD9-81ED-4DB2-BD59-A6C34878D82A}">
                    <a16:rowId xmlns:a16="http://schemas.microsoft.com/office/drawing/2014/main" val="3436292682"/>
                  </a:ext>
                </a:extLst>
              </a:tr>
              <a:tr h="0">
                <a:tc>
                  <a:txBody>
                    <a:bodyPr/>
                    <a:lstStyle/>
                    <a:p>
                      <a:pPr>
                        <a:lnSpc>
                          <a:spcPct val="107000"/>
                        </a:lnSpc>
                        <a:spcAft>
                          <a:spcPts val="800"/>
                        </a:spcAft>
                      </a:pPr>
                      <a:r>
                        <a:rPr lang="de-DE" sz="1000" b="1" dirty="0">
                          <a:solidFill>
                            <a:schemeClr val="tx1"/>
                          </a:solidFill>
                          <a:effectLst/>
                          <a:latin typeface="Inria Sans" pitchFamily="2" charset="0"/>
                        </a:rPr>
                        <a:t>M</a:t>
                      </a:r>
                      <a:r>
                        <a:rPr lang="de-DE" sz="1000" b="0" dirty="0">
                          <a:solidFill>
                            <a:schemeClr val="tx1"/>
                          </a:solidFill>
                          <a:effectLst/>
                          <a:latin typeface="Inria Sans" pitchFamily="2" charset="0"/>
                        </a:rPr>
                        <a:t>essbar</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Wie könnt ihr den Erfolg messen?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effectLst/>
                          <a:latin typeface="Inria Sans" pitchFamily="2" charset="0"/>
                          <a:ea typeface="Calibri" panose="020F0502020204030204" pitchFamily="34" charset="0"/>
                          <a:cs typeface="Times New Roman" panose="02020603050405020304" pitchFamily="18" charset="0"/>
                        </a:rPr>
                        <a:t>„Wir zählen die vegetarischen Gerichte vor/nach der Aktion.“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rgbClr val="EBF6F8"/>
                    </a:solidFill>
                  </a:tcPr>
                </a:tc>
                <a:extLst>
                  <a:ext uri="{0D108BD9-81ED-4DB2-BD59-A6C34878D82A}">
                    <a16:rowId xmlns:a16="http://schemas.microsoft.com/office/drawing/2014/main" val="722580323"/>
                  </a:ext>
                </a:extLst>
              </a:tr>
              <a:tr h="0">
                <a:tc>
                  <a:txBody>
                    <a:bodyPr/>
                    <a:lstStyle/>
                    <a:p>
                      <a:pPr>
                        <a:lnSpc>
                          <a:spcPct val="107000"/>
                        </a:lnSpc>
                        <a:spcAft>
                          <a:spcPts val="800"/>
                        </a:spcAft>
                      </a:pPr>
                      <a:r>
                        <a:rPr lang="de-DE" sz="1000" b="1" dirty="0">
                          <a:solidFill>
                            <a:schemeClr val="tx1"/>
                          </a:solidFill>
                          <a:effectLst/>
                          <a:latin typeface="Inria Sans" pitchFamily="2" charset="0"/>
                        </a:rPr>
                        <a:t>A</a:t>
                      </a:r>
                      <a:r>
                        <a:rPr lang="de-DE" sz="1000" b="0" dirty="0">
                          <a:solidFill>
                            <a:schemeClr val="tx1"/>
                          </a:solidFill>
                          <a:effectLst/>
                          <a:latin typeface="Inria Sans" pitchFamily="2" charset="0"/>
                        </a:rPr>
                        <a:t>ttraktiv</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a:solidFill>
                            <a:schemeClr val="tx1"/>
                          </a:solidFill>
                          <a:effectLst/>
                          <a:latin typeface="Inria Sans" pitchFamily="2" charset="0"/>
                        </a:rPr>
                        <a:t>Warum ist das gut für die Schule?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effectLst/>
                          <a:latin typeface="Inria Sans" pitchFamily="2" charset="0"/>
                          <a:ea typeface="Calibri" panose="020F0502020204030204" pitchFamily="34" charset="0"/>
                          <a:cs typeface="Times New Roman" panose="02020603050405020304" pitchFamily="18" charset="0"/>
                        </a:rPr>
                        <a:t>„Spart Geld, ist gesünder, gut fürs Klima.“</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rgbClr val="EBF6F8"/>
                    </a:solidFill>
                  </a:tcPr>
                </a:tc>
                <a:extLst>
                  <a:ext uri="{0D108BD9-81ED-4DB2-BD59-A6C34878D82A}">
                    <a16:rowId xmlns:a16="http://schemas.microsoft.com/office/drawing/2014/main" val="1825003370"/>
                  </a:ext>
                </a:extLst>
              </a:tr>
              <a:tr h="0">
                <a:tc>
                  <a:txBody>
                    <a:bodyPr/>
                    <a:lstStyle/>
                    <a:p>
                      <a:pPr>
                        <a:lnSpc>
                          <a:spcPct val="107000"/>
                        </a:lnSpc>
                        <a:spcAft>
                          <a:spcPts val="800"/>
                        </a:spcAft>
                      </a:pPr>
                      <a:r>
                        <a:rPr lang="de-DE" sz="1000" b="1" dirty="0">
                          <a:solidFill>
                            <a:schemeClr val="tx1"/>
                          </a:solidFill>
                          <a:effectLst/>
                          <a:latin typeface="Inria Sans" pitchFamily="2" charset="0"/>
                        </a:rPr>
                        <a:t>R</a:t>
                      </a:r>
                      <a:r>
                        <a:rPr lang="de-DE" sz="1000" b="0" dirty="0">
                          <a:solidFill>
                            <a:schemeClr val="tx1"/>
                          </a:solidFill>
                          <a:effectLst/>
                          <a:latin typeface="Inria Sans" pitchFamily="2" charset="0"/>
                        </a:rPr>
                        <a:t>ealistisch</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Ist das umsetzbar?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effectLst/>
                          <a:latin typeface="Inria Sans" pitchFamily="2" charset="0"/>
                          <a:ea typeface="Calibri" panose="020F0502020204030204" pitchFamily="34" charset="0"/>
                          <a:cs typeface="Times New Roman" panose="02020603050405020304" pitchFamily="18" charset="0"/>
                        </a:rPr>
                        <a:t>„Ja, die Kantine hat schon vegane Optionen.“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rgbClr val="EBF6F8"/>
                    </a:solidFill>
                  </a:tcPr>
                </a:tc>
                <a:extLst>
                  <a:ext uri="{0D108BD9-81ED-4DB2-BD59-A6C34878D82A}">
                    <a16:rowId xmlns:a16="http://schemas.microsoft.com/office/drawing/2014/main" val="3656247661"/>
                  </a:ext>
                </a:extLst>
              </a:tr>
              <a:tr h="0">
                <a:tc>
                  <a:txBody>
                    <a:bodyPr/>
                    <a:lstStyle/>
                    <a:p>
                      <a:pPr>
                        <a:lnSpc>
                          <a:spcPct val="107000"/>
                        </a:lnSpc>
                        <a:spcAft>
                          <a:spcPts val="800"/>
                        </a:spcAft>
                      </a:pPr>
                      <a:r>
                        <a:rPr lang="de-DE" sz="1000" b="1" dirty="0">
                          <a:solidFill>
                            <a:schemeClr val="tx1"/>
                          </a:solidFill>
                          <a:effectLst/>
                          <a:latin typeface="Inria Sans" pitchFamily="2" charset="0"/>
                        </a:rPr>
                        <a:t>T</a:t>
                      </a:r>
                      <a:r>
                        <a:rPr lang="de-DE" sz="1000" b="0" dirty="0">
                          <a:solidFill>
                            <a:schemeClr val="tx1"/>
                          </a:solidFill>
                          <a:effectLst/>
                          <a:latin typeface="Inria Sans" pitchFamily="2" charset="0"/>
                        </a:rPr>
                        <a:t>erminiert</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rPr>
                        <a:t>Bis wann wollt ihr das schaffen?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effectLst/>
                          <a:latin typeface="Inria Sans" pitchFamily="2" charset="0"/>
                          <a:ea typeface="Calibri" panose="020F0502020204030204" pitchFamily="34" charset="0"/>
                          <a:cs typeface="Times New Roman" panose="02020603050405020304" pitchFamily="18" charset="0"/>
                        </a:rPr>
                        <a:t>„Bis zu den Sommerferien.“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rgbClr val="EBF6F8"/>
                    </a:solidFill>
                  </a:tcPr>
                </a:tc>
                <a:extLst>
                  <a:ext uri="{0D108BD9-81ED-4DB2-BD59-A6C34878D82A}">
                    <a16:rowId xmlns:a16="http://schemas.microsoft.com/office/drawing/2014/main" val="2066111048"/>
                  </a:ext>
                </a:extLst>
              </a:tr>
            </a:tbl>
          </a:graphicData>
        </a:graphic>
      </p:graphicFrame>
      <p:sp>
        <p:nvSpPr>
          <p:cNvPr id="18" name="Rechteck 17">
            <a:extLst>
              <a:ext uri="{FF2B5EF4-FFF2-40B4-BE49-F238E27FC236}">
                <a16:creationId xmlns:a16="http://schemas.microsoft.com/office/drawing/2014/main" id="{EB29D080-95D5-A5CC-D2A7-C8477B193DCF}"/>
              </a:ext>
            </a:extLst>
          </p:cNvPr>
          <p:cNvSpPr/>
          <p:nvPr/>
        </p:nvSpPr>
        <p:spPr>
          <a:xfrm>
            <a:off x="4349262" y="4669238"/>
            <a:ext cx="2823575" cy="1485396"/>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Sammelt Daten und recherchiert. </a:t>
            </a:r>
            <a:br>
              <a:rPr lang="de-DE" sz="1000" dirty="0">
                <a:solidFill>
                  <a:schemeClr val="tx1"/>
                </a:solidFill>
                <a:latin typeface="Inria Sans" pitchFamily="2" charset="0"/>
                <a:cs typeface="Times New Roman" panose="02020603050405020304" pitchFamily="18" charset="0"/>
              </a:rPr>
            </a:br>
            <a:r>
              <a:rPr lang="de-DE" sz="1000" dirty="0">
                <a:solidFill>
                  <a:schemeClr val="tx1"/>
                </a:solidFill>
                <a:latin typeface="Inria Sans" pitchFamily="2" charset="0"/>
                <a:cs typeface="Times New Roman" panose="02020603050405020304" pitchFamily="18" charset="0"/>
              </a:rPr>
              <a:t>Z.B.: Wie oft gibt es Fleisch in der Kantine? Wie viel Emissionen verursachen die Gerichte?</a:t>
            </a:r>
            <a:endParaRPr lang="en-US" sz="1000" dirty="0">
              <a:solidFill>
                <a:schemeClr val="tx1"/>
              </a:solidFill>
              <a:latin typeface="Inria Sans" pitchFamily="2" charset="0"/>
              <a:cs typeface="Times New Roman" panose="02020603050405020304" pitchFamily="18" charset="0"/>
            </a:endParaRPr>
          </a:p>
        </p:txBody>
      </p:sp>
      <p:sp>
        <p:nvSpPr>
          <p:cNvPr id="19" name="Rechteck 18">
            <a:extLst>
              <a:ext uri="{FF2B5EF4-FFF2-40B4-BE49-F238E27FC236}">
                <a16:creationId xmlns:a16="http://schemas.microsoft.com/office/drawing/2014/main" id="{E3BF2346-81AC-189A-5328-EE94A9A90215}"/>
              </a:ext>
            </a:extLst>
          </p:cNvPr>
          <p:cNvSpPr/>
          <p:nvPr/>
        </p:nvSpPr>
        <p:spPr>
          <a:xfrm>
            <a:off x="387860" y="6267663"/>
            <a:ext cx="2172460" cy="1912022"/>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Verteilt Aufgaben in eurer Gruppe:</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Sprecher*in (kontaktiert Schulleitung/Kantine)</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Recherche (sammelt Fakten)</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Organisator*in </a:t>
            </a:r>
            <a:br>
              <a:rPr lang="de-DE" sz="1000" dirty="0">
                <a:solidFill>
                  <a:schemeClr val="tx1"/>
                </a:solidFill>
                <a:latin typeface="Inria Sans" pitchFamily="2" charset="0"/>
                <a:cs typeface="Times New Roman" panose="02020603050405020304" pitchFamily="18" charset="0"/>
              </a:rPr>
            </a:br>
            <a:r>
              <a:rPr lang="de-DE" sz="1000" dirty="0">
                <a:solidFill>
                  <a:schemeClr val="tx1"/>
                </a:solidFill>
                <a:latin typeface="Inria Sans" pitchFamily="2" charset="0"/>
                <a:cs typeface="Times New Roman" panose="02020603050405020304" pitchFamily="18" charset="0"/>
              </a:rPr>
              <a:t>(plant Termine, Material)</a:t>
            </a:r>
          </a:p>
          <a:p>
            <a:pPr marL="176213" indent="-176213">
              <a:lnSpc>
                <a:spcPct val="107000"/>
              </a:lnSpc>
              <a:spcAft>
                <a:spcPts val="800"/>
              </a:spcAft>
              <a:buClr>
                <a:schemeClr val="accent4"/>
              </a:buClr>
              <a:buSzPct val="100000"/>
              <a:buFont typeface="Arial" panose="020B0604020202020204" pitchFamily="34" charset="0"/>
              <a:buChar char="•"/>
              <a:tabLst>
                <a:tab pos="457200" algn="l"/>
              </a:tabLst>
            </a:pPr>
            <a:r>
              <a:rPr lang="de-DE" sz="1000" dirty="0">
                <a:solidFill>
                  <a:schemeClr val="tx1"/>
                </a:solidFill>
                <a:latin typeface="Inria Sans" pitchFamily="2" charset="0"/>
                <a:cs typeface="Times New Roman" panose="02020603050405020304" pitchFamily="18" charset="0"/>
              </a:rPr>
              <a:t>Werber*in </a:t>
            </a:r>
            <a:br>
              <a:rPr lang="de-DE" sz="1000" dirty="0">
                <a:solidFill>
                  <a:schemeClr val="tx1"/>
                </a:solidFill>
                <a:latin typeface="Inria Sans" pitchFamily="2" charset="0"/>
                <a:cs typeface="Times New Roman" panose="02020603050405020304" pitchFamily="18" charset="0"/>
              </a:rPr>
            </a:br>
            <a:r>
              <a:rPr lang="de-DE" sz="1000" dirty="0">
                <a:solidFill>
                  <a:schemeClr val="tx1"/>
                </a:solidFill>
                <a:latin typeface="Inria Sans" pitchFamily="2" charset="0"/>
                <a:cs typeface="Times New Roman" panose="02020603050405020304" pitchFamily="18" charset="0"/>
              </a:rPr>
              <a:t>(macht Plakate/</a:t>
            </a:r>
            <a:r>
              <a:rPr lang="de-DE" sz="1000" dirty="0" err="1">
                <a:solidFill>
                  <a:schemeClr val="tx1"/>
                </a:solidFill>
                <a:latin typeface="Inria Sans" pitchFamily="2" charset="0"/>
                <a:cs typeface="Times New Roman" panose="02020603050405020304" pitchFamily="18" charset="0"/>
              </a:rPr>
              <a:t>Social</a:t>
            </a:r>
            <a:r>
              <a:rPr lang="de-DE" sz="1000" dirty="0">
                <a:solidFill>
                  <a:schemeClr val="tx1"/>
                </a:solidFill>
                <a:latin typeface="Inria Sans" pitchFamily="2" charset="0"/>
                <a:cs typeface="Times New Roman" panose="02020603050405020304" pitchFamily="18" charset="0"/>
              </a:rPr>
              <a:t>-Media)</a:t>
            </a:r>
          </a:p>
        </p:txBody>
      </p:sp>
      <p:sp>
        <p:nvSpPr>
          <p:cNvPr id="20" name="Rechteck 19">
            <a:extLst>
              <a:ext uri="{FF2B5EF4-FFF2-40B4-BE49-F238E27FC236}">
                <a16:creationId xmlns:a16="http://schemas.microsoft.com/office/drawing/2014/main" id="{15A7694F-6268-F9DC-ABD7-5B7AF86A7E6B}"/>
              </a:ext>
            </a:extLst>
          </p:cNvPr>
          <p:cNvSpPr/>
          <p:nvPr/>
        </p:nvSpPr>
        <p:spPr>
          <a:xfrm>
            <a:off x="5772151" y="8292710"/>
            <a:ext cx="1400686" cy="1487079"/>
          </a:xfrm>
          <a:prstGeom prst="rect">
            <a:avLst/>
          </a:prstGeom>
          <a:solidFill>
            <a:schemeClr val="bg1"/>
          </a:solid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pPr algn="ctr">
              <a:lnSpc>
                <a:spcPct val="107000"/>
              </a:lnSpc>
              <a:spcAft>
                <a:spcPts val="800"/>
              </a:spcAft>
            </a:pPr>
            <a:r>
              <a:rPr lang="de-DE" sz="1000" b="1" dirty="0">
                <a:solidFill>
                  <a:schemeClr val="accent1"/>
                </a:solidFill>
                <a:latin typeface="Inria Sans" pitchFamily="2" charset="0"/>
                <a:cs typeface="Times New Roman" panose="02020603050405020304" pitchFamily="18" charset="0"/>
              </a:rPr>
              <a:t>Entwerft ein Logo für eure Idee!</a:t>
            </a:r>
            <a:endParaRPr lang="de-DE" sz="800" b="1" dirty="0">
              <a:solidFill>
                <a:schemeClr val="accent1"/>
              </a:solidFill>
              <a:latin typeface="Inria Sans" pitchFamily="2" charset="0"/>
              <a:cs typeface="Times New Roman" panose="02020603050405020304" pitchFamily="18" charset="0"/>
            </a:endParaRPr>
          </a:p>
        </p:txBody>
      </p:sp>
      <p:graphicFrame>
        <p:nvGraphicFramePr>
          <p:cNvPr id="24" name="Tabelle 23">
            <a:extLst>
              <a:ext uri="{FF2B5EF4-FFF2-40B4-BE49-F238E27FC236}">
                <a16:creationId xmlns:a16="http://schemas.microsoft.com/office/drawing/2014/main" id="{56C3FC65-060C-70C9-F428-9B0F9858345D}"/>
              </a:ext>
            </a:extLst>
          </p:cNvPr>
          <p:cNvGraphicFramePr>
            <a:graphicFrameLocks noGrp="1"/>
          </p:cNvGraphicFramePr>
          <p:nvPr/>
        </p:nvGraphicFramePr>
        <p:xfrm>
          <a:off x="2667000" y="6267663"/>
          <a:ext cx="4505837" cy="1912019"/>
        </p:xfrm>
        <a:graphic>
          <a:graphicData uri="http://schemas.openxmlformats.org/drawingml/2006/table">
            <a:tbl>
              <a:tblPr firstRow="1" firstCol="1" bandRow="1">
                <a:tableStyleId>{5C22544A-7EE6-4342-B048-85BDC9FD1C3A}</a:tableStyleId>
              </a:tblPr>
              <a:tblGrid>
                <a:gridCol w="2176489">
                  <a:extLst>
                    <a:ext uri="{9D8B030D-6E8A-4147-A177-3AD203B41FA5}">
                      <a16:colId xmlns:a16="http://schemas.microsoft.com/office/drawing/2014/main" val="2447052877"/>
                    </a:ext>
                  </a:extLst>
                </a:gridCol>
                <a:gridCol w="2329348">
                  <a:extLst>
                    <a:ext uri="{9D8B030D-6E8A-4147-A177-3AD203B41FA5}">
                      <a16:colId xmlns:a16="http://schemas.microsoft.com/office/drawing/2014/main" val="4210855750"/>
                    </a:ext>
                  </a:extLst>
                </a:gridCol>
              </a:tblGrid>
              <a:tr h="417449">
                <a:tc gridSpan="2">
                  <a:txBody>
                    <a:bodyPr/>
                    <a:lstStyle/>
                    <a:p>
                      <a:pPr>
                        <a:lnSpc>
                          <a:spcPct val="107000"/>
                        </a:lnSpc>
                        <a:spcAft>
                          <a:spcPts val="800"/>
                        </a:spcAft>
                      </a:pPr>
                      <a:r>
                        <a:rPr lang="de-DE" sz="1000" dirty="0">
                          <a:solidFill>
                            <a:schemeClr val="accent1"/>
                          </a:solidFill>
                          <a:latin typeface="Inria Sans" pitchFamily="2" charset="0"/>
                          <a:cs typeface="Times New Roman" panose="02020603050405020304" pitchFamily="18" charset="0"/>
                        </a:rPr>
                        <a:t>Hindernisse und Lösungen: </a:t>
                      </a:r>
                      <a:br>
                        <a:rPr lang="de-DE" sz="1000" dirty="0">
                          <a:solidFill>
                            <a:schemeClr val="accent1"/>
                          </a:solidFill>
                          <a:latin typeface="Inria Sans" pitchFamily="2" charset="0"/>
                          <a:cs typeface="Times New Roman" panose="02020603050405020304" pitchFamily="18" charset="0"/>
                        </a:rPr>
                      </a:br>
                      <a:r>
                        <a:rPr lang="de-DE" sz="1000" dirty="0">
                          <a:solidFill>
                            <a:schemeClr val="accent1"/>
                          </a:solidFill>
                          <a:latin typeface="Inria Sans" pitchFamily="2" charset="0"/>
                          <a:cs typeface="Times New Roman" panose="02020603050405020304" pitchFamily="18" charset="0"/>
                        </a:rPr>
                        <a:t>Überlegt, was schiefgehen könnte und wie ihr es lösen könnt.</a:t>
                      </a: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242223">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Mögliches Hindernis</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Unsere Lösung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417449">
                <a:tc>
                  <a:txBody>
                    <a:bodyPr/>
                    <a:lstStyle/>
                    <a:p>
                      <a:pPr>
                        <a:lnSpc>
                          <a:spcPct val="107000"/>
                        </a:lnSpc>
                        <a:spcAft>
                          <a:spcPts val="800"/>
                        </a:spcAft>
                      </a:pPr>
                      <a:r>
                        <a:rPr lang="de-DE" sz="1000" b="0" i="1" dirty="0" err="1">
                          <a:solidFill>
                            <a:schemeClr val="tx1"/>
                          </a:solidFill>
                          <a:effectLst/>
                          <a:latin typeface="Inria Sans" pitchFamily="2" charset="0"/>
                          <a:ea typeface="Calibri" panose="020F0502020204030204" pitchFamily="34" charset="0"/>
                          <a:cs typeface="Times New Roman" panose="02020603050405020304" pitchFamily="18" charset="0"/>
                        </a:rPr>
                        <a:t>Bsp</a:t>
                      </a:r>
                      <a:r>
                        <a:rPr lang="de-DE" sz="1000" b="0" i="1" dirty="0">
                          <a:solidFill>
                            <a:schemeClr val="tx1"/>
                          </a:solidFill>
                          <a:effectLst/>
                          <a:latin typeface="Inria Sans" pitchFamily="2" charset="0"/>
                          <a:ea typeface="Calibri" panose="020F0502020204030204" pitchFamily="34" charset="0"/>
                          <a:cs typeface="Times New Roman" panose="02020603050405020304" pitchFamily="18" charset="0"/>
                        </a:rPr>
                        <a:t>.:„Die Kantine will nicht mitmachen.“</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i="1" dirty="0">
                          <a:solidFill>
                            <a:schemeClr val="tx1"/>
                          </a:solidFill>
                          <a:effectLst/>
                          <a:latin typeface="Inria Sans" pitchFamily="2" charset="0"/>
                          <a:ea typeface="Calibri" panose="020F0502020204030204" pitchFamily="34" charset="0"/>
                          <a:cs typeface="Times New Roman" panose="02020603050405020304" pitchFamily="18" charset="0"/>
                        </a:rPr>
                        <a:t>„Wir machen eine Umfrage: ‚Würdet ihr vegetarisch essen?‘“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417449">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417449">
                <a:tc>
                  <a:txBody>
                    <a:bodyPr/>
                    <a:lstStyle/>
                    <a:p>
                      <a:pPr>
                        <a:lnSpc>
                          <a:spcPct val="107000"/>
                        </a:lnSpc>
                        <a:spcAft>
                          <a:spcPts val="800"/>
                        </a:spcAft>
                      </a:pPr>
                      <a:r>
                        <a:rPr lang="de-DE" sz="1000" dirty="0">
                          <a:effectLst/>
                          <a:latin typeface="Inria Sans" pitchFamily="2" charset="0"/>
                          <a:ea typeface="Calibri" panose="020F0502020204030204" pitchFamily="34" charset="0"/>
                          <a:cs typeface="Times New Roman" panose="02020603050405020304" pitchFamily="18" charset="0"/>
                        </a:rPr>
                        <a:t>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bl>
          </a:graphicData>
        </a:graphic>
      </p:graphicFrame>
      <p:graphicFrame>
        <p:nvGraphicFramePr>
          <p:cNvPr id="25" name="Tabelle 24">
            <a:extLst>
              <a:ext uri="{FF2B5EF4-FFF2-40B4-BE49-F238E27FC236}">
                <a16:creationId xmlns:a16="http://schemas.microsoft.com/office/drawing/2014/main" id="{10379BDE-D357-564F-6D63-755484F85F28}"/>
              </a:ext>
            </a:extLst>
          </p:cNvPr>
          <p:cNvGraphicFramePr>
            <a:graphicFrameLocks noGrp="1"/>
          </p:cNvGraphicFramePr>
          <p:nvPr/>
        </p:nvGraphicFramePr>
        <p:xfrm>
          <a:off x="387861" y="8292710"/>
          <a:ext cx="2450588" cy="1487080"/>
        </p:xfrm>
        <a:graphic>
          <a:graphicData uri="http://schemas.openxmlformats.org/drawingml/2006/table">
            <a:tbl>
              <a:tblPr firstRow="1" firstCol="1" bandRow="1">
                <a:tableStyleId>{5C22544A-7EE6-4342-B048-85BDC9FD1C3A}</a:tableStyleId>
              </a:tblPr>
              <a:tblGrid>
                <a:gridCol w="780326">
                  <a:extLst>
                    <a:ext uri="{9D8B030D-6E8A-4147-A177-3AD203B41FA5}">
                      <a16:colId xmlns:a16="http://schemas.microsoft.com/office/drawing/2014/main" val="2447052877"/>
                    </a:ext>
                  </a:extLst>
                </a:gridCol>
                <a:gridCol w="835131">
                  <a:extLst>
                    <a:ext uri="{9D8B030D-6E8A-4147-A177-3AD203B41FA5}">
                      <a16:colId xmlns:a16="http://schemas.microsoft.com/office/drawing/2014/main" val="4210855750"/>
                    </a:ext>
                  </a:extLst>
                </a:gridCol>
                <a:gridCol w="835131">
                  <a:extLst>
                    <a:ext uri="{9D8B030D-6E8A-4147-A177-3AD203B41FA5}">
                      <a16:colId xmlns:a16="http://schemas.microsoft.com/office/drawing/2014/main" val="3743738118"/>
                    </a:ext>
                  </a:extLst>
                </a:gridCol>
              </a:tblGrid>
              <a:tr h="208358">
                <a:tc gridSpan="3">
                  <a:txBody>
                    <a:bodyPr/>
                    <a:lstStyle/>
                    <a:p>
                      <a:pPr>
                        <a:lnSpc>
                          <a:spcPct val="107000"/>
                        </a:lnSpc>
                        <a:spcAft>
                          <a:spcPts val="800"/>
                        </a:spcAft>
                      </a:pPr>
                      <a:r>
                        <a:rPr lang="de-DE" sz="1000" dirty="0">
                          <a:solidFill>
                            <a:schemeClr val="accent1"/>
                          </a:solidFill>
                          <a:latin typeface="Inria Sans" pitchFamily="2" charset="0"/>
                          <a:cs typeface="Times New Roman" panose="02020603050405020304" pitchFamily="18" charset="0"/>
                        </a:rPr>
                        <a:t>Erstellt eine To-Do-Liste.</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de-DE" sz="1000" dirty="0">
                        <a:solidFill>
                          <a:schemeClr val="accent1"/>
                        </a:solidFill>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208358">
                <a:tc>
                  <a:txBody>
                    <a:bodyPr/>
                    <a:lstStyle/>
                    <a:p>
                      <a:pPr>
                        <a:lnSpc>
                          <a:spcPct val="107000"/>
                        </a:lnSpc>
                        <a:spcAft>
                          <a:spcPts val="8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Wer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Macht was</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Bis wann?</a:t>
                      </a:r>
                      <a:endParaRPr lang="en-US" sz="1000" b="1"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208358">
                <a:tc>
                  <a:txBody>
                    <a:bodyPr/>
                    <a:lstStyle/>
                    <a:p>
                      <a:pPr>
                        <a:lnSpc>
                          <a:spcPct val="107000"/>
                        </a:lnSpc>
                        <a:spcAft>
                          <a:spcPts val="800"/>
                        </a:spcAft>
                      </a:pP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208358">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208358">
                <a:tc>
                  <a:txBody>
                    <a:bodyPr/>
                    <a:lstStyle/>
                    <a:p>
                      <a:pPr>
                        <a:lnSpc>
                          <a:spcPct val="107000"/>
                        </a:lnSpc>
                        <a:spcAft>
                          <a:spcPts val="800"/>
                        </a:spcAft>
                      </a:pPr>
                      <a:r>
                        <a:rPr lang="de-DE" sz="1000" dirty="0">
                          <a:effectLst/>
                          <a:latin typeface="Inria Sans" pitchFamily="2" charset="0"/>
                          <a:ea typeface="Calibri" panose="020F0502020204030204" pitchFamily="34" charset="0"/>
                          <a:cs typeface="Times New Roman" panose="02020603050405020304" pitchFamily="18" charset="0"/>
                        </a:rPr>
                        <a:t>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effectLst/>
                        <a:latin typeface="Inria Sans" pitchFamily="2"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bl>
          </a:graphicData>
        </a:graphic>
      </p:graphicFrame>
      <p:graphicFrame>
        <p:nvGraphicFramePr>
          <p:cNvPr id="26" name="Tabelle 25">
            <a:extLst>
              <a:ext uri="{FF2B5EF4-FFF2-40B4-BE49-F238E27FC236}">
                <a16:creationId xmlns:a16="http://schemas.microsoft.com/office/drawing/2014/main" id="{154ECA8A-B662-E2F1-477A-C6FB5D682AC5}"/>
              </a:ext>
            </a:extLst>
          </p:cNvPr>
          <p:cNvGraphicFramePr>
            <a:graphicFrameLocks noGrp="1"/>
          </p:cNvGraphicFramePr>
          <p:nvPr/>
        </p:nvGraphicFramePr>
        <p:xfrm>
          <a:off x="2969136" y="8292710"/>
          <a:ext cx="2669664" cy="1487080"/>
        </p:xfrm>
        <a:graphic>
          <a:graphicData uri="http://schemas.openxmlformats.org/drawingml/2006/table">
            <a:tbl>
              <a:tblPr firstRow="1" firstCol="1" bandRow="1">
                <a:tableStyleId>{5C22544A-7EE6-4342-B048-85BDC9FD1C3A}</a:tableStyleId>
              </a:tblPr>
              <a:tblGrid>
                <a:gridCol w="1289547">
                  <a:extLst>
                    <a:ext uri="{9D8B030D-6E8A-4147-A177-3AD203B41FA5}">
                      <a16:colId xmlns:a16="http://schemas.microsoft.com/office/drawing/2014/main" val="2447052877"/>
                    </a:ext>
                  </a:extLst>
                </a:gridCol>
                <a:gridCol w="1380117">
                  <a:extLst>
                    <a:ext uri="{9D8B030D-6E8A-4147-A177-3AD203B41FA5}">
                      <a16:colId xmlns:a16="http://schemas.microsoft.com/office/drawing/2014/main" val="4210855750"/>
                    </a:ext>
                  </a:extLst>
                </a:gridCol>
              </a:tblGrid>
              <a:tr h="477479">
                <a:tc gridSpan="2">
                  <a:txBody>
                    <a:bodyPr/>
                    <a:lstStyle/>
                    <a:p>
                      <a:pPr>
                        <a:lnSpc>
                          <a:spcPct val="107000"/>
                        </a:lnSpc>
                        <a:spcAft>
                          <a:spcPts val="800"/>
                        </a:spcAft>
                      </a:pPr>
                      <a:r>
                        <a:rPr lang="de-DE" sz="1000" dirty="0">
                          <a:solidFill>
                            <a:schemeClr val="accent1"/>
                          </a:solidFill>
                          <a:latin typeface="Inria Sans" pitchFamily="2" charset="0"/>
                          <a:cs typeface="Times New Roman" panose="02020603050405020304" pitchFamily="18" charset="0"/>
                        </a:rPr>
                        <a:t>Sammelt eure Argumente: </a:t>
                      </a:r>
                      <a:br>
                        <a:rPr lang="de-DE" sz="1000" dirty="0">
                          <a:solidFill>
                            <a:schemeClr val="accent1"/>
                          </a:solidFill>
                          <a:latin typeface="Inria Sans" pitchFamily="2" charset="0"/>
                          <a:cs typeface="Times New Roman" panose="02020603050405020304" pitchFamily="18" charset="0"/>
                        </a:rPr>
                      </a:br>
                      <a:r>
                        <a:rPr lang="de-DE" sz="1000" dirty="0">
                          <a:solidFill>
                            <a:schemeClr val="accent1"/>
                          </a:solidFill>
                          <a:latin typeface="Inria Sans" pitchFamily="2" charset="0"/>
                          <a:cs typeface="Times New Roman" panose="02020603050405020304" pitchFamily="18" charset="0"/>
                        </a:rPr>
                        <a:t>Warum ist eure Idee gut und sinnvoll?</a:t>
                      </a: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hMerge="1">
                  <a:txBody>
                    <a:bodyPr/>
                    <a:lstStyle/>
                    <a:p>
                      <a:pPr>
                        <a:lnSpc>
                          <a:spcPct val="107000"/>
                        </a:lnSpc>
                        <a:spcAft>
                          <a:spcPts val="800"/>
                        </a:spcAft>
                      </a:pPr>
                      <a:endParaRPr lang="en-US" sz="11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613991610"/>
                  </a:ext>
                </a:extLst>
              </a:tr>
              <a:tr h="308393">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Für wen ist es gut?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spcAft>
                          <a:spcPts val="800"/>
                        </a:spcAft>
                      </a:pPr>
                      <a:r>
                        <a:rPr lang="de-DE" sz="1000" b="1" dirty="0">
                          <a:solidFill>
                            <a:schemeClr val="tx1"/>
                          </a:solidFill>
                          <a:effectLst/>
                          <a:latin typeface="Inria Sans" pitchFamily="2" charset="0"/>
                          <a:ea typeface="Calibri" panose="020F0502020204030204" pitchFamily="34" charset="0"/>
                          <a:cs typeface="Times New Roman" panose="02020603050405020304" pitchFamily="18" charset="0"/>
                        </a:rPr>
                        <a:t>Warum?</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72000" marB="72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2779235332"/>
                  </a:ext>
                </a:extLst>
              </a:tr>
              <a:tr h="233736">
                <a:tc>
                  <a:txBody>
                    <a:bodyPr/>
                    <a:lstStyle/>
                    <a:p>
                      <a:pPr>
                        <a:lnSpc>
                          <a:spcPct val="107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Schule</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436292682"/>
                  </a:ext>
                </a:extLst>
              </a:tr>
              <a:tr h="233736">
                <a:tc>
                  <a:txBody>
                    <a:bodyPr/>
                    <a:lstStyle/>
                    <a:p>
                      <a:pPr>
                        <a:lnSpc>
                          <a:spcPct val="107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Schüler*innen</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722580323"/>
                  </a:ext>
                </a:extLst>
              </a:tr>
              <a:tr h="233736">
                <a:tc>
                  <a:txBody>
                    <a:bodyPr/>
                    <a:lstStyle/>
                    <a:p>
                      <a:pPr>
                        <a:lnSpc>
                          <a:spcPct val="107000"/>
                        </a:lnSpc>
                        <a:spcAft>
                          <a:spcPts val="800"/>
                        </a:spcAft>
                      </a:pPr>
                      <a:r>
                        <a:rPr lang="de-DE" sz="1000" b="0" dirty="0">
                          <a:solidFill>
                            <a:schemeClr val="tx1"/>
                          </a:solidFill>
                          <a:effectLst/>
                          <a:latin typeface="Inria Sans" pitchFamily="2" charset="0"/>
                          <a:ea typeface="Calibri" panose="020F0502020204030204" pitchFamily="34" charset="0"/>
                          <a:cs typeface="Times New Roman" panose="02020603050405020304" pitchFamily="18" charset="0"/>
                        </a:rPr>
                        <a:t>Umwelt</a:t>
                      </a:r>
                      <a:endParaRPr lang="en-US" sz="1000" b="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tc>
                  <a:txBody>
                    <a:bodyPr/>
                    <a:lstStyle/>
                    <a:p>
                      <a:pPr>
                        <a:lnSpc>
                          <a:spcPct val="107000"/>
                        </a:lnSpc>
                      </a:pPr>
                      <a:endParaRPr lang="en-US" sz="1000" dirty="0">
                        <a:solidFill>
                          <a:schemeClr val="tx1"/>
                        </a:solidFill>
                        <a:effectLst/>
                        <a:latin typeface="Inria Sans" pitchFamily="2" charset="0"/>
                        <a:cs typeface="Times New Roman" panose="02020603050405020304" pitchFamily="18" charset="0"/>
                      </a:endParaRPr>
                    </a:p>
                  </a:txBody>
                  <a:tcPr marL="72000" marR="72000" marT="36000" marB="36000" anchor="ctr">
                    <a:lnL w="9525" cap="flat" cmpd="sng" algn="ctr">
                      <a:solidFill>
                        <a:schemeClr val="accent4"/>
                      </a:solidFill>
                      <a:prstDash val="solid"/>
                      <a:round/>
                      <a:headEnd type="none" w="med" len="med"/>
                      <a:tailEnd type="none" w="med" len="med"/>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1825003370"/>
                  </a:ext>
                </a:extLst>
              </a:tr>
            </a:tbl>
          </a:graphicData>
        </a:graphic>
      </p:graphicFrame>
      <p:grpSp>
        <p:nvGrpSpPr>
          <p:cNvPr id="10" name="Gruppieren 9">
            <a:extLst>
              <a:ext uri="{FF2B5EF4-FFF2-40B4-BE49-F238E27FC236}">
                <a16:creationId xmlns:a16="http://schemas.microsoft.com/office/drawing/2014/main" id="{48F995D9-8D82-39F2-832E-7EC336D9B5D2}"/>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2" name="Rechteck 11">
              <a:extLst>
                <a:ext uri="{FF2B5EF4-FFF2-40B4-BE49-F238E27FC236}">
                  <a16:creationId xmlns:a16="http://schemas.microsoft.com/office/drawing/2014/main" id="{3714AC2C-22EF-95B7-382E-EE3BCF3B8B00}"/>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A085168D-65D1-0CE0-F5F0-7DBBBD71266D}"/>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D11E07E7-BC29-3EB9-F5F5-5580499D918A}"/>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5206753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76ECFDF4-8052-2E6E-8F85-0EA25D95C8CA}"/>
              </a:ext>
            </a:extLst>
          </p:cNvPr>
          <p:cNvSpPr>
            <a:spLocks noGrp="1"/>
          </p:cNvSpPr>
          <p:nvPr>
            <p:ph type="title"/>
          </p:nvPr>
        </p:nvSpPr>
        <p:spPr/>
        <p:txBody>
          <a:bodyPr/>
          <a:lstStyle/>
          <a:p>
            <a:r>
              <a:rPr lang="de-DE" dirty="0"/>
              <a:t>Grafiken</a:t>
            </a:r>
            <a:endParaRPr lang="en-US" dirty="0"/>
          </a:p>
        </p:txBody>
      </p:sp>
      <p:sp>
        <p:nvSpPr>
          <p:cNvPr id="3" name="Fußzeilenplatzhalter 2">
            <a:extLst>
              <a:ext uri="{FF2B5EF4-FFF2-40B4-BE49-F238E27FC236}">
                <a16:creationId xmlns:a16="http://schemas.microsoft.com/office/drawing/2014/main" id="{CDE113A2-F254-E6AB-D827-5C7B61D2AE1E}"/>
              </a:ext>
            </a:extLst>
          </p:cNvPr>
          <p:cNvSpPr>
            <a:spLocks noGrp="1"/>
          </p:cNvSpPr>
          <p:nvPr>
            <p:ph type="ftr" sz="quarter" idx="4294967295"/>
          </p:nvPr>
        </p:nvSpPr>
        <p:spPr>
          <a:xfrm>
            <a:off x="6507163" y="9883775"/>
            <a:ext cx="1052512" cy="455613"/>
          </a:xfrm>
        </p:spPr>
        <p:txBody>
          <a:bodyPr/>
          <a:lstStyle/>
          <a:p>
            <a:fld id="{9302D2D9-6C41-8943-9065-B4377A0BA008}" type="slidenum">
              <a:rPr lang="de-DE" smtClean="0"/>
              <a:pPr/>
              <a:t>48</a:t>
            </a:fld>
            <a:endParaRPr lang="de-DE" dirty="0"/>
          </a:p>
        </p:txBody>
      </p:sp>
    </p:spTree>
    <p:extLst>
      <p:ext uri="{BB962C8B-B14F-4D97-AF65-F5344CB8AC3E}">
        <p14:creationId xmlns:p14="http://schemas.microsoft.com/office/powerpoint/2010/main" val="40734733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Die Grafik zeigt den durchschnittlichen CO2-Fußabdruck pro Person und Jahr in Deutschland. Dieser beträgt 10,4 Tonnen. In der Abbildung wird der Anteil unterschiedlicher Bedürfnisfelder am Fußabdruck abgebildet: Wohnen - 22%, Strom - 5%, Mobilität - 19%, Ernährung - 15%, sonstiger Konsum - 28%, öffentliche Infrastrukturen - 11%.">
            <a:extLst>
              <a:ext uri="{FF2B5EF4-FFF2-40B4-BE49-F238E27FC236}">
                <a16:creationId xmlns:a16="http://schemas.microsoft.com/office/drawing/2014/main" id="{1B94AC18-7395-C833-EF6D-02E06B7ADCB7}"/>
              </a:ext>
            </a:extLst>
          </p:cNvPr>
          <p:cNvPicPr>
            <a:picLocks noChangeAspect="1"/>
          </p:cNvPicPr>
          <p:nvPr/>
        </p:nvPicPr>
        <p:blipFill>
          <a:blip r:embed="rId2"/>
          <a:stretch>
            <a:fillRect/>
          </a:stretch>
        </p:blipFill>
        <p:spPr>
          <a:xfrm rot="16200000">
            <a:off x="-1109664" y="1636607"/>
            <a:ext cx="9779001" cy="7166185"/>
          </a:xfrm>
          <a:prstGeom prst="rect">
            <a:avLst/>
          </a:prstGeom>
        </p:spPr>
      </p:pic>
      <p:sp>
        <p:nvSpPr>
          <p:cNvPr id="4" name="Titel 3">
            <a:extLst>
              <a:ext uri="{FF2B5EF4-FFF2-40B4-BE49-F238E27FC236}">
                <a16:creationId xmlns:a16="http://schemas.microsoft.com/office/drawing/2014/main" id="{4E58D133-ACBD-B3DB-DAA6-CFF14DF3F81F}"/>
              </a:ext>
            </a:extLst>
          </p:cNvPr>
          <p:cNvSpPr>
            <a:spLocks noGrp="1"/>
          </p:cNvSpPr>
          <p:nvPr>
            <p:ph type="title"/>
          </p:nvPr>
        </p:nvSpPr>
        <p:spPr>
          <a:xfrm>
            <a:off x="386837" y="-898419"/>
            <a:ext cx="6786000" cy="898419"/>
          </a:xfrm>
        </p:spPr>
        <p:txBody>
          <a:bodyPr vert="horz" wrap="square" lIns="0" tIns="0" rIns="0" bIns="0" numCol="1" anchor="b" anchorCtr="0" compatLnSpc="1">
            <a:prstTxWarp prst="textNoShape">
              <a:avLst/>
            </a:prstTxWarp>
          </a:bodyPr>
          <a:lstStyle/>
          <a:p>
            <a:r>
              <a:rPr lang="en-GB" dirty="0" err="1"/>
              <a:t>Durchschnittlicher</a:t>
            </a:r>
            <a:r>
              <a:rPr lang="en-GB" dirty="0"/>
              <a:t> CO2-Fußabdruck pro Kopf in Deutschland</a:t>
            </a:r>
          </a:p>
        </p:txBody>
      </p:sp>
    </p:spTree>
    <p:extLst>
      <p:ext uri="{BB962C8B-B14F-4D97-AF65-F5344CB8AC3E}">
        <p14:creationId xmlns:p14="http://schemas.microsoft.com/office/powerpoint/2010/main" val="877982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
            <a:extLst>
              <a:ext uri="{FF2B5EF4-FFF2-40B4-BE49-F238E27FC236}">
                <a16:creationId xmlns:a16="http://schemas.microsoft.com/office/drawing/2014/main" id="{D9536290-805D-92D4-3911-62C87A9E73E7}"/>
              </a:ext>
              <a:ext uri="{C183D7F6-B498-43B3-948B-1728B52AA6E4}">
                <adec:decorative xmlns:adec="http://schemas.microsoft.com/office/drawing/2017/decorative" val="1"/>
              </a:ext>
            </a:extLst>
          </p:cNvPr>
          <p:cNvSpPr/>
          <p:nvPr/>
        </p:nvSpPr>
        <p:spPr>
          <a:xfrm>
            <a:off x="386837" y="1836420"/>
            <a:ext cx="3217423" cy="1051560"/>
          </a:xfrm>
          <a:prstGeom prst="rect">
            <a:avLst/>
          </a:prstGeom>
          <a:solidFill>
            <a:schemeClr val="accent3">
              <a:alpha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90000"/>
              </a:lnSpc>
              <a:spcAft>
                <a:spcPts val="600"/>
              </a:spcAft>
            </a:pPr>
            <a:endParaRPr lang="de-DE" sz="1200" b="1" dirty="0"/>
          </a:p>
        </p:txBody>
      </p:sp>
      <p:sp>
        <p:nvSpPr>
          <p:cNvPr id="2" name="Titel 1">
            <a:extLst>
              <a:ext uri="{FF2B5EF4-FFF2-40B4-BE49-F238E27FC236}">
                <a16:creationId xmlns:a16="http://schemas.microsoft.com/office/drawing/2014/main" id="{60E5E559-7A41-71D0-7431-82077F467FA5}"/>
              </a:ext>
            </a:extLst>
          </p:cNvPr>
          <p:cNvSpPr>
            <a:spLocks noGrp="1"/>
          </p:cNvSpPr>
          <p:nvPr>
            <p:ph type="title"/>
          </p:nvPr>
        </p:nvSpPr>
        <p:spPr>
          <a:noFill/>
          <a:ln>
            <a:noFill/>
          </a:ln>
        </p:spPr>
        <p:txBody>
          <a:bodyPr vert="horz" wrap="square" lIns="0" tIns="0" rIns="0" bIns="0" numCol="1" anchor="t" anchorCtr="0" compatLnSpc="1">
            <a:prstTxWarp prst="textNoShape">
              <a:avLst/>
            </a:prstTxWarp>
          </a:bodyPr>
          <a:lstStyle/>
          <a:p>
            <a:r>
              <a:rPr lang="en-US" b="1" dirty="0" err="1">
                <a:latin typeface="Inria Sans" pitchFamily="2" charset="0"/>
              </a:rPr>
              <a:t>Didaktisches</a:t>
            </a:r>
            <a:r>
              <a:rPr lang="en-US" b="1" dirty="0">
                <a:latin typeface="Inria Sans" pitchFamily="2" charset="0"/>
              </a:rPr>
              <a:t> </a:t>
            </a:r>
            <a:r>
              <a:rPr lang="en-US" b="1" dirty="0" err="1">
                <a:latin typeface="Inria Sans" pitchFamily="2" charset="0"/>
              </a:rPr>
              <a:t>Konzept</a:t>
            </a:r>
            <a:endParaRPr lang="en-US" b="1" dirty="0">
              <a:latin typeface="Inria Sans" pitchFamily="2" charset="0"/>
            </a:endParaRPr>
          </a:p>
        </p:txBody>
      </p:sp>
      <p:sp>
        <p:nvSpPr>
          <p:cNvPr id="3" name="Fußzeilenplatzhalter 2">
            <a:extLst>
              <a:ext uri="{FF2B5EF4-FFF2-40B4-BE49-F238E27FC236}">
                <a16:creationId xmlns:a16="http://schemas.microsoft.com/office/drawing/2014/main" id="{2DAFE24D-5B2D-CB11-71AE-818865438DA1}"/>
              </a:ext>
            </a:extLst>
          </p:cNvPr>
          <p:cNvSpPr>
            <a:spLocks noGrp="1"/>
          </p:cNvSpPr>
          <p:nvPr>
            <p:ph type="ftr" sz="quarter" idx="10"/>
          </p:nvPr>
        </p:nvSpPr>
        <p:spPr/>
        <p:txBody>
          <a:bodyPr/>
          <a:lstStyle/>
          <a:p>
            <a:fld id="{9302D2D9-6C41-8943-9065-B4377A0BA008}" type="slidenum">
              <a:rPr lang="de-DE" smtClean="0"/>
              <a:pPr/>
              <a:t>5</a:t>
            </a:fld>
            <a:endParaRPr lang="de-DE" dirty="0"/>
          </a:p>
        </p:txBody>
      </p:sp>
      <p:sp>
        <p:nvSpPr>
          <p:cNvPr id="4" name="Textplatzhalter 3">
            <a:extLst>
              <a:ext uri="{FF2B5EF4-FFF2-40B4-BE49-F238E27FC236}">
                <a16:creationId xmlns:a16="http://schemas.microsoft.com/office/drawing/2014/main" id="{88CA33A3-7CB5-DC3F-52CD-C23DAAF439D8}"/>
              </a:ext>
            </a:extLst>
          </p:cNvPr>
          <p:cNvSpPr>
            <a:spLocks noGrp="1"/>
          </p:cNvSpPr>
          <p:nvPr>
            <p:ph type="body" sz="quarter" idx="21"/>
          </p:nvPr>
        </p:nvSpPr>
        <p:spPr/>
        <p:txBody>
          <a:bodyPr numCol="2" spcCol="360000"/>
          <a:lstStyle/>
          <a:p>
            <a:pPr indent="0">
              <a:lnSpc>
                <a:spcPct val="100000"/>
              </a:lnSpc>
              <a:buClr>
                <a:schemeClr val="accent4"/>
              </a:buClr>
            </a:pPr>
            <a:r>
              <a:rPr lang="de-DE" sz="1000" dirty="0">
                <a:latin typeface="Inria Sans" pitchFamily="2" charset="0"/>
              </a:rPr>
              <a:t>Das Material ist modular aufgebaut und bietet unterschiedliche inhaltliche Vertiefungen. Wir empfehlen die Durchführung des Basismoduls, um Grundlagenwissen zu erarbeiten. Grundsätzlich sind alle Module unabhängig voneinander durchführbar.</a:t>
            </a:r>
            <a:br>
              <a:rPr lang="de-DE" sz="1000" dirty="0">
                <a:latin typeface="Inria Sans" pitchFamily="2" charset="0"/>
              </a:rPr>
            </a:br>
            <a:endParaRPr lang="en-US" sz="1000" dirty="0">
              <a:latin typeface="Inria Sans" pitchFamily="2" charset="0"/>
            </a:endParaRPr>
          </a:p>
          <a:p>
            <a:pPr marL="449263" indent="-268288">
              <a:lnSpc>
                <a:spcPct val="100000"/>
              </a:lnSpc>
              <a:buClr>
                <a:schemeClr val="accent4"/>
              </a:buClr>
            </a:pPr>
            <a:r>
              <a:rPr lang="de-DE" sz="1000" b="1" dirty="0">
                <a:solidFill>
                  <a:schemeClr val="accent1"/>
                </a:solidFill>
                <a:latin typeface="Inria Sans" pitchFamily="2" charset="0"/>
              </a:rPr>
              <a:t>M</a:t>
            </a:r>
            <a:r>
              <a:rPr lang="de-DE" sz="1000" dirty="0">
                <a:latin typeface="Inria Sans" pitchFamily="2" charset="0"/>
              </a:rPr>
              <a:t> 	Material für Lehrkräfte, Hintergrundinformationen</a:t>
            </a:r>
            <a:endParaRPr lang="en-US" sz="1000" dirty="0">
              <a:latin typeface="Inria Sans" pitchFamily="2" charset="0"/>
            </a:endParaRPr>
          </a:p>
          <a:p>
            <a:pPr marL="449263" indent="-268288">
              <a:lnSpc>
                <a:spcPct val="100000"/>
              </a:lnSpc>
              <a:buClr>
                <a:schemeClr val="accent4"/>
              </a:buClr>
            </a:pPr>
            <a:r>
              <a:rPr lang="de-DE" sz="1000" b="1" dirty="0">
                <a:solidFill>
                  <a:schemeClr val="accent1"/>
                </a:solidFill>
                <a:latin typeface="Inria Sans" pitchFamily="2" charset="0"/>
              </a:rPr>
              <a:t>AM</a:t>
            </a:r>
            <a:r>
              <a:rPr lang="de-DE" sz="1000" dirty="0">
                <a:latin typeface="Inria Sans" pitchFamily="2" charset="0"/>
              </a:rPr>
              <a:t> 	Material für Schüler*innen</a:t>
            </a:r>
            <a:endParaRPr lang="en-US" sz="1000" dirty="0">
              <a:latin typeface="Inria Sans" pitchFamily="2" charset="0"/>
            </a:endParaRPr>
          </a:p>
          <a:p>
            <a:pPr marL="449263" indent="-268288">
              <a:lnSpc>
                <a:spcPct val="100000"/>
              </a:lnSpc>
              <a:buClr>
                <a:schemeClr val="accent4"/>
              </a:buClr>
            </a:pPr>
            <a:r>
              <a:rPr lang="de-DE" sz="1000" b="1" dirty="0">
                <a:solidFill>
                  <a:schemeClr val="accent1"/>
                </a:solidFill>
                <a:latin typeface="Inria Sans" pitchFamily="2" charset="0"/>
              </a:rPr>
              <a:t>LM</a:t>
            </a:r>
            <a:r>
              <a:rPr lang="de-DE" sz="1000" dirty="0">
                <a:latin typeface="Inria Sans" pitchFamily="2" charset="0"/>
              </a:rPr>
              <a:t> 	Lösungsvorschläge für die Arbeitsaufträge  </a:t>
            </a:r>
            <a:br>
              <a:rPr lang="de-DE" sz="1000" dirty="0">
                <a:latin typeface="Inria Sans" pitchFamily="2" charset="0"/>
              </a:rPr>
            </a:br>
            <a:br>
              <a:rPr lang="de-DE" sz="1000" dirty="0">
                <a:latin typeface="Inria Sans" pitchFamily="2" charset="0"/>
              </a:rPr>
            </a:br>
            <a:endParaRPr lang="en-US" sz="1000" dirty="0">
              <a:latin typeface="Inria Sans" pitchFamily="2" charset="0"/>
            </a:endParaRPr>
          </a:p>
          <a:p>
            <a:pPr indent="0">
              <a:lnSpc>
                <a:spcPct val="100000"/>
              </a:lnSpc>
            </a:pPr>
            <a:r>
              <a:rPr lang="de-DE" b="1" dirty="0">
                <a:solidFill>
                  <a:schemeClr val="accent1"/>
                </a:solidFill>
                <a:latin typeface="Inria Sans" pitchFamily="2" charset="0"/>
              </a:rPr>
              <a:t>Einstieg: </a:t>
            </a:r>
            <a:endParaRPr lang="en-US" b="1" dirty="0">
              <a:solidFill>
                <a:schemeClr val="accent1"/>
              </a:solidFill>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M0 – Einstieg – 10 min.</a:t>
            </a:r>
            <a:br>
              <a:rPr lang="de-DE" sz="1000" dirty="0">
                <a:latin typeface="Inria Sans" pitchFamily="2" charset="0"/>
              </a:rPr>
            </a:br>
            <a:r>
              <a:rPr lang="de-DE" sz="1000" dirty="0">
                <a:latin typeface="Inria Sans" pitchFamily="2" charset="0"/>
                <a:sym typeface="Wingdings" panose="05000000000000000000" pitchFamily="2" charset="2"/>
              </a:rPr>
              <a:t> </a:t>
            </a:r>
            <a:r>
              <a:rPr lang="de-DE" sz="1000" dirty="0">
                <a:latin typeface="Inria Sans" pitchFamily="2" charset="0"/>
              </a:rPr>
              <a:t>Interaktive Methode zur Aktivierung und Erfassen des Vorwissens</a:t>
            </a:r>
            <a:endParaRPr 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M0 – Emissionen und Klimawandel – 15 min.</a:t>
            </a:r>
            <a:br>
              <a:rPr lang="de-DE" sz="1000" dirty="0">
                <a:latin typeface="Inria Sans" pitchFamily="2" charset="0"/>
              </a:rPr>
            </a:br>
            <a:r>
              <a:rPr lang="de-DE" sz="1000" dirty="0">
                <a:latin typeface="Inria Sans" pitchFamily="2" charset="0"/>
                <a:sym typeface="Wingdings" panose="05000000000000000000" pitchFamily="2" charset="2"/>
              </a:rPr>
              <a:t> </a:t>
            </a:r>
            <a:r>
              <a:rPr lang="de-DE" sz="1000" dirty="0">
                <a:latin typeface="Inria Sans" pitchFamily="2" charset="0"/>
              </a:rPr>
              <a:t>Thematischer Einstieg zum Zusammenhang Konsum, Emissionen und Klimawandel</a:t>
            </a:r>
            <a:br>
              <a:rPr lang="de-DE" sz="1000" dirty="0">
                <a:latin typeface="Inria Sans" pitchFamily="2" charset="0"/>
              </a:rPr>
            </a:br>
            <a:endParaRPr lang="en-US" sz="1000" dirty="0">
              <a:latin typeface="Inria Sans" pitchFamily="2" charset="0"/>
            </a:endParaRPr>
          </a:p>
          <a:p>
            <a:pPr indent="0">
              <a:lnSpc>
                <a:spcPct val="100000"/>
              </a:lnSpc>
            </a:pPr>
            <a:r>
              <a:rPr lang="de-DE" b="1" dirty="0">
                <a:solidFill>
                  <a:schemeClr val="accent1"/>
                </a:solidFill>
                <a:latin typeface="Inria Sans" pitchFamily="2" charset="0"/>
              </a:rPr>
              <a:t>Basismodul:</a:t>
            </a:r>
            <a:endParaRPr lang="en-US" b="1" dirty="0">
              <a:solidFill>
                <a:schemeClr val="accent1"/>
              </a:solidFill>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M1 – Einstieg – 15 min.</a:t>
            </a:r>
            <a:br>
              <a:rPr lang="de-DE" sz="1000" dirty="0">
                <a:latin typeface="Inria Sans" pitchFamily="2" charset="0"/>
              </a:rPr>
            </a:br>
            <a:r>
              <a:rPr lang="de-DE" sz="1000" dirty="0">
                <a:latin typeface="Inria Sans" pitchFamily="2" charset="0"/>
                <a:sym typeface="Wingdings" panose="05000000000000000000" pitchFamily="2" charset="2"/>
              </a:rPr>
              <a:t> </a:t>
            </a:r>
            <a:r>
              <a:rPr lang="de-DE" sz="1000" dirty="0">
                <a:latin typeface="Inria Sans" pitchFamily="2" charset="0"/>
              </a:rPr>
              <a:t>Interaktive Methode zur Aktivierung und Erfassen des Vorwissens</a:t>
            </a:r>
            <a:endParaRPr 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M1 – Nachhaltigen Konsum verstehen: Fußabdruck, </a:t>
            </a:r>
            <a:br>
              <a:rPr lang="de-DE" sz="1000" dirty="0">
                <a:latin typeface="Inria Sans" pitchFamily="2" charset="0"/>
              </a:rPr>
            </a:br>
            <a:r>
              <a:rPr lang="de-DE" sz="1000" dirty="0">
                <a:latin typeface="Inria Sans" pitchFamily="2" charset="0"/>
              </a:rPr>
              <a:t>Big Points, Handabdruck – 30 min.</a:t>
            </a:r>
            <a:br>
              <a:rPr lang="en-US" sz="1000" dirty="0">
                <a:latin typeface="Inria Sans" pitchFamily="2" charset="0"/>
              </a:rPr>
            </a:br>
            <a:endParaRPr lang="en-US" sz="1000" dirty="0">
              <a:latin typeface="Inria Sans" pitchFamily="2" charset="0"/>
            </a:endParaRPr>
          </a:p>
          <a:p>
            <a:pPr indent="0">
              <a:lnSpc>
                <a:spcPct val="100000"/>
              </a:lnSpc>
            </a:pPr>
            <a:r>
              <a:rPr lang="de-DE" b="1" dirty="0">
                <a:solidFill>
                  <a:schemeClr val="accent1"/>
                </a:solidFill>
                <a:latin typeface="Inria Sans" pitchFamily="2" charset="0"/>
              </a:rPr>
              <a:t>Vertiefungen:</a:t>
            </a:r>
            <a:endParaRPr lang="en-US" b="1" dirty="0">
              <a:solidFill>
                <a:schemeClr val="accent1"/>
              </a:solidFill>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M2 – Nachhaltigen Konsum fördern: Politische Instrumente anwenden – 135 min.</a:t>
            </a:r>
            <a:endParaRPr 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M3 – Je wohlhabender, desto …: Auch Emissionen sind ungleich verteilt – 45 min.</a:t>
            </a:r>
            <a:endParaRPr 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sz="1000" dirty="0">
                <a:latin typeface="Inria Sans" pitchFamily="2" charset="0"/>
              </a:rPr>
              <a:t>M4 – Vom Fußabdruck zum Handabdruck: Unsere Schule aktiv nachhaltig gestalten – 90 – 135 min. </a:t>
            </a:r>
            <a:endParaRPr lang="en-US" sz="1000" dirty="0">
              <a:latin typeface="Inria Sans" pitchFamily="2" charset="0"/>
            </a:endParaRPr>
          </a:p>
          <a:p>
            <a:pPr marL="85725" indent="-85725">
              <a:lnSpc>
                <a:spcPct val="100000"/>
              </a:lnSpc>
              <a:buClr>
                <a:schemeClr val="accent4"/>
              </a:buClr>
              <a:buFont typeface="Arial" panose="020B0604020202020204" pitchFamily="34" charset="0"/>
              <a:buChar char="•"/>
            </a:pPr>
            <a:endParaRPr lang="en-US" sz="1000" dirty="0">
              <a:latin typeface="Inria Sans" pitchFamily="2" charset="0"/>
            </a:endParaRPr>
          </a:p>
          <a:p>
            <a:pPr indent="0">
              <a:lnSpc>
                <a:spcPct val="100000"/>
              </a:lnSpc>
              <a:buClr>
                <a:schemeClr val="accent4"/>
              </a:buClr>
            </a:pPr>
            <a:r>
              <a:rPr lang="de-DE" sz="1000" b="1" dirty="0">
                <a:latin typeface="Inria Sans" pitchFamily="2" charset="0"/>
              </a:rPr>
              <a:t>Differenzierung: </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Das Basismodul ist gut zu bewältigen und bietet einen spielerischen Zugang zu den Themen. </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M2 und M3 sind anspruchsvolle Themen. Für M2 ist eine Differenzierung, eine einfachere Variante, verfügbar </a:t>
            </a:r>
            <a:br>
              <a:rPr lang="de-DE" sz="1000" dirty="0">
                <a:latin typeface="Inria Sans" pitchFamily="2" charset="0"/>
              </a:rPr>
            </a:br>
            <a:r>
              <a:rPr lang="de-DE" sz="1000" dirty="0">
                <a:latin typeface="Inria Sans" pitchFamily="2" charset="0"/>
              </a:rPr>
              <a:t>(S. 30 &amp; 31). </a:t>
            </a:r>
          </a:p>
          <a:p>
            <a:pPr marL="85725" indent="-85725">
              <a:lnSpc>
                <a:spcPct val="100000"/>
              </a:lnSpc>
              <a:buClr>
                <a:schemeClr val="accent4"/>
              </a:buClr>
              <a:buFont typeface="Arial" panose="020B0604020202020204" pitchFamily="34" charset="0"/>
              <a:buChar char="•"/>
            </a:pPr>
            <a:r>
              <a:rPr lang="de-DE" sz="1000" dirty="0">
                <a:latin typeface="Inria Sans" pitchFamily="2" charset="0"/>
              </a:rPr>
              <a:t>M4 ist praxisorientiert und kann durch gemischte Gruppen, die unterschiedliche Lernniveaus abdecken, gut umgesetzt werden.</a:t>
            </a:r>
            <a:endParaRPr lang="en-US" sz="1000" dirty="0">
              <a:latin typeface="Inria Sans" pitchFamily="2" charset="0"/>
            </a:endParaRPr>
          </a:p>
          <a:p>
            <a:pPr lvl="0" indent="0">
              <a:lnSpc>
                <a:spcPct val="100000"/>
              </a:lnSpc>
            </a:pPr>
            <a:endParaRPr lang="de-DE" altLang="en-US" sz="1200" b="1" dirty="0">
              <a:latin typeface="Inria Sans" pitchFamily="2" charset="0"/>
            </a:endParaRPr>
          </a:p>
          <a:p>
            <a:pPr lvl="0" indent="0">
              <a:lnSpc>
                <a:spcPct val="100000"/>
              </a:lnSpc>
            </a:pPr>
            <a:r>
              <a:rPr lang="de-DE" altLang="en-US" b="1" dirty="0">
                <a:solidFill>
                  <a:schemeClr val="accent1"/>
                </a:solidFill>
                <a:latin typeface="Inria Sans" pitchFamily="2" charset="0"/>
              </a:rPr>
              <a:t>Weitere passende Unterrichtseinheiten zur Klimawaage</a:t>
            </a:r>
          </a:p>
          <a:p>
            <a:pPr lvl="0" indent="0">
              <a:lnSpc>
                <a:spcPct val="100000"/>
              </a:lnSpc>
              <a:buClr>
                <a:schemeClr val="accent4"/>
              </a:buClr>
            </a:pPr>
            <a:endParaRPr lang="de-DE" altLang="en-US" sz="1000" dirty="0">
              <a:latin typeface="Inria Sans" pitchFamily="2" charset="0"/>
            </a:endParaRPr>
          </a:p>
          <a:p>
            <a:pPr lvl="0" indent="0">
              <a:lnSpc>
                <a:spcPct val="100000"/>
              </a:lnSpc>
              <a:buClr>
                <a:schemeClr val="accent4"/>
              </a:buClr>
            </a:pPr>
            <a:endParaRPr lang="de-DE" altLang="en-US" sz="1000" dirty="0">
              <a:latin typeface="Inria Sans" pitchFamily="2" charset="0"/>
            </a:endParaRPr>
          </a:p>
          <a:p>
            <a:pPr lvl="0" indent="0">
              <a:lnSpc>
                <a:spcPct val="100000"/>
              </a:lnSpc>
              <a:buClr>
                <a:schemeClr val="accent4"/>
              </a:buClr>
            </a:pPr>
            <a:endParaRPr lang="de-DE" altLang="en-US" sz="1000" dirty="0">
              <a:latin typeface="Inria Sans" pitchFamily="2" charset="0"/>
            </a:endParaRPr>
          </a:p>
          <a:p>
            <a:pPr lvl="0" indent="0">
              <a:lnSpc>
                <a:spcPct val="100000"/>
              </a:lnSpc>
              <a:buClr>
                <a:schemeClr val="accent4"/>
              </a:buClr>
            </a:pPr>
            <a:br>
              <a:rPr lang="de-DE" altLang="en-US" sz="1000" dirty="0">
                <a:latin typeface="Inria Sans" pitchFamily="2" charset="0"/>
              </a:rPr>
            </a:br>
            <a:endParaRPr lang="de-DE" altLang="en-US" sz="1000" dirty="0">
              <a:latin typeface="Inria Sans" pitchFamily="2" charset="0"/>
            </a:endParaRPr>
          </a:p>
          <a:p>
            <a:pPr lvl="0" indent="0">
              <a:lnSpc>
                <a:spcPct val="100000"/>
              </a:lnSpc>
            </a:pPr>
            <a:r>
              <a:rPr lang="de-DE" altLang="en-US" sz="1200" b="1" dirty="0">
                <a:latin typeface="Inria Sans" pitchFamily="2" charset="0"/>
              </a:rPr>
              <a:t>Lebensstile im Vergleich – Wie unser Fußabdruck das Klima beeinflusst</a:t>
            </a:r>
            <a:endParaRPr lang="en-US" altLang="en-US" sz="1200" b="1"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altLang="en-US" sz="1000" dirty="0">
                <a:latin typeface="Inria Sans" pitchFamily="2" charset="0"/>
              </a:rPr>
              <a:t>Geeignet für: </a:t>
            </a:r>
            <a:r>
              <a:rPr lang="de-DE" altLang="en-US" sz="1000" u="sng" dirty="0">
                <a:latin typeface="Inria Sans" pitchFamily="2" charset="0"/>
              </a:rPr>
              <a:t>vor</a:t>
            </a:r>
            <a:r>
              <a:rPr lang="de-DE" altLang="en-US" sz="1000" dirty="0">
                <a:latin typeface="Inria Sans" pitchFamily="2" charset="0"/>
              </a:rPr>
              <a:t> der Unterrichtseinheit Klimawaage</a:t>
            </a:r>
            <a:endParaRPr lang="en-US" alt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altLang="en-US" sz="1000" dirty="0">
                <a:latin typeface="Inria Sans" pitchFamily="2" charset="0"/>
              </a:rPr>
              <a:t>Dauer: 45 – 90 min (flexibel gestaltbar)</a:t>
            </a:r>
            <a:endParaRPr lang="en-US" alt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altLang="en-US" sz="1000" dirty="0">
                <a:latin typeface="Inria Sans" pitchFamily="2" charset="0"/>
              </a:rPr>
              <a:t>Klasse: ab Klasse 7</a:t>
            </a:r>
            <a:br>
              <a:rPr lang="de-DE" altLang="en-US" sz="1000" dirty="0">
                <a:latin typeface="Inria Sans" pitchFamily="2" charset="0"/>
              </a:rPr>
            </a:br>
            <a:endParaRPr lang="de-DE" altLang="en-US" sz="1000" dirty="0">
              <a:latin typeface="Inria Sans" pitchFamily="2" charset="0"/>
            </a:endParaRPr>
          </a:p>
          <a:p>
            <a:pPr marL="85725" lvl="0" indent="-85725">
              <a:lnSpc>
                <a:spcPct val="100000"/>
              </a:lnSpc>
              <a:buClr>
                <a:schemeClr val="accent4"/>
              </a:buClr>
              <a:buFont typeface="Arial" panose="020B0604020202020204" pitchFamily="34" charset="0"/>
              <a:buChar char="•"/>
            </a:pPr>
            <a:endParaRPr lang="en-US" altLang="en-US" sz="1000" dirty="0">
              <a:latin typeface="Inria Sans" pitchFamily="2" charset="0"/>
            </a:endParaRPr>
          </a:p>
          <a:p>
            <a:pPr marL="85725" lvl="0" indent="-85725">
              <a:lnSpc>
                <a:spcPct val="100000"/>
              </a:lnSpc>
              <a:buClr>
                <a:schemeClr val="accent4"/>
              </a:buClr>
              <a:buFont typeface="Arial" panose="020B0604020202020204" pitchFamily="34" charset="0"/>
              <a:buChar char="•"/>
            </a:pPr>
            <a:endParaRPr lang="en-US" altLang="en-US" sz="1000" dirty="0">
              <a:latin typeface="Inria Sans" pitchFamily="2" charset="0"/>
            </a:endParaRPr>
          </a:p>
          <a:p>
            <a:pPr marL="85725" lvl="0" indent="-85725">
              <a:lnSpc>
                <a:spcPct val="100000"/>
              </a:lnSpc>
              <a:buClr>
                <a:schemeClr val="accent4"/>
              </a:buClr>
              <a:buFont typeface="Arial" panose="020B0604020202020204" pitchFamily="34" charset="0"/>
              <a:buChar char="•"/>
            </a:pPr>
            <a:endParaRPr lang="en-US" altLang="en-US" sz="1000" dirty="0">
              <a:latin typeface="Inria Sans" pitchFamily="2" charset="0"/>
            </a:endParaRPr>
          </a:p>
          <a:p>
            <a:pPr marL="85725" lvl="0" indent="-85725">
              <a:lnSpc>
                <a:spcPct val="100000"/>
              </a:lnSpc>
              <a:buClr>
                <a:schemeClr val="accent4"/>
              </a:buClr>
              <a:buFont typeface="Arial" panose="020B0604020202020204" pitchFamily="34" charset="0"/>
              <a:buChar char="•"/>
            </a:pPr>
            <a:endParaRPr lang="en-US" altLang="en-US" sz="1000" dirty="0">
              <a:latin typeface="Inria Sans" pitchFamily="2" charset="0"/>
            </a:endParaRPr>
          </a:p>
          <a:p>
            <a:pPr lvl="0" indent="0">
              <a:lnSpc>
                <a:spcPct val="100000"/>
              </a:lnSpc>
            </a:pPr>
            <a:r>
              <a:rPr lang="de-DE" altLang="en-US" sz="1200" b="1" dirty="0" err="1">
                <a:latin typeface="Inria Sans" pitchFamily="2" charset="0"/>
              </a:rPr>
              <a:t>KonsumChallenges</a:t>
            </a:r>
            <a:r>
              <a:rPr lang="de-DE" altLang="en-US" sz="1200" b="1" dirty="0">
                <a:latin typeface="Inria Sans" pitchFamily="2" charset="0"/>
              </a:rPr>
              <a:t> – </a:t>
            </a:r>
            <a:br>
              <a:rPr lang="de-DE" altLang="en-US" sz="1200" b="1" dirty="0">
                <a:latin typeface="Inria Sans" pitchFamily="2" charset="0"/>
              </a:rPr>
            </a:br>
            <a:r>
              <a:rPr lang="de-DE" altLang="en-US" sz="1200" b="1" dirty="0">
                <a:latin typeface="Inria Sans" pitchFamily="2" charset="0"/>
              </a:rPr>
              <a:t>Veränderung beginnt jetzt! </a:t>
            </a:r>
            <a:endParaRPr lang="en-US" altLang="en-US" sz="1200" b="1"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altLang="en-US" sz="1000" dirty="0">
                <a:latin typeface="Inria Sans" pitchFamily="2" charset="0"/>
              </a:rPr>
              <a:t>Geeignet für: </a:t>
            </a:r>
            <a:r>
              <a:rPr lang="de-DE" altLang="en-US" sz="1000" u="sng" dirty="0">
                <a:latin typeface="Inria Sans" pitchFamily="2" charset="0"/>
              </a:rPr>
              <a:t>nach</a:t>
            </a:r>
            <a:r>
              <a:rPr lang="de-DE" altLang="en-US" sz="1000" dirty="0">
                <a:latin typeface="Inria Sans" pitchFamily="2" charset="0"/>
              </a:rPr>
              <a:t> der Unterrichtseinheit Klimawaage. Anregungen zum Loslegen!</a:t>
            </a:r>
            <a:endParaRPr lang="en-US" alt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altLang="en-US" sz="1000" dirty="0">
                <a:latin typeface="Inria Sans" pitchFamily="2" charset="0"/>
              </a:rPr>
              <a:t>Dauer: 45 – 90 min (flexibel gestaltbar)</a:t>
            </a:r>
            <a:endParaRPr lang="en-US" altLang="en-US" sz="1000" dirty="0">
              <a:latin typeface="Inria Sans" pitchFamily="2" charset="0"/>
            </a:endParaRPr>
          </a:p>
          <a:p>
            <a:pPr marL="92075" lvl="0" indent="-92075">
              <a:lnSpc>
                <a:spcPct val="100000"/>
              </a:lnSpc>
              <a:buClr>
                <a:schemeClr val="accent4"/>
              </a:buClr>
              <a:buFont typeface="Arial" panose="020B0604020202020204" pitchFamily="34" charset="0"/>
              <a:buChar char="•"/>
            </a:pPr>
            <a:r>
              <a:rPr lang="de-DE" altLang="en-US" sz="1000" dirty="0">
                <a:latin typeface="Inria Sans" pitchFamily="2" charset="0"/>
              </a:rPr>
              <a:t>Klasse: ab Klasse 7</a:t>
            </a:r>
            <a:endParaRPr lang="en-US" altLang="en-US" sz="1000" dirty="0">
              <a:latin typeface="Inria Sans" pitchFamily="2" charset="0"/>
            </a:endParaRPr>
          </a:p>
          <a:p>
            <a:pPr lvl="0" indent="0">
              <a:lnSpc>
                <a:spcPct val="100000"/>
              </a:lnSpc>
              <a:buClr>
                <a:schemeClr val="accent4"/>
              </a:buClr>
            </a:pPr>
            <a:endParaRPr lang="de-DE" altLang="en-US" sz="1000" dirty="0">
              <a:latin typeface="Inria Sans" pitchFamily="2" charset="0"/>
            </a:endParaRPr>
          </a:p>
          <a:p>
            <a:pPr lvl="0" indent="0">
              <a:lnSpc>
                <a:spcPct val="100000"/>
              </a:lnSpc>
              <a:buClr>
                <a:schemeClr val="accent4"/>
              </a:buClr>
            </a:pPr>
            <a:r>
              <a:rPr lang="de-DE" altLang="en-US" sz="1000" dirty="0">
                <a:latin typeface="Inria Sans" pitchFamily="2" charset="0"/>
              </a:rPr>
              <a:t>Link zu den Materialien:  </a:t>
            </a:r>
            <a:r>
              <a:rPr lang="de-DE" altLang="en-US" sz="1000" dirty="0">
                <a:latin typeface="Inria Sans" pitchFamily="2" charset="0"/>
                <a:hlinkClick r:id="rId2"/>
              </a:rPr>
              <a:t>https://denkwerkstatt-konsum.umweltbundesamt.de/bildungsmaterialien#panel-paedagoginnen</a:t>
            </a:r>
            <a:r>
              <a:rPr lang="de-DE" altLang="en-US" sz="1000" dirty="0">
                <a:latin typeface="Inria Sans" pitchFamily="2" charset="0"/>
              </a:rPr>
              <a:t> </a:t>
            </a:r>
            <a:endParaRPr lang="en-US" altLang="en-US" sz="1000" dirty="0">
              <a:latin typeface="Inria Sans" pitchFamily="2" charset="0"/>
            </a:endParaRPr>
          </a:p>
          <a:p>
            <a:pPr marL="85725" lvl="0" indent="-85725">
              <a:lnSpc>
                <a:spcPct val="100000"/>
              </a:lnSpc>
              <a:buClr>
                <a:schemeClr val="accent4"/>
              </a:buClr>
              <a:buFont typeface="Arial" panose="020B0604020202020204" pitchFamily="34" charset="0"/>
              <a:buChar char="•"/>
            </a:pPr>
            <a:endParaRPr lang="en-US" altLang="en-US" sz="1000" dirty="0">
              <a:latin typeface="Inria Sans" pitchFamily="2" charset="0"/>
            </a:endParaRPr>
          </a:p>
          <a:p>
            <a:pPr marL="85725" indent="-85725">
              <a:lnSpc>
                <a:spcPct val="100000"/>
              </a:lnSpc>
              <a:buClr>
                <a:schemeClr val="accent4"/>
              </a:buClr>
              <a:buFont typeface="Arial" panose="020B0604020202020204" pitchFamily="34" charset="0"/>
              <a:buChar char="•"/>
            </a:pPr>
            <a:endParaRPr lang="en-US" sz="1000" dirty="0">
              <a:latin typeface="Inria Sans" pitchFamily="2" charset="0"/>
            </a:endParaRPr>
          </a:p>
        </p:txBody>
      </p:sp>
      <p:sp>
        <p:nvSpPr>
          <p:cNvPr id="5" name="Textplatzhalter 4">
            <a:extLst>
              <a:ext uri="{FF2B5EF4-FFF2-40B4-BE49-F238E27FC236}">
                <a16:creationId xmlns:a16="http://schemas.microsoft.com/office/drawing/2014/main" id="{9D635FAD-B13B-63AD-0355-F6EE63B9A7F1}"/>
              </a:ext>
            </a:extLst>
          </p:cNvPr>
          <p:cNvSpPr>
            <a:spLocks noGrp="1"/>
          </p:cNvSpPr>
          <p:nvPr>
            <p:ph type="body" sz="quarter" idx="22"/>
          </p:nvPr>
        </p:nvSpPr>
        <p:spPr/>
        <p:txBody>
          <a:bodyPr anchor="b"/>
          <a:lstStyle/>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Klimawaage – </a:t>
            </a:r>
            <a:r>
              <a:rPr kumimoji="0" lang="de-DE" sz="1000" b="1" i="0" u="none" strike="noStrike" kern="0" cap="none" spc="0" normalizeH="0" baseline="0" noProof="0" dirty="0">
                <a:ln>
                  <a:noFill/>
                </a:ln>
                <a:solidFill>
                  <a:srgbClr val="FFFFFF"/>
                </a:solidFill>
                <a:effectLst/>
                <a:uLnTx/>
                <a:uFillTx/>
                <a:latin typeface="Inria Sans" pitchFamily="2" charset="0"/>
                <a:ea typeface="ＭＳ Ｐゴシック" charset="0"/>
              </a:rPr>
              <a:t>Didaktisches Konzept</a:t>
            </a:r>
          </a:p>
          <a:p>
            <a:pPr marL="0" marR="0" lvl="0" indent="-246596" algn="l" defTabSz="914400" rtl="0" eaLnBrk="1" fontAlgn="base" latinLnBrk="0" hangingPunct="1">
              <a:lnSpc>
                <a:spcPct val="100000"/>
              </a:lnSpc>
              <a:spcBef>
                <a:spcPts val="0"/>
              </a:spcBef>
              <a:spcAft>
                <a:spcPts val="600"/>
              </a:spcAft>
              <a:buClrTx/>
              <a:buSzTx/>
              <a:buFontTx/>
              <a:buNone/>
              <a:tabLst/>
              <a:defRPr/>
            </a:pPr>
            <a:r>
              <a:rPr kumimoji="0" lang="de-DE" sz="1000" b="0" i="0" u="none" strike="noStrike" kern="0" cap="none" spc="0" normalizeH="0" baseline="0" noProof="0" dirty="0">
                <a:ln>
                  <a:noFill/>
                </a:ln>
                <a:solidFill>
                  <a:srgbClr val="FFFFFF"/>
                </a:solidFill>
                <a:effectLst/>
                <a:uLnTx/>
                <a:uFillTx/>
                <a:latin typeface="Inria Sans" pitchFamily="2" charset="0"/>
                <a:ea typeface="ＭＳ Ｐゴシック" charset="0"/>
              </a:rPr>
              <a:t>© Kompetenzzentrum Nachhaltiger Konsum, Lizenz CC-BY-SA 4.0 </a:t>
            </a:r>
          </a:p>
        </p:txBody>
      </p:sp>
      <p:grpSp>
        <p:nvGrpSpPr>
          <p:cNvPr id="6" name="Gruppieren 5">
            <a:extLst>
              <a:ext uri="{FF2B5EF4-FFF2-40B4-BE49-F238E27FC236}">
                <a16:creationId xmlns:a16="http://schemas.microsoft.com/office/drawing/2014/main" id="{E78C37FC-9381-9A87-55DA-D3D853F1E73E}"/>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7" name="Rechteck 6">
              <a:extLst>
                <a:ext uri="{FF2B5EF4-FFF2-40B4-BE49-F238E27FC236}">
                  <a16:creationId xmlns:a16="http://schemas.microsoft.com/office/drawing/2014/main" id="{75657A31-4113-F94F-2424-47FF7FCE0B1D}"/>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8" name="Gerader Verbinder 7">
              <a:extLst>
                <a:ext uri="{FF2B5EF4-FFF2-40B4-BE49-F238E27FC236}">
                  <a16:creationId xmlns:a16="http://schemas.microsoft.com/office/drawing/2014/main" id="{3C274456-421D-9AF1-D340-F9E78B931BC3}"/>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9" name="Gerader Verbinder 8">
              <a:extLst>
                <a:ext uri="{FF2B5EF4-FFF2-40B4-BE49-F238E27FC236}">
                  <a16:creationId xmlns:a16="http://schemas.microsoft.com/office/drawing/2014/main" id="{43F5E82B-8CE8-0B8C-F1C0-2629B4DB11F4}"/>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pic>
        <p:nvPicPr>
          <p:cNvPr id="2055" name="Picture 7" descr="Bild zeigt die Materialien aufgefächert">
            <a:extLst>
              <a:ext uri="{FF2B5EF4-FFF2-40B4-BE49-F238E27FC236}">
                <a16:creationId xmlns:a16="http://schemas.microsoft.com/office/drawing/2014/main" id="{0D155FAF-24DB-E9BD-7DD1-DE4C5B93A4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414" y="3770045"/>
            <a:ext cx="894259" cy="894259"/>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Titelbild_Fußabdruck mit Lupe CO2">
            <a:extLst>
              <a:ext uri="{FF2B5EF4-FFF2-40B4-BE49-F238E27FC236}">
                <a16:creationId xmlns:a16="http://schemas.microsoft.com/office/drawing/2014/main" id="{D7FA49D3-9705-DFF6-6902-03351A7EC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415" y="1560205"/>
            <a:ext cx="894259" cy="894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7293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descr="Infografik mit dem Titel „Mit Big Points den Fußabdruck halbieren“. Ein Kreisdiagramm zeigt einen durchschnittlichen CO₂-Fußabdruck von 10,4 Tonnen pro Person. Acht konkrete Maßnahmen (u. a. Wärmepumpe, Flugverzicht, Elektroauto) werden mit ihrem jeweiligen Einsparpotenzial in Tonnen CO₂-Äquivalenten aufgelistet, die zusammen etwa die Hälfte des Fußabdrucks einsparen können.">
            <a:extLst>
              <a:ext uri="{FF2B5EF4-FFF2-40B4-BE49-F238E27FC236}">
                <a16:creationId xmlns:a16="http://schemas.microsoft.com/office/drawing/2014/main" id="{8EA70952-8D79-F101-BDD7-2756FDE9DB1B}"/>
              </a:ext>
            </a:extLst>
          </p:cNvPr>
          <p:cNvPicPr>
            <a:picLocks noChangeAspect="1"/>
          </p:cNvPicPr>
          <p:nvPr/>
        </p:nvPicPr>
        <p:blipFill>
          <a:blip r:embed="rId2"/>
          <a:srcRect t="6260"/>
          <a:stretch/>
        </p:blipFill>
        <p:spPr>
          <a:xfrm rot="16200000">
            <a:off x="-708423" y="1539094"/>
            <a:ext cx="8976519" cy="7361214"/>
          </a:xfrm>
          <a:prstGeom prst="rect">
            <a:avLst/>
          </a:prstGeom>
        </p:spPr>
      </p:pic>
      <p:sp>
        <p:nvSpPr>
          <p:cNvPr id="3" name="Titel 2">
            <a:extLst>
              <a:ext uri="{FF2B5EF4-FFF2-40B4-BE49-F238E27FC236}">
                <a16:creationId xmlns:a16="http://schemas.microsoft.com/office/drawing/2014/main" id="{FCF7AD05-DFE6-9078-BEE7-719DDFAF49DD}"/>
              </a:ext>
            </a:extLst>
          </p:cNvPr>
          <p:cNvSpPr>
            <a:spLocks noGrp="1"/>
          </p:cNvSpPr>
          <p:nvPr>
            <p:ph type="title"/>
          </p:nvPr>
        </p:nvSpPr>
        <p:spPr>
          <a:xfrm>
            <a:off x="386837" y="-898419"/>
            <a:ext cx="6786000" cy="898419"/>
          </a:xfrm>
        </p:spPr>
        <p:txBody>
          <a:bodyPr vert="horz" wrap="square" lIns="0" tIns="0" rIns="0" bIns="0" numCol="1" anchor="b" anchorCtr="0" compatLnSpc="1">
            <a:prstTxWarp prst="textNoShape">
              <a:avLst/>
            </a:prstTxWarp>
          </a:bodyPr>
          <a:lstStyle/>
          <a:p>
            <a:r>
              <a:rPr lang="en-GB" dirty="0" err="1"/>
              <a:t>Mit</a:t>
            </a:r>
            <a:r>
              <a:rPr lang="en-GB" dirty="0"/>
              <a:t> Big Points den </a:t>
            </a:r>
            <a:r>
              <a:rPr lang="en-GB" dirty="0" err="1"/>
              <a:t>Fußabdruck</a:t>
            </a:r>
            <a:r>
              <a:rPr lang="en-GB" dirty="0"/>
              <a:t> </a:t>
            </a:r>
            <a:r>
              <a:rPr lang="en-GB" dirty="0" err="1"/>
              <a:t>halbieren</a:t>
            </a:r>
            <a:endParaRPr lang="en-GB" dirty="0"/>
          </a:p>
        </p:txBody>
      </p:sp>
    </p:spTree>
    <p:extLst>
      <p:ext uri="{BB962C8B-B14F-4D97-AF65-F5344CB8AC3E}">
        <p14:creationId xmlns:p14="http://schemas.microsoft.com/office/powerpoint/2010/main" val="30699468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ieren 4" descr="Werkzeugkoffer der Politik">
            <a:extLst>
              <a:ext uri="{FF2B5EF4-FFF2-40B4-BE49-F238E27FC236}">
                <a16:creationId xmlns:a16="http://schemas.microsoft.com/office/drawing/2014/main" id="{BCB6A36B-42C2-7AF1-DECD-9B284EDFB24E}"/>
              </a:ext>
            </a:extLst>
          </p:cNvPr>
          <p:cNvGrpSpPr/>
          <p:nvPr/>
        </p:nvGrpSpPr>
        <p:grpSpPr>
          <a:xfrm rot="16200000">
            <a:off x="-1127229" y="2427126"/>
            <a:ext cx="9814132" cy="5645659"/>
            <a:chOff x="3979332" y="7931948"/>
            <a:chExt cx="2958674" cy="1702001"/>
          </a:xfrm>
        </p:grpSpPr>
        <p:grpSp>
          <p:nvGrpSpPr>
            <p:cNvPr id="6" name="Gruppieren 5">
              <a:extLst>
                <a:ext uri="{FF2B5EF4-FFF2-40B4-BE49-F238E27FC236}">
                  <a16:creationId xmlns:a16="http://schemas.microsoft.com/office/drawing/2014/main" id="{B5BF207A-329F-A318-4956-069D3AF41D98}"/>
                </a:ext>
              </a:extLst>
            </p:cNvPr>
            <p:cNvGrpSpPr/>
            <p:nvPr/>
          </p:nvGrpSpPr>
          <p:grpSpPr>
            <a:xfrm>
              <a:off x="6746818" y="7931948"/>
              <a:ext cx="191188" cy="1701999"/>
              <a:chOff x="2846098" y="5262819"/>
              <a:chExt cx="593099" cy="4335581"/>
            </a:xfrm>
          </p:grpSpPr>
          <p:cxnSp>
            <p:nvCxnSpPr>
              <p:cNvPr id="21" name="Gerade Verbindung mit Pfeil 20">
                <a:extLst>
                  <a:ext uri="{FF2B5EF4-FFF2-40B4-BE49-F238E27FC236}">
                    <a16:creationId xmlns:a16="http://schemas.microsoft.com/office/drawing/2014/main" id="{DEF529A5-13B7-3E96-D94D-65455B6EF921}"/>
                  </a:ext>
                </a:extLst>
              </p:cNvPr>
              <p:cNvCxnSpPr>
                <a:cxnSpLocks/>
              </p:cNvCxnSpPr>
              <p:nvPr/>
            </p:nvCxnSpPr>
            <p:spPr bwMode="auto">
              <a:xfrm flipV="1">
                <a:off x="2846098" y="5262820"/>
                <a:ext cx="0" cy="4335580"/>
              </a:xfrm>
              <a:prstGeom prst="straightConnector1">
                <a:avLst/>
              </a:prstGeom>
              <a:solidFill>
                <a:schemeClr val="accent1"/>
              </a:solidFill>
              <a:ln w="19050" cap="flat" cmpd="sng" algn="ctr">
                <a:gradFill flip="none" rotWithShape="1">
                  <a:gsLst>
                    <a:gs pos="0">
                      <a:schemeClr val="accent6"/>
                    </a:gs>
                    <a:gs pos="100000">
                      <a:schemeClr val="accent4"/>
                    </a:gs>
                  </a:gsLst>
                  <a:lin ang="5400000" scaled="1"/>
                  <a:tileRect/>
                </a:gradFill>
                <a:prstDash val="solid"/>
                <a:round/>
                <a:headEnd type="none" w="med" len="med"/>
                <a:tailEnd type="triangle"/>
              </a:ln>
              <a:effectLst/>
            </p:spPr>
          </p:cxnSp>
          <p:sp>
            <p:nvSpPr>
              <p:cNvPr id="22" name="Rechteck 21">
                <a:extLst>
                  <a:ext uri="{FF2B5EF4-FFF2-40B4-BE49-F238E27FC236}">
                    <a16:creationId xmlns:a16="http://schemas.microsoft.com/office/drawing/2014/main" id="{EBFAA8D6-ED13-5E89-1DFE-7E9405BACDC3}"/>
                  </a:ext>
                </a:extLst>
              </p:cNvPr>
              <p:cNvSpPr/>
              <p:nvPr/>
            </p:nvSpPr>
            <p:spPr>
              <a:xfrm rot="16200000">
                <a:off x="1063081" y="7204180"/>
                <a:ext cx="4317478" cy="4347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fontAlgn="auto">
                  <a:spcBef>
                    <a:spcPts val="0"/>
                  </a:spcBef>
                  <a:spcAft>
                    <a:spcPts val="0"/>
                  </a:spcAft>
                </a:pPr>
                <a:r>
                  <a:rPr lang="de-DE" sz="1800" i="1" dirty="0">
                    <a:solidFill>
                      <a:schemeClr val="accent4"/>
                    </a:solidFill>
                    <a:latin typeface="Inria Sans" pitchFamily="2" charset="0"/>
                  </a:rPr>
                  <a:t>Staatliche Eingriffstiefe in die Handlungsfreiheit </a:t>
                </a:r>
                <a:br>
                  <a:rPr lang="de-DE" sz="1800" i="1" dirty="0">
                    <a:solidFill>
                      <a:schemeClr val="accent4"/>
                    </a:solidFill>
                    <a:latin typeface="Inria Sans" pitchFamily="2" charset="0"/>
                  </a:rPr>
                </a:br>
                <a:r>
                  <a:rPr lang="de-DE" sz="1800" i="1" dirty="0">
                    <a:solidFill>
                      <a:schemeClr val="accent4"/>
                    </a:solidFill>
                    <a:latin typeface="Inria Sans" pitchFamily="2" charset="0"/>
                  </a:rPr>
                  <a:t>von z.B. Verbraucher*innen und Unternehmen</a:t>
                </a:r>
              </a:p>
            </p:txBody>
          </p:sp>
        </p:grpSp>
        <p:sp>
          <p:nvSpPr>
            <p:cNvPr id="7" name="Rechteck 6">
              <a:extLst>
                <a:ext uri="{FF2B5EF4-FFF2-40B4-BE49-F238E27FC236}">
                  <a16:creationId xmlns:a16="http://schemas.microsoft.com/office/drawing/2014/main" id="{C1A15495-7C39-CF20-1AD6-B7CC1F00C7F0}"/>
                </a:ext>
              </a:extLst>
            </p:cNvPr>
            <p:cNvSpPr/>
            <p:nvPr/>
          </p:nvSpPr>
          <p:spPr>
            <a:xfrm>
              <a:off x="3979332" y="9105929"/>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812800"/>
              <a:r>
                <a:rPr lang="de-DE" sz="2000" b="1" dirty="0">
                  <a:solidFill>
                    <a:schemeClr val="accent1"/>
                  </a:solidFill>
                  <a:latin typeface="Inria Sans" pitchFamily="2" charset="0"/>
                </a:rPr>
                <a:t>Verhaltenswissenschaftlich fundierte Instrumente</a:t>
              </a:r>
              <a:endParaRPr lang="de-DE" sz="2000" dirty="0">
                <a:solidFill>
                  <a:schemeClr val="accent1"/>
                </a:solidFill>
                <a:latin typeface="Inria Sans" pitchFamily="2" charset="0"/>
              </a:endParaRPr>
            </a:p>
            <a:p>
              <a:pPr marL="812800"/>
              <a:r>
                <a:rPr lang="de-DE" sz="1800" dirty="0" err="1">
                  <a:solidFill>
                    <a:schemeClr val="tx1"/>
                  </a:solidFill>
                  <a:latin typeface="Inria Sans" pitchFamily="2" charset="0"/>
                </a:rPr>
                <a:t>Nudges</a:t>
              </a:r>
              <a:r>
                <a:rPr lang="de-DE" sz="1800" dirty="0">
                  <a:solidFill>
                    <a:schemeClr val="tx1"/>
                  </a:solidFill>
                  <a:latin typeface="Inria Sans" pitchFamily="2" charset="0"/>
                </a:rPr>
                <a:t>, Voreinstellungen (</a:t>
              </a:r>
              <a:r>
                <a:rPr lang="de-DE" sz="1800" dirty="0" err="1">
                  <a:solidFill>
                    <a:schemeClr val="tx1"/>
                  </a:solidFill>
                  <a:latin typeface="Inria Sans" pitchFamily="2" charset="0"/>
                </a:rPr>
                <a:t>defaults</a:t>
              </a:r>
              <a:r>
                <a:rPr lang="de-DE" sz="1800" dirty="0">
                  <a:solidFill>
                    <a:schemeClr val="tx1"/>
                  </a:solidFill>
                  <a:latin typeface="Inria Sans" pitchFamily="2" charset="0"/>
                </a:rPr>
                <a:t>), verändertes Wahlangebot</a:t>
              </a:r>
            </a:p>
          </p:txBody>
        </p:sp>
        <p:sp>
          <p:nvSpPr>
            <p:cNvPr id="8" name="Rechteck 7">
              <a:extLst>
                <a:ext uri="{FF2B5EF4-FFF2-40B4-BE49-F238E27FC236}">
                  <a16:creationId xmlns:a16="http://schemas.microsoft.com/office/drawing/2014/main" id="{2DFF568E-7E2D-FBE6-1208-60AC42D61FEE}"/>
                </a:ext>
              </a:extLst>
            </p:cNvPr>
            <p:cNvSpPr/>
            <p:nvPr/>
          </p:nvSpPr>
          <p:spPr>
            <a:xfrm>
              <a:off x="3979332" y="8225444"/>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812800"/>
              <a:r>
                <a:rPr lang="de-DE" sz="2000" b="1" dirty="0">
                  <a:solidFill>
                    <a:schemeClr val="accent1"/>
                  </a:solidFill>
                  <a:latin typeface="Inria Sans" pitchFamily="2" charset="0"/>
                </a:rPr>
                <a:t>Wirtschaftspolitische Instrumente</a:t>
              </a:r>
              <a:endParaRPr lang="de-DE" sz="2000" dirty="0">
                <a:solidFill>
                  <a:schemeClr val="accent1"/>
                </a:solidFill>
                <a:latin typeface="Inria Sans" pitchFamily="2" charset="0"/>
              </a:endParaRPr>
            </a:p>
            <a:p>
              <a:pPr marL="812800"/>
              <a:r>
                <a:rPr lang="de-DE" sz="1800" dirty="0">
                  <a:solidFill>
                    <a:schemeClr val="tx1"/>
                  </a:solidFill>
                  <a:latin typeface="Inria Sans" pitchFamily="2" charset="0"/>
                </a:rPr>
                <a:t>Steuern, positive Anreize (Subventionen), Vorteile</a:t>
              </a:r>
            </a:p>
          </p:txBody>
        </p:sp>
        <p:sp>
          <p:nvSpPr>
            <p:cNvPr id="9" name="Rechteck 8">
              <a:extLst>
                <a:ext uri="{FF2B5EF4-FFF2-40B4-BE49-F238E27FC236}">
                  <a16:creationId xmlns:a16="http://schemas.microsoft.com/office/drawing/2014/main" id="{18D6FD7F-2FA2-384F-A895-5C71B1904AC5}"/>
                </a:ext>
              </a:extLst>
            </p:cNvPr>
            <p:cNvSpPr/>
            <p:nvPr/>
          </p:nvSpPr>
          <p:spPr>
            <a:xfrm>
              <a:off x="3979332" y="8518941"/>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812800"/>
              <a:r>
                <a:rPr lang="de-DE" sz="2000" b="1" dirty="0">
                  <a:solidFill>
                    <a:schemeClr val="accent1"/>
                  </a:solidFill>
                  <a:latin typeface="Inria Sans" pitchFamily="2" charset="0"/>
                </a:rPr>
                <a:t>Kooperative Instrumente</a:t>
              </a:r>
              <a:endParaRPr lang="de-DE" sz="2000" dirty="0">
                <a:solidFill>
                  <a:schemeClr val="accent1"/>
                </a:solidFill>
                <a:latin typeface="Inria Sans" pitchFamily="2" charset="0"/>
              </a:endParaRPr>
            </a:p>
            <a:p>
              <a:pPr marL="812800"/>
              <a:r>
                <a:rPr lang="de-DE" sz="1800" dirty="0">
                  <a:solidFill>
                    <a:schemeClr val="tx1"/>
                  </a:solidFill>
                  <a:latin typeface="Inria Sans" pitchFamily="2" charset="0"/>
                </a:rPr>
                <a:t>Freiwillige Selbstverpflichtungen, Vereinbarungen, Runde Tische</a:t>
              </a:r>
            </a:p>
          </p:txBody>
        </p:sp>
        <p:sp>
          <p:nvSpPr>
            <p:cNvPr id="10" name="Rechteck 9">
              <a:extLst>
                <a:ext uri="{FF2B5EF4-FFF2-40B4-BE49-F238E27FC236}">
                  <a16:creationId xmlns:a16="http://schemas.microsoft.com/office/drawing/2014/main" id="{F7F7E65B-3AD2-782F-57C7-EAD2022E4829}"/>
                </a:ext>
              </a:extLst>
            </p:cNvPr>
            <p:cNvSpPr/>
            <p:nvPr/>
          </p:nvSpPr>
          <p:spPr>
            <a:xfrm>
              <a:off x="3979332" y="7931950"/>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812800"/>
              <a:r>
                <a:rPr lang="de-DE" sz="2000" b="1" dirty="0">
                  <a:solidFill>
                    <a:schemeClr val="accent1"/>
                  </a:solidFill>
                  <a:latin typeface="Inria Sans" pitchFamily="2" charset="0"/>
                </a:rPr>
                <a:t>Ordnungspolitische Instrumente</a:t>
              </a:r>
            </a:p>
            <a:p>
              <a:pPr marL="812800"/>
              <a:r>
                <a:rPr lang="de-DE" sz="1800" dirty="0">
                  <a:solidFill>
                    <a:schemeClr val="tx1"/>
                  </a:solidFill>
                  <a:latin typeface="Inria Sans" pitchFamily="2" charset="0"/>
                </a:rPr>
                <a:t>Gesetze, Standards, Technologien auslaufen lassen</a:t>
              </a:r>
            </a:p>
          </p:txBody>
        </p:sp>
        <p:sp>
          <p:nvSpPr>
            <p:cNvPr id="11" name="Rechteck 10">
              <a:extLst>
                <a:ext uri="{FF2B5EF4-FFF2-40B4-BE49-F238E27FC236}">
                  <a16:creationId xmlns:a16="http://schemas.microsoft.com/office/drawing/2014/main" id="{33E12F9E-2359-C491-4986-DF7B03AD4C70}"/>
                </a:ext>
              </a:extLst>
            </p:cNvPr>
            <p:cNvSpPr/>
            <p:nvPr/>
          </p:nvSpPr>
          <p:spPr>
            <a:xfrm>
              <a:off x="3979332" y="8812435"/>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812800"/>
              <a:r>
                <a:rPr lang="de-DE" sz="2000" b="1" dirty="0">
                  <a:solidFill>
                    <a:schemeClr val="accent1"/>
                  </a:solidFill>
                  <a:latin typeface="Inria Sans" pitchFamily="2" charset="0"/>
                </a:rPr>
                <a:t>Bereitstellung von technischen Mitteln und Infrastruktur</a:t>
              </a:r>
              <a:endParaRPr lang="de-DE" sz="2000" dirty="0">
                <a:solidFill>
                  <a:schemeClr val="accent1"/>
                </a:solidFill>
                <a:latin typeface="Inria Sans" pitchFamily="2" charset="0"/>
              </a:endParaRPr>
            </a:p>
            <a:p>
              <a:pPr marL="812800"/>
              <a:r>
                <a:rPr lang="de-DE" sz="1800" dirty="0">
                  <a:solidFill>
                    <a:schemeClr val="tx1"/>
                  </a:solidFill>
                  <a:latin typeface="Inria Sans" pitchFamily="2" charset="0"/>
                </a:rPr>
                <a:t>Ausbau ÖPNV, Ladesäulen E-Autos</a:t>
              </a:r>
            </a:p>
          </p:txBody>
        </p:sp>
        <p:sp>
          <p:nvSpPr>
            <p:cNvPr id="12" name="Rechteck 11">
              <a:extLst>
                <a:ext uri="{FF2B5EF4-FFF2-40B4-BE49-F238E27FC236}">
                  <a16:creationId xmlns:a16="http://schemas.microsoft.com/office/drawing/2014/main" id="{A199B857-77AE-E6CF-F8AA-469C8A4412CF}"/>
                </a:ext>
              </a:extLst>
            </p:cNvPr>
            <p:cNvSpPr/>
            <p:nvPr/>
          </p:nvSpPr>
          <p:spPr>
            <a:xfrm>
              <a:off x="3979332" y="9399423"/>
              <a:ext cx="2711023" cy="234526"/>
            </a:xfrm>
            <a:prstGeom prst="rect">
              <a:avLst/>
            </a:prstGeom>
            <a:solidFill>
              <a:srgbClr val="EBF6F8"/>
            </a:solidFill>
            <a:ln>
              <a:noFill/>
            </a:ln>
          </p:spPr>
          <p:style>
            <a:lnRef idx="2">
              <a:schemeClr val="accent1">
                <a:shade val="50000"/>
              </a:schemeClr>
            </a:lnRef>
            <a:fillRef idx="1">
              <a:schemeClr val="accent1"/>
            </a:fillRef>
            <a:effectRef idx="0">
              <a:schemeClr val="accent1"/>
            </a:effectRef>
            <a:fontRef idx="minor">
              <a:schemeClr val="lt1"/>
            </a:fontRef>
          </p:style>
          <p:txBody>
            <a:bodyPr rIns="36000" rtlCol="0" anchor="ctr"/>
            <a:lstStyle/>
            <a:p>
              <a:pPr marL="812800"/>
              <a:r>
                <a:rPr lang="de-DE" sz="2000" b="1" dirty="0">
                  <a:solidFill>
                    <a:schemeClr val="accent1"/>
                  </a:solidFill>
                  <a:latin typeface="Inria Sans" pitchFamily="2" charset="0"/>
                </a:rPr>
                <a:t>Kommunikative Instrumente</a:t>
              </a:r>
              <a:endParaRPr lang="de-DE" sz="2000" dirty="0">
                <a:solidFill>
                  <a:schemeClr val="accent1"/>
                </a:solidFill>
                <a:latin typeface="Inria Sans" pitchFamily="2" charset="0"/>
              </a:endParaRPr>
            </a:p>
            <a:p>
              <a:pPr marL="812800"/>
              <a:r>
                <a:rPr lang="de-DE" sz="1800" dirty="0">
                  <a:solidFill>
                    <a:schemeClr val="tx1"/>
                  </a:solidFill>
                  <a:latin typeface="Inria Sans" pitchFamily="2" charset="0"/>
                </a:rPr>
                <a:t>Kampagnen, Labels, Beratungsangebote, Bildung, Aufklärung</a:t>
              </a:r>
            </a:p>
          </p:txBody>
        </p:sp>
        <p:pic>
          <p:nvPicPr>
            <p:cNvPr id="13" name="Grafik 12">
              <a:extLst>
                <a:ext uri="{FF2B5EF4-FFF2-40B4-BE49-F238E27FC236}">
                  <a16:creationId xmlns:a16="http://schemas.microsoft.com/office/drawing/2014/main" id="{D8390ADA-1C93-CDB3-A639-091C00C0AD0C}"/>
                </a:ext>
              </a:extLst>
            </p:cNvPr>
            <p:cNvPicPr>
              <a:picLocks noChangeAspect="1"/>
            </p:cNvPicPr>
            <p:nvPr/>
          </p:nvPicPr>
          <p:blipFill>
            <a:blip r:embed="rId2">
              <a:duotone>
                <a:schemeClr val="accent3">
                  <a:shade val="45000"/>
                  <a:satMod val="135000"/>
                </a:schemeClr>
                <a:prstClr val="white"/>
              </a:duotone>
            </a:blip>
            <a:stretch>
              <a:fillRect/>
            </a:stretch>
          </p:blipFill>
          <p:spPr>
            <a:xfrm>
              <a:off x="4042096" y="8862017"/>
              <a:ext cx="136149" cy="136149"/>
            </a:xfrm>
            <a:prstGeom prst="rect">
              <a:avLst/>
            </a:prstGeom>
          </p:spPr>
        </p:pic>
        <p:pic>
          <p:nvPicPr>
            <p:cNvPr id="14" name="Grafik 13">
              <a:extLst>
                <a:ext uri="{FF2B5EF4-FFF2-40B4-BE49-F238E27FC236}">
                  <a16:creationId xmlns:a16="http://schemas.microsoft.com/office/drawing/2014/main" id="{BEA9A922-1A1B-8AEE-25FA-1FCF278CF876}"/>
                </a:ext>
              </a:extLst>
            </p:cNvPr>
            <p:cNvPicPr>
              <a:picLocks noChangeAspect="1"/>
            </p:cNvPicPr>
            <p:nvPr/>
          </p:nvPicPr>
          <p:blipFill>
            <a:blip r:embed="rId3">
              <a:duotone>
                <a:schemeClr val="accent3">
                  <a:shade val="45000"/>
                  <a:satMod val="135000"/>
                </a:schemeClr>
                <a:prstClr val="white"/>
              </a:duotone>
            </a:blip>
            <a:stretch>
              <a:fillRect/>
            </a:stretch>
          </p:blipFill>
          <p:spPr>
            <a:xfrm>
              <a:off x="4042096" y="9149773"/>
              <a:ext cx="136149" cy="136149"/>
            </a:xfrm>
            <a:prstGeom prst="rect">
              <a:avLst/>
            </a:prstGeom>
          </p:spPr>
        </p:pic>
        <p:pic>
          <p:nvPicPr>
            <p:cNvPr id="15" name="Grafik 14">
              <a:extLst>
                <a:ext uri="{FF2B5EF4-FFF2-40B4-BE49-F238E27FC236}">
                  <a16:creationId xmlns:a16="http://schemas.microsoft.com/office/drawing/2014/main" id="{FF7EF9BB-B133-7851-40AE-A5B3B6A94704}"/>
                </a:ext>
              </a:extLst>
            </p:cNvPr>
            <p:cNvPicPr>
              <a:picLocks noChangeAspect="1"/>
            </p:cNvPicPr>
            <p:nvPr/>
          </p:nvPicPr>
          <p:blipFill>
            <a:blip r:embed="rId4">
              <a:duotone>
                <a:schemeClr val="accent3">
                  <a:shade val="45000"/>
                  <a:satMod val="135000"/>
                </a:schemeClr>
                <a:prstClr val="white"/>
              </a:duotone>
            </a:blip>
            <a:stretch>
              <a:fillRect/>
            </a:stretch>
          </p:blipFill>
          <p:spPr>
            <a:xfrm>
              <a:off x="4027845" y="8553879"/>
              <a:ext cx="164650" cy="164650"/>
            </a:xfrm>
            <a:prstGeom prst="rect">
              <a:avLst/>
            </a:prstGeom>
          </p:spPr>
        </p:pic>
        <p:pic>
          <p:nvPicPr>
            <p:cNvPr id="16" name="Grafik 15">
              <a:extLst>
                <a:ext uri="{FF2B5EF4-FFF2-40B4-BE49-F238E27FC236}">
                  <a16:creationId xmlns:a16="http://schemas.microsoft.com/office/drawing/2014/main" id="{8F0820CF-6C8B-CDEC-FD9C-61302490ED3D}"/>
                </a:ext>
              </a:extLst>
            </p:cNvPr>
            <p:cNvPicPr>
              <a:picLocks noChangeAspect="1"/>
            </p:cNvPicPr>
            <p:nvPr/>
          </p:nvPicPr>
          <p:blipFill>
            <a:blip r:embed="rId5">
              <a:duotone>
                <a:schemeClr val="accent3">
                  <a:shade val="45000"/>
                  <a:satMod val="135000"/>
                </a:schemeClr>
                <a:prstClr val="white"/>
              </a:duotone>
            </a:blip>
            <a:stretch>
              <a:fillRect/>
            </a:stretch>
          </p:blipFill>
          <p:spPr>
            <a:xfrm>
              <a:off x="4042096" y="8270699"/>
              <a:ext cx="136149" cy="136149"/>
            </a:xfrm>
            <a:prstGeom prst="rect">
              <a:avLst/>
            </a:prstGeom>
          </p:spPr>
        </p:pic>
        <p:pic>
          <p:nvPicPr>
            <p:cNvPr id="17" name="Grafik 16">
              <a:extLst>
                <a:ext uri="{FF2B5EF4-FFF2-40B4-BE49-F238E27FC236}">
                  <a16:creationId xmlns:a16="http://schemas.microsoft.com/office/drawing/2014/main" id="{DE5542CE-1113-4686-85B6-9B3239B2A908}"/>
                </a:ext>
              </a:extLst>
            </p:cNvPr>
            <p:cNvPicPr>
              <a:picLocks noChangeAspect="1"/>
            </p:cNvPicPr>
            <p:nvPr/>
          </p:nvPicPr>
          <p:blipFill>
            <a:blip r:embed="rId6">
              <a:duotone>
                <a:schemeClr val="accent3">
                  <a:shade val="45000"/>
                  <a:satMod val="135000"/>
                </a:schemeClr>
                <a:prstClr val="white"/>
              </a:duotone>
            </a:blip>
            <a:stretch>
              <a:fillRect/>
            </a:stretch>
          </p:blipFill>
          <p:spPr>
            <a:xfrm>
              <a:off x="4042096" y="7981137"/>
              <a:ext cx="136149" cy="136149"/>
            </a:xfrm>
            <a:prstGeom prst="rect">
              <a:avLst/>
            </a:prstGeom>
          </p:spPr>
        </p:pic>
        <p:grpSp>
          <p:nvGrpSpPr>
            <p:cNvPr id="18" name="Gruppieren 17">
              <a:extLst>
                <a:ext uri="{FF2B5EF4-FFF2-40B4-BE49-F238E27FC236}">
                  <a16:creationId xmlns:a16="http://schemas.microsoft.com/office/drawing/2014/main" id="{710AEF07-DD9F-5D3B-1063-5AAFBF812BBF}"/>
                </a:ext>
              </a:extLst>
            </p:cNvPr>
            <p:cNvGrpSpPr/>
            <p:nvPr/>
          </p:nvGrpSpPr>
          <p:grpSpPr>
            <a:xfrm>
              <a:off x="4032023" y="9461983"/>
              <a:ext cx="156294" cy="109405"/>
              <a:chOff x="-2342352" y="6518056"/>
              <a:chExt cx="300000" cy="210000"/>
            </a:xfrm>
            <a:solidFill>
              <a:srgbClr val="128491"/>
            </a:solidFill>
          </p:grpSpPr>
          <p:sp>
            <p:nvSpPr>
              <p:cNvPr id="19" name="Freihandform: Form 18">
                <a:extLst>
                  <a:ext uri="{FF2B5EF4-FFF2-40B4-BE49-F238E27FC236}">
                    <a16:creationId xmlns:a16="http://schemas.microsoft.com/office/drawing/2014/main" id="{D67E20C4-C6E0-746F-0FE9-1315E509B8C5}"/>
                  </a:ext>
                </a:extLst>
              </p:cNvPr>
              <p:cNvSpPr/>
              <p:nvPr/>
            </p:nvSpPr>
            <p:spPr>
              <a:xfrm>
                <a:off x="-2342352" y="6518056"/>
                <a:ext cx="187500" cy="168750"/>
              </a:xfrm>
              <a:custGeom>
                <a:avLst/>
                <a:gdLst>
                  <a:gd name="connsiteX0" fmla="*/ 128584 w 187500"/>
                  <a:gd name="connsiteY0" fmla="*/ 27334 h 168750"/>
                  <a:gd name="connsiteX1" fmla="*/ 188584 w 187500"/>
                  <a:gd name="connsiteY1" fmla="*/ 27334 h 168750"/>
                  <a:gd name="connsiteX2" fmla="*/ 188584 w 187500"/>
                  <a:gd name="connsiteY2" fmla="*/ 16084 h 168750"/>
                  <a:gd name="connsiteX3" fmla="*/ 173584 w 187500"/>
                  <a:gd name="connsiteY3" fmla="*/ 1084 h 168750"/>
                  <a:gd name="connsiteX4" fmla="*/ 16084 w 187500"/>
                  <a:gd name="connsiteY4" fmla="*/ 1084 h 168750"/>
                  <a:gd name="connsiteX5" fmla="*/ 1084 w 187500"/>
                  <a:gd name="connsiteY5" fmla="*/ 16084 h 168750"/>
                  <a:gd name="connsiteX6" fmla="*/ 1084 w 187500"/>
                  <a:gd name="connsiteY6" fmla="*/ 117334 h 168750"/>
                  <a:gd name="connsiteX7" fmla="*/ 16084 w 187500"/>
                  <a:gd name="connsiteY7" fmla="*/ 132334 h 168750"/>
                  <a:gd name="connsiteX8" fmla="*/ 38584 w 187500"/>
                  <a:gd name="connsiteY8" fmla="*/ 132334 h 168750"/>
                  <a:gd name="connsiteX9" fmla="*/ 38584 w 187500"/>
                  <a:gd name="connsiteY9" fmla="*/ 169834 h 168750"/>
                  <a:gd name="connsiteX10" fmla="*/ 76084 w 187500"/>
                  <a:gd name="connsiteY10" fmla="*/ 132334 h 168750"/>
                  <a:gd name="connsiteX11" fmla="*/ 98584 w 187500"/>
                  <a:gd name="connsiteY11" fmla="*/ 132334 h 168750"/>
                  <a:gd name="connsiteX12" fmla="*/ 98584 w 187500"/>
                  <a:gd name="connsiteY12" fmla="*/ 57334 h 168750"/>
                  <a:gd name="connsiteX13" fmla="*/ 128584 w 187500"/>
                  <a:gd name="connsiteY13" fmla="*/ 2733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7500" h="168750">
                    <a:moveTo>
                      <a:pt x="128584" y="27334"/>
                    </a:moveTo>
                    <a:lnTo>
                      <a:pt x="188584" y="27334"/>
                    </a:lnTo>
                    <a:lnTo>
                      <a:pt x="188584" y="16084"/>
                    </a:lnTo>
                    <a:cubicBezTo>
                      <a:pt x="188584" y="7834"/>
                      <a:pt x="181834" y="1084"/>
                      <a:pt x="173584" y="1084"/>
                    </a:cubicBezTo>
                    <a:lnTo>
                      <a:pt x="16084" y="1084"/>
                    </a:lnTo>
                    <a:cubicBezTo>
                      <a:pt x="7834" y="1084"/>
                      <a:pt x="1084" y="7834"/>
                      <a:pt x="1084" y="16084"/>
                    </a:cubicBezTo>
                    <a:lnTo>
                      <a:pt x="1084" y="117334"/>
                    </a:lnTo>
                    <a:cubicBezTo>
                      <a:pt x="1084" y="125584"/>
                      <a:pt x="7834" y="132334"/>
                      <a:pt x="16084" y="132334"/>
                    </a:cubicBezTo>
                    <a:lnTo>
                      <a:pt x="38584" y="132334"/>
                    </a:lnTo>
                    <a:lnTo>
                      <a:pt x="38584" y="169834"/>
                    </a:lnTo>
                    <a:lnTo>
                      <a:pt x="76084" y="132334"/>
                    </a:lnTo>
                    <a:lnTo>
                      <a:pt x="98584" y="132334"/>
                    </a:lnTo>
                    <a:lnTo>
                      <a:pt x="98584" y="57334"/>
                    </a:lnTo>
                    <a:cubicBezTo>
                      <a:pt x="98584" y="40834"/>
                      <a:pt x="112084" y="27334"/>
                      <a:pt x="128584" y="27334"/>
                    </a:cubicBezTo>
                    <a:close/>
                  </a:path>
                </a:pathLst>
              </a:custGeom>
              <a:grpFill/>
              <a:ln w="3671" cap="flat">
                <a:noFill/>
                <a:prstDash val="solid"/>
                <a:miter/>
              </a:ln>
            </p:spPr>
            <p:txBody>
              <a:bodyPr rtlCol="0" anchor="ctr"/>
              <a:lstStyle/>
              <a:p>
                <a:endParaRPr lang="de-DE" sz="7200"/>
              </a:p>
            </p:txBody>
          </p:sp>
          <p:sp>
            <p:nvSpPr>
              <p:cNvPr id="20" name="Freihandform: Form 19">
                <a:extLst>
                  <a:ext uri="{FF2B5EF4-FFF2-40B4-BE49-F238E27FC236}">
                    <a16:creationId xmlns:a16="http://schemas.microsoft.com/office/drawing/2014/main" id="{B16C49DE-5C0A-7026-3E9C-B41EB392C92C}"/>
                  </a:ext>
                </a:extLst>
              </p:cNvPr>
              <p:cNvSpPr/>
              <p:nvPr/>
            </p:nvSpPr>
            <p:spPr>
              <a:xfrm>
                <a:off x="-2229852" y="6559306"/>
                <a:ext cx="187500" cy="168750"/>
              </a:xfrm>
              <a:custGeom>
                <a:avLst/>
                <a:gdLst>
                  <a:gd name="connsiteX0" fmla="*/ 173584 w 187500"/>
                  <a:gd name="connsiteY0" fmla="*/ 1084 h 168750"/>
                  <a:gd name="connsiteX1" fmla="*/ 16084 w 187500"/>
                  <a:gd name="connsiteY1" fmla="*/ 1084 h 168750"/>
                  <a:gd name="connsiteX2" fmla="*/ 1084 w 187500"/>
                  <a:gd name="connsiteY2" fmla="*/ 16084 h 168750"/>
                  <a:gd name="connsiteX3" fmla="*/ 1084 w 187500"/>
                  <a:gd name="connsiteY3" fmla="*/ 117334 h 168750"/>
                  <a:gd name="connsiteX4" fmla="*/ 16084 w 187500"/>
                  <a:gd name="connsiteY4" fmla="*/ 132334 h 168750"/>
                  <a:gd name="connsiteX5" fmla="*/ 113584 w 187500"/>
                  <a:gd name="connsiteY5" fmla="*/ 132334 h 168750"/>
                  <a:gd name="connsiteX6" fmla="*/ 151084 w 187500"/>
                  <a:gd name="connsiteY6" fmla="*/ 169834 h 168750"/>
                  <a:gd name="connsiteX7" fmla="*/ 151084 w 187500"/>
                  <a:gd name="connsiteY7" fmla="*/ 132334 h 168750"/>
                  <a:gd name="connsiteX8" fmla="*/ 173584 w 187500"/>
                  <a:gd name="connsiteY8" fmla="*/ 132334 h 168750"/>
                  <a:gd name="connsiteX9" fmla="*/ 188584 w 187500"/>
                  <a:gd name="connsiteY9" fmla="*/ 117334 h 168750"/>
                  <a:gd name="connsiteX10" fmla="*/ 188584 w 187500"/>
                  <a:gd name="connsiteY10" fmla="*/ 16084 h 168750"/>
                  <a:gd name="connsiteX11" fmla="*/ 173584 w 187500"/>
                  <a:gd name="connsiteY11" fmla="*/ 1084 h 16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500" h="168750">
                    <a:moveTo>
                      <a:pt x="173584" y="1084"/>
                    </a:moveTo>
                    <a:lnTo>
                      <a:pt x="16084" y="1084"/>
                    </a:lnTo>
                    <a:cubicBezTo>
                      <a:pt x="7834" y="1084"/>
                      <a:pt x="1084" y="7834"/>
                      <a:pt x="1084" y="16084"/>
                    </a:cubicBezTo>
                    <a:lnTo>
                      <a:pt x="1084" y="117334"/>
                    </a:lnTo>
                    <a:cubicBezTo>
                      <a:pt x="1084" y="125584"/>
                      <a:pt x="7834" y="132334"/>
                      <a:pt x="16084" y="132334"/>
                    </a:cubicBezTo>
                    <a:lnTo>
                      <a:pt x="113584" y="132334"/>
                    </a:lnTo>
                    <a:lnTo>
                      <a:pt x="151084" y="169834"/>
                    </a:lnTo>
                    <a:lnTo>
                      <a:pt x="151084" y="132334"/>
                    </a:lnTo>
                    <a:lnTo>
                      <a:pt x="173584" y="132334"/>
                    </a:lnTo>
                    <a:cubicBezTo>
                      <a:pt x="181834" y="132334"/>
                      <a:pt x="188584" y="125584"/>
                      <a:pt x="188584" y="117334"/>
                    </a:cubicBezTo>
                    <a:lnTo>
                      <a:pt x="188584" y="16084"/>
                    </a:lnTo>
                    <a:cubicBezTo>
                      <a:pt x="188584" y="7834"/>
                      <a:pt x="181834" y="1084"/>
                      <a:pt x="173584" y="1084"/>
                    </a:cubicBezTo>
                    <a:close/>
                  </a:path>
                </a:pathLst>
              </a:custGeom>
              <a:grpFill/>
              <a:ln w="3671" cap="flat">
                <a:noFill/>
                <a:prstDash val="solid"/>
                <a:miter/>
              </a:ln>
            </p:spPr>
            <p:txBody>
              <a:bodyPr rtlCol="0" anchor="ctr"/>
              <a:lstStyle/>
              <a:p>
                <a:endParaRPr lang="de-DE" sz="7200"/>
              </a:p>
            </p:txBody>
          </p:sp>
        </p:grpSp>
      </p:grpSp>
      <p:sp>
        <p:nvSpPr>
          <p:cNvPr id="23" name="Titel 2">
            <a:extLst>
              <a:ext uri="{FF2B5EF4-FFF2-40B4-BE49-F238E27FC236}">
                <a16:creationId xmlns:a16="http://schemas.microsoft.com/office/drawing/2014/main" id="{CCFAC758-9DF2-88DB-BBCB-D9EDB57D603C}"/>
              </a:ext>
            </a:extLst>
          </p:cNvPr>
          <p:cNvSpPr>
            <a:spLocks noGrp="1"/>
          </p:cNvSpPr>
          <p:nvPr>
            <p:ph type="title"/>
          </p:nvPr>
        </p:nvSpPr>
        <p:spPr>
          <a:xfrm>
            <a:off x="386837" y="-898419"/>
            <a:ext cx="6786000" cy="898419"/>
          </a:xfrm>
        </p:spPr>
        <p:txBody>
          <a:bodyPr vert="horz" wrap="square" lIns="0" tIns="0" rIns="0" bIns="0" numCol="1" anchor="b" anchorCtr="0" compatLnSpc="1">
            <a:prstTxWarp prst="textNoShape">
              <a:avLst/>
            </a:prstTxWarp>
          </a:bodyPr>
          <a:lstStyle/>
          <a:p>
            <a:r>
              <a:rPr lang="en-GB" dirty="0" err="1"/>
              <a:t>Werkzeugkoffer</a:t>
            </a:r>
            <a:r>
              <a:rPr lang="en-GB" dirty="0"/>
              <a:t> </a:t>
            </a:r>
          </a:p>
        </p:txBody>
      </p:sp>
      <p:sp>
        <p:nvSpPr>
          <p:cNvPr id="3" name="Textfeld 2">
            <a:extLst>
              <a:ext uri="{FF2B5EF4-FFF2-40B4-BE49-F238E27FC236}">
                <a16:creationId xmlns:a16="http://schemas.microsoft.com/office/drawing/2014/main" id="{7FE2C8C1-7685-AD34-6B97-A938296E6862}"/>
              </a:ext>
            </a:extLst>
          </p:cNvPr>
          <p:cNvSpPr txBox="1"/>
          <p:nvPr/>
        </p:nvSpPr>
        <p:spPr>
          <a:xfrm rot="16200000">
            <a:off x="3262726" y="6108411"/>
            <a:ext cx="7820222" cy="276999"/>
          </a:xfrm>
          <a:prstGeom prst="rect">
            <a:avLst/>
          </a:prstGeom>
          <a:noFill/>
        </p:spPr>
        <p:txBody>
          <a:bodyPr wrap="square">
            <a:spAutoFit/>
          </a:bodyPr>
          <a:lstStyle/>
          <a:p>
            <a:r>
              <a:rPr lang="de-DE" sz="1200" i="1" kern="0" dirty="0">
                <a:solidFill>
                  <a:schemeClr val="tx1"/>
                </a:solidFill>
                <a:latin typeface="Inria Sans" pitchFamily="2" charset="0"/>
              </a:rPr>
              <a:t>Quelle: eigene Darstellung nach Wolff et al (2020) &amp; The </a:t>
            </a:r>
            <a:r>
              <a:rPr lang="de-DE" sz="1200" i="1" kern="0" dirty="0" err="1">
                <a:solidFill>
                  <a:schemeClr val="tx1"/>
                </a:solidFill>
                <a:latin typeface="Inria Sans" pitchFamily="2" charset="0"/>
              </a:rPr>
              <a:t>Nuffield</a:t>
            </a:r>
            <a:r>
              <a:rPr lang="de-DE" sz="1200" i="1" kern="0" dirty="0">
                <a:solidFill>
                  <a:schemeClr val="tx1"/>
                </a:solidFill>
                <a:latin typeface="Inria Sans" pitchFamily="2" charset="0"/>
              </a:rPr>
              <a:t> Council on </a:t>
            </a:r>
            <a:r>
              <a:rPr lang="de-DE" sz="1200" i="1" kern="0" dirty="0" err="1">
                <a:solidFill>
                  <a:schemeClr val="tx1"/>
                </a:solidFill>
                <a:latin typeface="Inria Sans" pitchFamily="2" charset="0"/>
              </a:rPr>
              <a:t>Bioethics</a:t>
            </a:r>
            <a:r>
              <a:rPr lang="de-DE" sz="1200" i="1" kern="0" dirty="0">
                <a:solidFill>
                  <a:schemeClr val="tx1"/>
                </a:solidFill>
                <a:latin typeface="Inria Sans" pitchFamily="2" charset="0"/>
              </a:rPr>
              <a:t> (2007)</a:t>
            </a:r>
            <a:endParaRPr lang="de-DE" sz="1200" dirty="0"/>
          </a:p>
        </p:txBody>
      </p:sp>
    </p:spTree>
    <p:extLst>
      <p:ext uri="{BB962C8B-B14F-4D97-AF65-F5344CB8AC3E}">
        <p14:creationId xmlns:p14="http://schemas.microsoft.com/office/powerpoint/2010/main" val="12245151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el 2">
            <a:extLst>
              <a:ext uri="{FF2B5EF4-FFF2-40B4-BE49-F238E27FC236}">
                <a16:creationId xmlns:a16="http://schemas.microsoft.com/office/drawing/2014/main" id="{CCFAC758-9DF2-88DB-BBCB-D9EDB57D603C}"/>
              </a:ext>
            </a:extLst>
          </p:cNvPr>
          <p:cNvSpPr>
            <a:spLocks noGrp="1"/>
          </p:cNvSpPr>
          <p:nvPr>
            <p:ph type="title"/>
          </p:nvPr>
        </p:nvSpPr>
        <p:spPr>
          <a:xfrm>
            <a:off x="386837" y="-898419"/>
            <a:ext cx="6786000" cy="898419"/>
          </a:xfrm>
        </p:spPr>
        <p:txBody>
          <a:bodyPr vert="horz" wrap="square" lIns="0" tIns="0" rIns="0" bIns="0" numCol="1" anchor="b" anchorCtr="0" compatLnSpc="1">
            <a:prstTxWarp prst="textNoShape">
              <a:avLst/>
            </a:prstTxWarp>
          </a:bodyPr>
          <a:lstStyle/>
          <a:p>
            <a:r>
              <a:rPr lang="en-GB" dirty="0" err="1"/>
              <a:t>Historische</a:t>
            </a:r>
            <a:r>
              <a:rPr lang="en-GB" dirty="0"/>
              <a:t> </a:t>
            </a:r>
            <a:r>
              <a:rPr lang="en-GB" dirty="0" err="1"/>
              <a:t>Emissionen</a:t>
            </a:r>
            <a:r>
              <a:rPr lang="en-GB" dirty="0"/>
              <a:t>, </a:t>
            </a:r>
            <a:r>
              <a:rPr lang="en-GB" dirty="0" err="1"/>
              <a:t>eigene</a:t>
            </a:r>
            <a:r>
              <a:rPr lang="en-GB" dirty="0"/>
              <a:t> Abb. </a:t>
            </a:r>
            <a:r>
              <a:rPr lang="en-GB" dirty="0" err="1"/>
              <a:t>nach</a:t>
            </a:r>
            <a:r>
              <a:rPr lang="en-GB" dirty="0"/>
              <a:t> Global Carbon Budget (2025), </a:t>
            </a:r>
            <a:r>
              <a:rPr lang="en-GB" dirty="0" err="1"/>
              <a:t>ourworldindata</a:t>
            </a:r>
            <a:endParaRPr lang="en-GB" dirty="0"/>
          </a:p>
        </p:txBody>
      </p:sp>
      <p:pic>
        <p:nvPicPr>
          <p:cNvPr id="2" name="Grafik 1" descr="Die Grafik zeigt die historischen Emissionen seit 1750. Die Rangfolge ist: USA - 435 Gigatonnen CO2, China - 285, Russland - 123, Deutschland - 95.">
            <a:extLst>
              <a:ext uri="{FF2B5EF4-FFF2-40B4-BE49-F238E27FC236}">
                <a16:creationId xmlns:a16="http://schemas.microsoft.com/office/drawing/2014/main" id="{ED8A86EA-41F2-8069-3E92-EE37298EBB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156246" y="1732223"/>
            <a:ext cx="9934120" cy="7076554"/>
          </a:xfrm>
          <a:prstGeom prst="rect">
            <a:avLst/>
          </a:prstGeom>
        </p:spPr>
      </p:pic>
      <p:sp>
        <p:nvSpPr>
          <p:cNvPr id="4" name="Textfeld 3">
            <a:extLst>
              <a:ext uri="{FF2B5EF4-FFF2-40B4-BE49-F238E27FC236}">
                <a16:creationId xmlns:a16="http://schemas.microsoft.com/office/drawing/2014/main" id="{02CBB51B-609D-65C5-3326-4301DFF441C6}"/>
              </a:ext>
            </a:extLst>
          </p:cNvPr>
          <p:cNvSpPr txBox="1"/>
          <p:nvPr/>
        </p:nvSpPr>
        <p:spPr>
          <a:xfrm rot="16200000">
            <a:off x="2761899" y="5712320"/>
            <a:ext cx="8753475" cy="297004"/>
          </a:xfrm>
          <a:prstGeom prst="rect">
            <a:avLst/>
          </a:prstGeom>
          <a:noFill/>
        </p:spPr>
        <p:txBody>
          <a:bodyPr wrap="square">
            <a:spAutoFit/>
          </a:bodyPr>
          <a:lstStyle/>
          <a:p>
            <a:pPr marL="0" marR="0" lvl="0" indent="-246596" algn="l" defTabSz="914400" rtl="0" eaLnBrk="1" fontAlgn="base" latinLnBrk="0" hangingPunct="1">
              <a:lnSpc>
                <a:spcPct val="95000"/>
              </a:lnSpc>
              <a:spcBef>
                <a:spcPts val="0"/>
              </a:spcBef>
              <a:spcAft>
                <a:spcPts val="600"/>
              </a:spcAft>
              <a:buClrTx/>
              <a:buSzTx/>
              <a:buFontTx/>
              <a:buNone/>
              <a:tabLst/>
              <a:defRPr/>
            </a:pPr>
            <a:r>
              <a:rPr kumimoji="0" lang="de-DE" sz="1400" b="0" i="1" u="none" strike="noStrike" kern="0" cap="none" spc="0" normalizeH="0" baseline="0" noProof="0" dirty="0">
                <a:ln>
                  <a:noFill/>
                </a:ln>
                <a:solidFill>
                  <a:srgbClr val="000000"/>
                </a:solidFill>
                <a:effectLst/>
                <a:uLnTx/>
                <a:uFillTx/>
                <a:latin typeface="Inria Sans" pitchFamily="2" charset="0"/>
                <a:ea typeface="ＭＳ Ｐゴシック" charset="0"/>
              </a:rPr>
              <a:t>Abbildung 1 Historische Emissionen, eigene Abb. nach Global Carbon Budget (2025), </a:t>
            </a:r>
            <a:r>
              <a:rPr kumimoji="0" lang="de-DE" sz="1400" b="0" i="1" u="none" strike="noStrike" kern="0" cap="none" spc="0" normalizeH="0" baseline="0" noProof="0" dirty="0" err="1">
                <a:ln>
                  <a:noFill/>
                </a:ln>
                <a:solidFill>
                  <a:srgbClr val="000000"/>
                </a:solidFill>
                <a:effectLst/>
                <a:uLnTx/>
                <a:uFillTx/>
                <a:latin typeface="Inria Sans" pitchFamily="2" charset="0"/>
                <a:ea typeface="ＭＳ Ｐゴシック" charset="0"/>
              </a:rPr>
              <a:t>ourworldindata</a:t>
            </a:r>
            <a:endParaRPr kumimoji="0" lang="de-DE" sz="1400" b="0" i="1" u="none" strike="noStrike" kern="0" cap="none" spc="0" normalizeH="0" baseline="0" noProof="0" dirty="0">
              <a:ln>
                <a:noFill/>
              </a:ln>
              <a:solidFill>
                <a:srgbClr val="000000"/>
              </a:solidFill>
              <a:effectLst/>
              <a:uLnTx/>
              <a:uFillTx/>
              <a:latin typeface="Inria Sans" pitchFamily="2" charset="0"/>
              <a:ea typeface="ＭＳ Ｐゴシック" charset="0"/>
            </a:endParaRPr>
          </a:p>
        </p:txBody>
      </p:sp>
    </p:spTree>
    <p:extLst>
      <p:ext uri="{BB962C8B-B14F-4D97-AF65-F5344CB8AC3E}">
        <p14:creationId xmlns:p14="http://schemas.microsoft.com/office/powerpoint/2010/main" val="18745353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descr="Logo Kompetenzzentrum Nachhaltiger Konsum">
            <a:extLst>
              <a:ext uri="{FF2B5EF4-FFF2-40B4-BE49-F238E27FC236}">
                <a16:creationId xmlns:a16="http://schemas.microsoft.com/office/drawing/2014/main" id="{0E6BD863-9EE7-D435-937C-CDCDA1C31BC2}"/>
              </a:ext>
            </a:extLst>
          </p:cNvPr>
          <p:cNvSpPr>
            <a:spLocks noGrp="1"/>
          </p:cNvSpPr>
          <p:nvPr>
            <p:ph type="title"/>
          </p:nvPr>
        </p:nvSpPr>
        <p:spPr/>
        <p:txBody>
          <a:bodyPr anchor="ctr"/>
          <a:lstStyle/>
          <a:p>
            <a:pPr>
              <a:lnSpc>
                <a:spcPct val="150000"/>
              </a:lnSpc>
            </a:pPr>
            <a:r>
              <a:rPr lang="de-DE" sz="3200" b="1" dirty="0">
                <a:latin typeface="Inria Sans" pitchFamily="2" charset="0"/>
              </a:rPr>
              <a:t>Impressum</a:t>
            </a:r>
            <a:br>
              <a:rPr lang="de-DE" sz="2800" b="1" dirty="0">
                <a:latin typeface="Inria Sans" pitchFamily="2" charset="0"/>
              </a:rPr>
            </a:br>
            <a:br>
              <a:rPr lang="de-DE" sz="1400" dirty="0">
                <a:latin typeface="Inria Sans" pitchFamily="2" charset="0"/>
              </a:rPr>
            </a:br>
            <a:r>
              <a:rPr lang="de-DE" sz="1400" b="1" dirty="0">
                <a:latin typeface="Inria Sans" pitchFamily="2" charset="0"/>
              </a:rPr>
              <a:t>Herausgegeben von:</a:t>
            </a:r>
            <a:br>
              <a:rPr lang="de-DE" sz="1400" dirty="0">
                <a:latin typeface="Inria Sans" pitchFamily="2" charset="0"/>
              </a:rPr>
            </a:br>
            <a:r>
              <a:rPr lang="de-DE" sz="1400" dirty="0">
                <a:latin typeface="Inria Sans" pitchFamily="2" charset="0"/>
              </a:rPr>
              <a:t>Kompetenzzentrum Nachhaltiger Konsum</a:t>
            </a:r>
            <a:br>
              <a:rPr lang="de-DE" sz="1400" dirty="0">
                <a:latin typeface="Inria Sans" pitchFamily="2" charset="0"/>
              </a:rPr>
            </a:br>
            <a:r>
              <a:rPr lang="de-DE" sz="1400" dirty="0">
                <a:latin typeface="Inria Sans" pitchFamily="2" charset="0"/>
              </a:rPr>
              <a:t>Geschäftsstelle am Umweltbundesamt</a:t>
            </a:r>
            <a:br>
              <a:rPr lang="de-DE" sz="1400" dirty="0">
                <a:latin typeface="Inria Sans" pitchFamily="2" charset="0"/>
              </a:rPr>
            </a:br>
            <a:r>
              <a:rPr lang="de-DE" sz="1400" dirty="0">
                <a:latin typeface="Inria Sans" pitchFamily="2" charset="0"/>
              </a:rPr>
              <a:t>Wörlitzer Platz 1 </a:t>
            </a:r>
            <a:br>
              <a:rPr lang="de-DE" sz="1400" dirty="0">
                <a:latin typeface="Inria Sans" pitchFamily="2" charset="0"/>
              </a:rPr>
            </a:br>
            <a:r>
              <a:rPr lang="de-DE" sz="1400" dirty="0">
                <a:latin typeface="Inria Sans" pitchFamily="2" charset="0"/>
              </a:rPr>
              <a:t>06844 Dessau-Roßlau</a:t>
            </a:r>
            <a:br>
              <a:rPr lang="de-DE" sz="1400" dirty="0">
                <a:latin typeface="Inria Sans" pitchFamily="2" charset="0"/>
              </a:rPr>
            </a:br>
            <a:br>
              <a:rPr lang="de-DE" sz="1400" dirty="0">
                <a:latin typeface="Inria Sans" pitchFamily="2" charset="0"/>
              </a:rPr>
            </a:br>
            <a:r>
              <a:rPr lang="de-DE" sz="1400" dirty="0">
                <a:latin typeface="Inria Sans" pitchFamily="2" charset="0"/>
                <a:hlinkClick r:id="rId2">
                  <a:extLst>
                    <a:ext uri="{A12FA001-AC4F-418D-AE19-62706E023703}">
                      <ahyp:hlinkClr xmlns:ahyp="http://schemas.microsoft.com/office/drawing/2018/hyperlinkcolor" val="tx"/>
                    </a:ext>
                  </a:extLst>
                </a:hlinkClick>
              </a:rPr>
              <a:t>mail@nachhaltigerkonsum.info</a:t>
            </a:r>
            <a:r>
              <a:rPr lang="de-DE" sz="1400" dirty="0">
                <a:latin typeface="Inria Sans" pitchFamily="2" charset="0"/>
              </a:rPr>
              <a:t> </a:t>
            </a:r>
            <a:br>
              <a:rPr lang="de-DE" sz="1400" dirty="0">
                <a:latin typeface="Inria Sans" pitchFamily="2" charset="0"/>
              </a:rPr>
            </a:br>
            <a:r>
              <a:rPr lang="de-DE" sz="1400" dirty="0">
                <a:latin typeface="Inria Sans" pitchFamily="2" charset="0"/>
                <a:hlinkClick r:id="rId3">
                  <a:extLst>
                    <a:ext uri="{A12FA001-AC4F-418D-AE19-62706E023703}">
                      <ahyp:hlinkClr xmlns:ahyp="http://schemas.microsoft.com/office/drawing/2018/hyperlinkcolor" val="tx"/>
                    </a:ext>
                  </a:extLst>
                </a:hlinkClick>
              </a:rPr>
              <a:t>nachhaltigerkonsum.info</a:t>
            </a:r>
            <a:r>
              <a:rPr lang="de-DE" sz="1400" dirty="0">
                <a:latin typeface="Inria Sans" pitchFamily="2" charset="0"/>
              </a:rPr>
              <a:t> </a:t>
            </a:r>
            <a:br>
              <a:rPr lang="de-DE" sz="1400" dirty="0">
                <a:latin typeface="Inria Sans" pitchFamily="2" charset="0"/>
              </a:rPr>
            </a:br>
            <a:br>
              <a:rPr lang="de-DE" sz="1400" dirty="0">
                <a:latin typeface="Inria Sans" pitchFamily="2" charset="0"/>
              </a:rPr>
            </a:br>
            <a:r>
              <a:rPr lang="en-US" sz="1400" b="1" i="0" u="none" strike="noStrike" baseline="0" dirty="0">
                <a:latin typeface="Inria Sans" pitchFamily="2" charset="0"/>
              </a:rPr>
              <a:t>Stand: </a:t>
            </a:r>
            <a:br>
              <a:rPr lang="en-US" sz="1400" b="1" i="0" u="none" strike="noStrike" baseline="0" dirty="0">
                <a:latin typeface="Inria Sans" pitchFamily="2" charset="0"/>
              </a:rPr>
            </a:br>
            <a:r>
              <a:rPr lang="en-US" sz="1400" b="0" i="0" u="none" strike="noStrike" baseline="0" dirty="0">
                <a:latin typeface="Inria Sans" pitchFamily="2" charset="0"/>
              </a:rPr>
              <a:t>Februar 2026</a:t>
            </a:r>
            <a:endParaRPr lang="en-US" sz="1400" dirty="0">
              <a:latin typeface="Inria Sans" pitchFamily="2" charset="0"/>
            </a:endParaRPr>
          </a:p>
        </p:txBody>
      </p:sp>
      <p:sp>
        <p:nvSpPr>
          <p:cNvPr id="3" name="Fußzeilenplatzhalter 2">
            <a:extLst>
              <a:ext uri="{FF2B5EF4-FFF2-40B4-BE49-F238E27FC236}">
                <a16:creationId xmlns:a16="http://schemas.microsoft.com/office/drawing/2014/main" id="{0E99F8FC-4F7E-9EFB-DD83-22DA30F268C9}"/>
              </a:ext>
            </a:extLst>
          </p:cNvPr>
          <p:cNvSpPr>
            <a:spLocks noGrp="1"/>
          </p:cNvSpPr>
          <p:nvPr>
            <p:ph type="ftr" sz="quarter" idx="4294967295"/>
          </p:nvPr>
        </p:nvSpPr>
        <p:spPr>
          <a:xfrm>
            <a:off x="6507163" y="9883775"/>
            <a:ext cx="1052512" cy="455613"/>
          </a:xfrm>
        </p:spPr>
        <p:txBody>
          <a:bodyPr/>
          <a:lstStyle/>
          <a:p>
            <a:fld id="{9302D2D9-6C41-8943-9065-B4377A0BA008}" type="slidenum">
              <a:rPr lang="de-DE" smtClean="0"/>
              <a:pPr/>
              <a:t>53</a:t>
            </a:fld>
            <a:endParaRPr lang="de-DE" dirty="0"/>
          </a:p>
        </p:txBody>
      </p:sp>
      <p:grpSp>
        <p:nvGrpSpPr>
          <p:cNvPr id="8" name="Gruppieren 7" descr="Logo ">
            <a:extLst>
              <a:ext uri="{FF2B5EF4-FFF2-40B4-BE49-F238E27FC236}">
                <a16:creationId xmlns:a16="http://schemas.microsoft.com/office/drawing/2014/main" id="{8F07C0AB-C91E-1280-1992-7EC40509FE3F}"/>
              </a:ext>
            </a:extLst>
          </p:cNvPr>
          <p:cNvGrpSpPr/>
          <p:nvPr/>
        </p:nvGrpSpPr>
        <p:grpSpPr>
          <a:xfrm>
            <a:off x="581891" y="0"/>
            <a:ext cx="2232000" cy="2340000"/>
            <a:chOff x="581891" y="0"/>
            <a:chExt cx="2232000" cy="2340000"/>
          </a:xfrm>
        </p:grpSpPr>
        <p:sp>
          <p:nvSpPr>
            <p:cNvPr id="9" name="Rechteck 8">
              <a:extLst>
                <a:ext uri="{FF2B5EF4-FFF2-40B4-BE49-F238E27FC236}">
                  <a16:creationId xmlns:a16="http://schemas.microsoft.com/office/drawing/2014/main" id="{CBF40427-B298-B848-F7E3-F4CBF66A8033}"/>
                </a:ext>
              </a:extLst>
            </p:cNvPr>
            <p:cNvSpPr/>
            <p:nvPr userDrawn="1"/>
          </p:nvSpPr>
          <p:spPr>
            <a:xfrm>
              <a:off x="581891" y="0"/>
              <a:ext cx="2232000" cy="234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de-DE" sz="1800" dirty="0">
                <a:solidFill>
                  <a:schemeClr val="bg1"/>
                </a:solidFill>
                <a:latin typeface="BundesSans Web Regular"/>
              </a:endParaRPr>
            </a:p>
          </p:txBody>
        </p:sp>
        <p:pic>
          <p:nvPicPr>
            <p:cNvPr id="10" name="Grafik 9">
              <a:hlinkClick r:id="rId3"/>
              <a:extLst>
                <a:ext uri="{FF2B5EF4-FFF2-40B4-BE49-F238E27FC236}">
                  <a16:creationId xmlns:a16="http://schemas.microsoft.com/office/drawing/2014/main" id="{A9B09228-9749-66F9-E0C8-CCEA1F9B5A8E}"/>
                </a:ext>
              </a:extLst>
            </p:cNvPr>
            <p:cNvPicPr>
              <a:picLocks noChangeAspect="1"/>
            </p:cNvPicPr>
            <p:nvPr userDrawn="1"/>
          </p:nvPicPr>
          <p:blipFill>
            <a:blip r:embed="rId4"/>
            <a:stretch>
              <a:fillRect/>
            </a:stretch>
          </p:blipFill>
          <p:spPr>
            <a:xfrm>
              <a:off x="759435" y="863119"/>
              <a:ext cx="1876913" cy="1231631"/>
            </a:xfrm>
            <a:prstGeom prst="rect">
              <a:avLst/>
            </a:prstGeom>
          </p:spPr>
        </p:pic>
      </p:grpSp>
    </p:spTree>
    <p:extLst>
      <p:ext uri="{BB962C8B-B14F-4D97-AF65-F5344CB8AC3E}">
        <p14:creationId xmlns:p14="http://schemas.microsoft.com/office/powerpoint/2010/main" val="398671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latin typeface="Inria Sans" pitchFamily="2" charset="0"/>
              </a:rPr>
              <a:t>Durchführung der Module</a:t>
            </a:r>
          </a:p>
        </p:txBody>
      </p:sp>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6</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r>
              <a:rPr lang="de-DE" sz="1000" dirty="0">
                <a:latin typeface="Inria Sans" pitchFamily="2" charset="0"/>
              </a:rPr>
              <a:t>Klimawaage – </a:t>
            </a:r>
            <a:r>
              <a:rPr lang="de-DE" sz="1000" b="1" dirty="0">
                <a:latin typeface="Inria Sans" pitchFamily="2" charset="0"/>
              </a:rPr>
              <a:t>Durchführung der Module</a:t>
            </a:r>
          </a:p>
          <a:p>
            <a:r>
              <a:rPr lang="de-DE" sz="1000" dirty="0">
                <a:latin typeface="Inria Sans" pitchFamily="2" charset="0"/>
              </a:rPr>
              <a:t>© Kompetenzzentrum Nachhaltiger Konsum, Lizenz CC-BY-SA 4.0 </a:t>
            </a:r>
          </a:p>
        </p:txBody>
      </p:sp>
      <p:graphicFrame>
        <p:nvGraphicFramePr>
          <p:cNvPr id="17" name="Tabelle 16">
            <a:extLst>
              <a:ext uri="{FF2B5EF4-FFF2-40B4-BE49-F238E27FC236}">
                <a16:creationId xmlns:a16="http://schemas.microsoft.com/office/drawing/2014/main" id="{6E3156E7-38DA-2D82-95E9-7A33AA151CD5}"/>
              </a:ext>
            </a:extLst>
          </p:cNvPr>
          <p:cNvGraphicFramePr>
            <a:graphicFrameLocks noGrp="1"/>
          </p:cNvGraphicFramePr>
          <p:nvPr>
            <p:extLst>
              <p:ext uri="{D42A27DB-BD31-4B8C-83A1-F6EECF244321}">
                <p14:modId xmlns:p14="http://schemas.microsoft.com/office/powerpoint/2010/main" val="3172693219"/>
              </p:ext>
            </p:extLst>
          </p:nvPr>
        </p:nvGraphicFramePr>
        <p:xfrm>
          <a:off x="386837" y="984739"/>
          <a:ext cx="6786000" cy="2474160"/>
        </p:xfrm>
        <a:graphic>
          <a:graphicData uri="http://schemas.openxmlformats.org/drawingml/2006/table">
            <a:tbl>
              <a:tblPr firstRow="1" firstCol="1" bandRow="1">
                <a:tableStyleId>{5C22544A-7EE6-4342-B048-85BDC9FD1C3A}</a:tableStyleId>
              </a:tblPr>
              <a:tblGrid>
                <a:gridCol w="1388623">
                  <a:extLst>
                    <a:ext uri="{9D8B030D-6E8A-4147-A177-3AD203B41FA5}">
                      <a16:colId xmlns:a16="http://schemas.microsoft.com/office/drawing/2014/main" val="280851676"/>
                    </a:ext>
                  </a:extLst>
                </a:gridCol>
                <a:gridCol w="5397377">
                  <a:extLst>
                    <a:ext uri="{9D8B030D-6E8A-4147-A177-3AD203B41FA5}">
                      <a16:colId xmlns:a16="http://schemas.microsoft.com/office/drawing/2014/main" val="3829559533"/>
                    </a:ext>
                  </a:extLst>
                </a:gridCol>
              </a:tblGrid>
              <a:tr h="108628">
                <a:tc gridSpan="2">
                  <a:txBody>
                    <a:bodyPr/>
                    <a:lstStyle/>
                    <a:p>
                      <a:pPr>
                        <a:lnSpc>
                          <a:spcPct val="100000"/>
                        </a:lnSpc>
                        <a:spcAft>
                          <a:spcPts val="300"/>
                        </a:spcAft>
                      </a:pPr>
                      <a:r>
                        <a:rPr lang="de-DE" sz="1400" dirty="0">
                          <a:solidFill>
                            <a:schemeClr val="accent1"/>
                          </a:solidFill>
                          <a:effectLst/>
                          <a:latin typeface="Inria Sans" pitchFamily="2" charset="0"/>
                        </a:rPr>
                        <a:t>M0 – Einstieg </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a:p>
                  </a:txBody>
                  <a:tcPr/>
                </a:tc>
                <a:extLst>
                  <a:ext uri="{0D108BD9-81ED-4DB2-BD59-A6C34878D82A}">
                    <a16:rowId xmlns:a16="http://schemas.microsoft.com/office/drawing/2014/main" val="1466743070"/>
                  </a:ext>
                </a:extLst>
              </a:tr>
              <a:tr h="0">
                <a:tc>
                  <a:txBody>
                    <a:bodyPr/>
                    <a:lstStyle/>
                    <a:p>
                      <a:pPr>
                        <a:lnSpc>
                          <a:spcPct val="100000"/>
                        </a:lnSpc>
                        <a:spcAft>
                          <a:spcPts val="3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solidFill>
                            <a:schemeClr val="tx1"/>
                          </a:solidFill>
                          <a:effectLst/>
                          <a:latin typeface="Inria Sans" pitchFamily="2" charset="0"/>
                        </a:rPr>
                        <a:t>10 min.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0">
                <a:tc>
                  <a:txBody>
                    <a:bodyPr/>
                    <a:lstStyle/>
                    <a:p>
                      <a:pPr>
                        <a:lnSpc>
                          <a:spcPct val="100000"/>
                        </a:lnSpc>
                        <a:spcAft>
                          <a:spcPts val="300"/>
                        </a:spcAft>
                      </a:pPr>
                      <a:r>
                        <a:rPr lang="de-DE" sz="1000">
                          <a:solidFill>
                            <a:schemeClr val="tx1"/>
                          </a:solidFill>
                          <a:effectLst/>
                          <a:latin typeface="Inria Sans" pitchFamily="2" charset="0"/>
                        </a:rPr>
                        <a:t>Material / Methode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a:solidFill>
                            <a:schemeClr val="tx1"/>
                          </a:solidFill>
                          <a:effectLst/>
                          <a:latin typeface="Inria Sans" pitchFamily="2" charset="0"/>
                        </a:rPr>
                        <a:t>Soziometrie – Aufstellung im Raum</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0">
                <a:tc>
                  <a:txBody>
                    <a:bodyPr/>
                    <a:lstStyle/>
                    <a:p>
                      <a:pPr>
                        <a:lnSpc>
                          <a:spcPct val="100000"/>
                        </a:lnSpc>
                        <a:spcAft>
                          <a:spcPts val="300"/>
                        </a:spcAft>
                      </a:pPr>
                      <a:r>
                        <a:rPr lang="de-DE" sz="1000">
                          <a:solidFill>
                            <a:schemeClr val="tx1"/>
                          </a:solidFill>
                          <a:effectLst/>
                          <a:latin typeface="Inria Sans" pitchFamily="2" charset="0"/>
                        </a:rPr>
                        <a:t>Inhalt</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a:solidFill>
                            <a:schemeClr val="tx1"/>
                          </a:solidFill>
                          <a:effectLst/>
                          <a:latin typeface="Inria Sans" pitchFamily="2" charset="0"/>
                        </a:rPr>
                        <a:t>Alltagsbezüge herstellen, Vorwissen erfassen</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0">
                <a:tc>
                  <a:txBody>
                    <a:bodyPr/>
                    <a:lstStyle/>
                    <a:p>
                      <a:pPr>
                        <a:lnSpc>
                          <a:spcPct val="100000"/>
                        </a:lnSpc>
                        <a:spcAft>
                          <a:spcPts val="300"/>
                        </a:spcAft>
                      </a:pPr>
                      <a:r>
                        <a:rPr lang="de-DE" sz="1000">
                          <a:solidFill>
                            <a:schemeClr val="tx1"/>
                          </a:solidFill>
                          <a:effectLst/>
                          <a:latin typeface="Inria Sans" pitchFamily="2" charset="0"/>
                        </a:rPr>
                        <a:t>Lernziele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solidFill>
                            <a:schemeClr val="tx1"/>
                          </a:solidFill>
                          <a:effectLst/>
                          <a:latin typeface="Inria Sans" pitchFamily="2" charset="0"/>
                        </a:rPr>
                        <a:t>Einstimmen ins Thema </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609844">
                <a:tc>
                  <a:txBody>
                    <a:bodyPr/>
                    <a:lstStyle/>
                    <a:p>
                      <a:pPr>
                        <a:lnSpc>
                          <a:spcPct val="100000"/>
                        </a:lnSpc>
                        <a:spcAft>
                          <a:spcPts val="300"/>
                        </a:spcAft>
                      </a:pPr>
                      <a:r>
                        <a:rPr lang="de-DE" sz="1000">
                          <a:solidFill>
                            <a:schemeClr val="tx1"/>
                          </a:solidFill>
                          <a:effectLst/>
                          <a:latin typeface="Inria Sans" pitchFamily="2" charset="0"/>
                        </a:rPr>
                        <a:t>Beschreibung</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solidFill>
                            <a:schemeClr val="tx1"/>
                          </a:solidFill>
                          <a:effectLst/>
                          <a:latin typeface="Inria Sans" pitchFamily="2" charset="0"/>
                        </a:rPr>
                        <a:t>Lehrperson formuliert die Aussage und Schüler*innen positionieren sich im Raum. Kurze Diskussion nach jeder Aussage: „Warum stehst du dort?“</a:t>
                      </a:r>
                      <a:endParaRPr lang="en-US" sz="1000" dirty="0">
                        <a:solidFill>
                          <a:schemeClr val="tx1"/>
                        </a:solidFill>
                        <a:effectLst/>
                        <a:latin typeface="Inria Sans" pitchFamily="2" charset="0"/>
                      </a:endParaRPr>
                    </a:p>
                    <a:p>
                      <a:pPr marL="85725" indent="-85725">
                        <a:lnSpc>
                          <a:spcPct val="100000"/>
                        </a:lnSpc>
                        <a:spcAft>
                          <a:spcPts val="300"/>
                        </a:spcAft>
                        <a:buClr>
                          <a:schemeClr val="accent4"/>
                        </a:buClr>
                        <a:buFont typeface="Arial" panose="020B0604020202020204" pitchFamily="34" charset="0"/>
                        <a:buChar char="•"/>
                      </a:pPr>
                      <a:r>
                        <a:rPr lang="de-DE" sz="1000" dirty="0">
                          <a:solidFill>
                            <a:schemeClr val="tx1"/>
                          </a:solidFill>
                          <a:effectLst/>
                          <a:latin typeface="Inria Sans" pitchFamily="2" charset="0"/>
                        </a:rPr>
                        <a:t>Klimaschutz ist mir wichtig.</a:t>
                      </a:r>
                      <a:endParaRPr lang="en-US" sz="1000" dirty="0">
                        <a:solidFill>
                          <a:schemeClr val="tx1"/>
                        </a:solidFill>
                        <a:effectLst/>
                        <a:latin typeface="Inria Sans" pitchFamily="2" charset="0"/>
                      </a:endParaRPr>
                    </a:p>
                    <a:p>
                      <a:pPr marL="85725" indent="-85725">
                        <a:lnSpc>
                          <a:spcPct val="100000"/>
                        </a:lnSpc>
                        <a:spcAft>
                          <a:spcPts val="300"/>
                        </a:spcAft>
                        <a:buClr>
                          <a:schemeClr val="accent4"/>
                        </a:buClr>
                        <a:buFont typeface="Arial" panose="020B0604020202020204" pitchFamily="34" charset="0"/>
                        <a:buChar char="•"/>
                      </a:pPr>
                      <a:r>
                        <a:rPr lang="de-DE" sz="1000" dirty="0">
                          <a:solidFill>
                            <a:schemeClr val="tx1"/>
                          </a:solidFill>
                          <a:effectLst/>
                          <a:latin typeface="Inria Sans" pitchFamily="2" charset="0"/>
                        </a:rPr>
                        <a:t>Ich glaube daran, dass unsere Gesellschaft gute Lösungen finden wird, um die schlimmsten Klimawandelfolgen abzuwenden.</a:t>
                      </a:r>
                      <a:endParaRPr lang="en-US" sz="1000" dirty="0">
                        <a:solidFill>
                          <a:schemeClr val="tx1"/>
                        </a:solidFill>
                        <a:effectLst/>
                        <a:latin typeface="Inria Sans" pitchFamily="2" charset="0"/>
                      </a:endParaRPr>
                    </a:p>
                    <a:p>
                      <a:pPr marL="85725" indent="-85725">
                        <a:lnSpc>
                          <a:spcPct val="100000"/>
                        </a:lnSpc>
                        <a:spcAft>
                          <a:spcPts val="300"/>
                        </a:spcAft>
                        <a:buClr>
                          <a:schemeClr val="accent4"/>
                        </a:buClr>
                        <a:buFont typeface="Arial" panose="020B0604020202020204" pitchFamily="34" charset="0"/>
                        <a:buChar char="•"/>
                      </a:pPr>
                      <a:r>
                        <a:rPr lang="de-DE" sz="1000" dirty="0">
                          <a:solidFill>
                            <a:schemeClr val="tx1"/>
                          </a:solidFill>
                          <a:effectLst/>
                          <a:latin typeface="Inria Sans" pitchFamily="2" charset="0"/>
                        </a:rPr>
                        <a:t>Nachhaltig zu leben, ist herausfordernd und anstrengend.</a:t>
                      </a:r>
                      <a:endParaRPr lang="en-US" sz="1000" dirty="0">
                        <a:solidFill>
                          <a:schemeClr val="tx1"/>
                        </a:solidFill>
                        <a:effectLst/>
                        <a:latin typeface="Inria Sans" pitchFamily="2" charset="0"/>
                      </a:endParaRPr>
                    </a:p>
                    <a:p>
                      <a:pPr marL="85725" indent="-85725">
                        <a:lnSpc>
                          <a:spcPct val="100000"/>
                        </a:lnSpc>
                        <a:spcAft>
                          <a:spcPts val="300"/>
                        </a:spcAft>
                        <a:buClr>
                          <a:schemeClr val="accent4"/>
                        </a:buClr>
                        <a:buFont typeface="Arial" panose="020B0604020202020204" pitchFamily="34" charset="0"/>
                        <a:buChar char="•"/>
                      </a:pPr>
                      <a:r>
                        <a:rPr lang="de-DE" sz="1000" dirty="0">
                          <a:solidFill>
                            <a:schemeClr val="tx1"/>
                          </a:solidFill>
                          <a:effectLst/>
                          <a:latin typeface="Inria Sans" pitchFamily="2" charset="0"/>
                        </a:rPr>
                        <a:t>Unsere Schule sollte mehr für den Klimaschutz tun.</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056245"/>
                  </a:ext>
                </a:extLst>
              </a:tr>
            </a:tbl>
          </a:graphicData>
        </a:graphic>
      </p:graphicFrame>
      <p:graphicFrame>
        <p:nvGraphicFramePr>
          <p:cNvPr id="22" name="Tabelle 21">
            <a:extLst>
              <a:ext uri="{FF2B5EF4-FFF2-40B4-BE49-F238E27FC236}">
                <a16:creationId xmlns:a16="http://schemas.microsoft.com/office/drawing/2014/main" id="{A7477B5F-D59E-3CE2-4953-9B739AFD6632}"/>
              </a:ext>
            </a:extLst>
          </p:cNvPr>
          <p:cNvGraphicFramePr>
            <a:graphicFrameLocks noGrp="1"/>
          </p:cNvGraphicFramePr>
          <p:nvPr>
            <p:extLst>
              <p:ext uri="{D42A27DB-BD31-4B8C-83A1-F6EECF244321}">
                <p14:modId xmlns:p14="http://schemas.microsoft.com/office/powerpoint/2010/main" val="3793636911"/>
              </p:ext>
            </p:extLst>
          </p:nvPr>
        </p:nvGraphicFramePr>
        <p:xfrm>
          <a:off x="386837" y="3619895"/>
          <a:ext cx="6786000" cy="3155760"/>
        </p:xfrm>
        <a:graphic>
          <a:graphicData uri="http://schemas.openxmlformats.org/drawingml/2006/table">
            <a:tbl>
              <a:tblPr firstRow="1" firstCol="1" bandRow="1">
                <a:tableStyleId>{5C22544A-7EE6-4342-B048-85BDC9FD1C3A}</a:tableStyleId>
              </a:tblPr>
              <a:tblGrid>
                <a:gridCol w="1388623">
                  <a:extLst>
                    <a:ext uri="{9D8B030D-6E8A-4147-A177-3AD203B41FA5}">
                      <a16:colId xmlns:a16="http://schemas.microsoft.com/office/drawing/2014/main" val="280851676"/>
                    </a:ext>
                  </a:extLst>
                </a:gridCol>
                <a:gridCol w="5397377">
                  <a:extLst>
                    <a:ext uri="{9D8B030D-6E8A-4147-A177-3AD203B41FA5}">
                      <a16:colId xmlns:a16="http://schemas.microsoft.com/office/drawing/2014/main" val="3829559533"/>
                    </a:ext>
                  </a:extLst>
                </a:gridCol>
              </a:tblGrid>
              <a:tr h="130319">
                <a:tc gridSpan="2">
                  <a:txBody>
                    <a:bodyPr/>
                    <a:lstStyle/>
                    <a:p>
                      <a:pPr>
                        <a:lnSpc>
                          <a:spcPct val="100000"/>
                        </a:lnSpc>
                        <a:spcAft>
                          <a:spcPts val="300"/>
                        </a:spcAft>
                      </a:pPr>
                      <a:r>
                        <a:rPr lang="de-DE" sz="1400" dirty="0">
                          <a:solidFill>
                            <a:schemeClr val="accent1"/>
                          </a:solidFill>
                          <a:effectLst/>
                          <a:latin typeface="Inria Sans" pitchFamily="2" charset="0"/>
                        </a:rPr>
                        <a:t>M0 – Emissionen und Klimawandel </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a:p>
                  </a:txBody>
                  <a:tcPr/>
                </a:tc>
                <a:extLst>
                  <a:ext uri="{0D108BD9-81ED-4DB2-BD59-A6C34878D82A}">
                    <a16:rowId xmlns:a16="http://schemas.microsoft.com/office/drawing/2014/main" val="1466743070"/>
                  </a:ext>
                </a:extLst>
              </a:tr>
              <a:tr h="102480">
                <a:tc>
                  <a:txBody>
                    <a:bodyPr/>
                    <a:lstStyle/>
                    <a:p>
                      <a:pPr>
                        <a:lnSpc>
                          <a:spcPct val="100000"/>
                        </a:lnSpc>
                        <a:spcAft>
                          <a:spcPts val="3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en-US" sz="1000" dirty="0">
                          <a:solidFill>
                            <a:schemeClr val="tx1"/>
                          </a:solidFill>
                          <a:effectLst/>
                          <a:latin typeface="Inria Sans" pitchFamily="2" charset="0"/>
                          <a:ea typeface="Calibri" panose="020F0502020204030204" pitchFamily="34" charset="0"/>
                          <a:cs typeface="Times New Roman" panose="02020603050405020304" pitchFamily="18" charset="0"/>
                        </a:rPr>
                        <a:t>15 min.</a:t>
                      </a:r>
                    </a:p>
                  </a:txBody>
                  <a:tcPr marL="72000" marR="7200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363475">
                <a:tc>
                  <a:txBody>
                    <a:bodyPr/>
                    <a:lstStyle/>
                    <a:p>
                      <a:pPr>
                        <a:lnSpc>
                          <a:spcPct val="100000"/>
                        </a:lnSpc>
                        <a:spcAft>
                          <a:spcPts val="300"/>
                        </a:spcAft>
                      </a:pPr>
                      <a:r>
                        <a:rPr lang="de-DE" sz="1000" dirty="0">
                          <a:solidFill>
                            <a:schemeClr val="tx1"/>
                          </a:solidFill>
                          <a:effectLst/>
                          <a:latin typeface="Inria Sans" pitchFamily="2" charset="0"/>
                        </a:rPr>
                        <a:t>Material / Methode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AM0 Emissionen und Klimawandel</a:t>
                      </a:r>
                    </a:p>
                    <a:p>
                      <a:pPr marL="719138" indent="0">
                        <a:lnSpc>
                          <a:spcPct val="100000"/>
                        </a:lnSpc>
                        <a:spcAft>
                          <a:spcPts val="300"/>
                        </a:spcAft>
                      </a:pPr>
                      <a:r>
                        <a:rPr lang="de-DE" sz="1000" dirty="0" err="1">
                          <a:solidFill>
                            <a:schemeClr val="tx1"/>
                          </a:solidFill>
                          <a:effectLst/>
                          <a:latin typeface="Inria Sans" pitchFamily="2" charset="0"/>
                          <a:ea typeface="Calibri" panose="020F0502020204030204" pitchFamily="34" charset="0"/>
                          <a:cs typeface="Times New Roman" panose="02020603050405020304" pitchFamily="18" charset="0"/>
                        </a:rPr>
                        <a:t>Erklärfilm</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 </a:t>
                      </a: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hlinkClick r:id="rId2"/>
                        </a:rPr>
                        <a:t>https://www.youtube.com/watch?v=eI8L3wV3pBo</a:t>
                      </a:r>
                      <a:r>
                        <a:rPr lang="en-US" sz="1000" dirty="0">
                          <a:solidFill>
                            <a:schemeClr val="tx1"/>
                          </a:solidFill>
                          <a:effectLst/>
                          <a:latin typeface="Inria Sans" pitchFamily="2" charset="0"/>
                          <a:ea typeface="Calibri" panose="020F0502020204030204" pitchFamily="34" charset="0"/>
                          <a:cs typeface="Times New Roman" panose="02020603050405020304" pitchFamily="18" charset="0"/>
                        </a:rPr>
                        <a:t> </a:t>
                      </a:r>
                    </a:p>
                    <a:p>
                      <a:pPr>
                        <a:lnSpc>
                          <a:spcPct val="100000"/>
                        </a:lnSpc>
                        <a:spcAft>
                          <a:spcPts val="300"/>
                        </a:spcAft>
                      </a:pPr>
                      <a:endParaRPr lang="de-DE" sz="1000" dirty="0">
                        <a:solidFill>
                          <a:schemeClr val="tx1"/>
                        </a:solidFill>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b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br>
                      <a:endParaRPr lang="de-DE"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172078">
                <a:tc>
                  <a:txBody>
                    <a:bodyPr/>
                    <a:lstStyle/>
                    <a:p>
                      <a:pPr>
                        <a:lnSpc>
                          <a:spcPct val="100000"/>
                        </a:lnSpc>
                        <a:spcAft>
                          <a:spcPts val="300"/>
                        </a:spcAft>
                      </a:pPr>
                      <a:r>
                        <a:rPr lang="de-DE" sz="1000">
                          <a:solidFill>
                            <a:schemeClr val="tx1"/>
                          </a:solidFill>
                          <a:effectLst/>
                          <a:latin typeface="Inria Sans" pitchFamily="2" charset="0"/>
                        </a:rPr>
                        <a:t>Inhalt</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Ein Erklärvideo vermittelt die Zusammenhänge von menschlichem Verhalten und Emissionen. Dazu füllen die Schüler*innen einen Lückentext aus.</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241677">
                <a:tc>
                  <a:txBody>
                    <a:bodyPr/>
                    <a:lstStyle/>
                    <a:p>
                      <a:pPr>
                        <a:lnSpc>
                          <a:spcPct val="100000"/>
                        </a:lnSpc>
                        <a:spcAft>
                          <a:spcPts val="300"/>
                        </a:spcAft>
                      </a:pPr>
                      <a:r>
                        <a:rPr lang="de-DE" sz="1000">
                          <a:solidFill>
                            <a:schemeClr val="tx1"/>
                          </a:solidFill>
                          <a:effectLst/>
                          <a:latin typeface="Inria Sans" pitchFamily="2" charset="0"/>
                        </a:rPr>
                        <a:t>Lernziele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lernen den Treibhauseffekt kennen. Sie können die Auswirkungen menschlichen Handelns auf den Klimawandel zurückführen und lernen maßgebliche Ursachen kennen. Sie kennen Maßnahmen, um Emissionen zu reduzieren.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189478">
                <a:tc>
                  <a:txBody>
                    <a:bodyPr/>
                    <a:lstStyle/>
                    <a:p>
                      <a:pPr>
                        <a:lnSpc>
                          <a:spcPct val="100000"/>
                        </a:lnSpc>
                        <a:spcAft>
                          <a:spcPts val="300"/>
                        </a:spcAft>
                      </a:pPr>
                      <a:r>
                        <a:rPr lang="de-DE" sz="1000" dirty="0">
                          <a:solidFill>
                            <a:schemeClr val="tx1"/>
                          </a:solidFill>
                          <a:effectLst/>
                          <a:latin typeface="Inria Sans" pitchFamily="2" charset="0"/>
                        </a:rPr>
                        <a:t>Beschreibung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schauen im Plenum den </a:t>
                      </a:r>
                      <a:r>
                        <a:rPr lang="de-DE" sz="1000" dirty="0" err="1">
                          <a:effectLst/>
                          <a:latin typeface="Inria Sans" pitchFamily="2" charset="0"/>
                          <a:ea typeface="Calibri" panose="020F0502020204030204" pitchFamily="34" charset="0"/>
                          <a:cs typeface="Times New Roman" panose="02020603050405020304" pitchFamily="18" charset="0"/>
                        </a:rPr>
                        <a:t>Erklärfilm</a:t>
                      </a:r>
                      <a:r>
                        <a:rPr lang="de-DE" sz="1000" dirty="0">
                          <a:effectLst/>
                          <a:latin typeface="Inria Sans" pitchFamily="2" charset="0"/>
                          <a:ea typeface="Calibri" panose="020F0502020204030204" pitchFamily="34" charset="0"/>
                          <a:cs typeface="Times New Roman" panose="02020603050405020304" pitchFamily="18" charset="0"/>
                        </a:rPr>
                        <a:t> und füllen dabei den Lückentext aus. </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i="1" dirty="0">
                          <a:effectLst/>
                          <a:latin typeface="Inria Sans" pitchFamily="2" charset="0"/>
                          <a:ea typeface="Calibri" panose="020F0502020204030204" pitchFamily="34" charset="0"/>
                          <a:cs typeface="Times New Roman" panose="02020603050405020304" pitchFamily="18" charset="0"/>
                        </a:rPr>
                        <a:t>Alternativ kann dieser individuell geschaut werden.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439222"/>
                  </a:ext>
                </a:extLst>
              </a:tr>
              <a:tr h="172078">
                <a:tc>
                  <a:txBody>
                    <a:bodyPr/>
                    <a:lstStyle/>
                    <a:p>
                      <a:pPr>
                        <a:lnSpc>
                          <a:spcPct val="100000"/>
                        </a:lnSpc>
                        <a:spcAft>
                          <a:spcPts val="300"/>
                        </a:spcAft>
                      </a:pPr>
                      <a:r>
                        <a:rPr lang="de-DE" sz="1000" dirty="0">
                          <a:solidFill>
                            <a:schemeClr val="tx1"/>
                          </a:solidFill>
                          <a:effectLst/>
                          <a:latin typeface="Inria Sans" pitchFamily="2" charset="0"/>
                        </a:rPr>
                        <a:t>Kernbotschaft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Menschengemachte Emissionen verursachen den Klimawandel. Menschen können diese auch wieder reduzieren.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056245"/>
                  </a:ext>
                </a:extLst>
              </a:tr>
            </a:tbl>
          </a:graphicData>
        </a:graphic>
      </p:graphicFrame>
      <p:pic>
        <p:nvPicPr>
          <p:cNvPr id="23" name="Grafik 22" descr="QR Code zum Erklärfilm Treibhausgase und Treibhauseffekt">
            <a:extLst>
              <a:ext uri="{FF2B5EF4-FFF2-40B4-BE49-F238E27FC236}">
                <a16:creationId xmlns:a16="http://schemas.microsoft.com/office/drawing/2014/main" id="{D4883C02-7314-CA46-D2E8-92F6EE13CC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85617" y="4316164"/>
            <a:ext cx="728980" cy="728980"/>
          </a:xfrm>
          <a:prstGeom prst="rect">
            <a:avLst/>
          </a:prstGeom>
        </p:spPr>
      </p:pic>
      <p:grpSp>
        <p:nvGrpSpPr>
          <p:cNvPr id="26" name="Gruppieren 25">
            <a:extLst>
              <a:ext uri="{FF2B5EF4-FFF2-40B4-BE49-F238E27FC236}">
                <a16:creationId xmlns:a16="http://schemas.microsoft.com/office/drawing/2014/main" id="{663D7A0A-C5E5-D702-01F4-5088B8A6D88D}"/>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27" name="Rechteck 26">
              <a:extLst>
                <a:ext uri="{FF2B5EF4-FFF2-40B4-BE49-F238E27FC236}">
                  <a16:creationId xmlns:a16="http://schemas.microsoft.com/office/drawing/2014/main" id="{E4BD7725-F083-0D8F-EF7C-C018C58C3727}"/>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28" name="Gerader Verbinder 27">
              <a:extLst>
                <a:ext uri="{FF2B5EF4-FFF2-40B4-BE49-F238E27FC236}">
                  <a16:creationId xmlns:a16="http://schemas.microsoft.com/office/drawing/2014/main" id="{04AC6EB8-2374-FAD0-B077-825910657887}"/>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29" name="Gerader Verbinder 28">
              <a:extLst>
                <a:ext uri="{FF2B5EF4-FFF2-40B4-BE49-F238E27FC236}">
                  <a16:creationId xmlns:a16="http://schemas.microsoft.com/office/drawing/2014/main" id="{DA7CA891-1002-1B6D-608C-A4426B819C97}"/>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Tree>
    <p:extLst>
      <p:ext uri="{BB962C8B-B14F-4D97-AF65-F5344CB8AC3E}">
        <p14:creationId xmlns:p14="http://schemas.microsoft.com/office/powerpoint/2010/main" val="391178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7</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r>
              <a:rPr lang="de-DE" sz="1000" dirty="0">
                <a:latin typeface="Inria Sans" pitchFamily="2" charset="0"/>
              </a:rPr>
              <a:t>Klimawaage – </a:t>
            </a:r>
            <a:r>
              <a:rPr lang="de-DE" sz="1000" b="1" dirty="0">
                <a:latin typeface="Inria Sans" pitchFamily="2" charset="0"/>
              </a:rPr>
              <a:t>Durchführung der Module</a:t>
            </a:r>
          </a:p>
          <a:p>
            <a:r>
              <a:rPr lang="de-DE" sz="1000" dirty="0">
                <a:latin typeface="Inria Sans" pitchFamily="2" charset="0"/>
              </a:rPr>
              <a:t>© Kompetenzzentrum Nachhaltiger Konsum, Lizenz CC-BY-SA 4.0 </a:t>
            </a:r>
          </a:p>
        </p:txBody>
      </p:sp>
      <p:graphicFrame>
        <p:nvGraphicFramePr>
          <p:cNvPr id="4" name="Tabelle 3">
            <a:extLst>
              <a:ext uri="{FF2B5EF4-FFF2-40B4-BE49-F238E27FC236}">
                <a16:creationId xmlns:a16="http://schemas.microsoft.com/office/drawing/2014/main" id="{A7477B5F-D59E-3CE2-4953-9B739AFD6632}"/>
              </a:ext>
            </a:extLst>
          </p:cNvPr>
          <p:cNvGraphicFramePr>
            <a:graphicFrameLocks noGrp="1"/>
          </p:cNvGraphicFramePr>
          <p:nvPr>
            <p:extLst>
              <p:ext uri="{D42A27DB-BD31-4B8C-83A1-F6EECF244321}">
                <p14:modId xmlns:p14="http://schemas.microsoft.com/office/powerpoint/2010/main" val="1342704812"/>
              </p:ext>
            </p:extLst>
          </p:nvPr>
        </p:nvGraphicFramePr>
        <p:xfrm>
          <a:off x="386837" y="344844"/>
          <a:ext cx="6786000" cy="3536760"/>
        </p:xfrm>
        <a:graphic>
          <a:graphicData uri="http://schemas.openxmlformats.org/drawingml/2006/table">
            <a:tbl>
              <a:tblPr firstRow="1" firstCol="1" bandRow="1">
                <a:tableStyleId>{5C22544A-7EE6-4342-B048-85BDC9FD1C3A}</a:tableStyleId>
              </a:tblPr>
              <a:tblGrid>
                <a:gridCol w="1388623">
                  <a:extLst>
                    <a:ext uri="{9D8B030D-6E8A-4147-A177-3AD203B41FA5}">
                      <a16:colId xmlns:a16="http://schemas.microsoft.com/office/drawing/2014/main" val="280851676"/>
                    </a:ext>
                  </a:extLst>
                </a:gridCol>
                <a:gridCol w="5397377">
                  <a:extLst>
                    <a:ext uri="{9D8B030D-6E8A-4147-A177-3AD203B41FA5}">
                      <a16:colId xmlns:a16="http://schemas.microsoft.com/office/drawing/2014/main" val="3829559533"/>
                    </a:ext>
                  </a:extLst>
                </a:gridCol>
              </a:tblGrid>
              <a:tr h="160570">
                <a:tc gridSpan="2">
                  <a:txBody>
                    <a:bodyPr/>
                    <a:lstStyle/>
                    <a:p>
                      <a:pPr>
                        <a:lnSpc>
                          <a:spcPct val="100000"/>
                        </a:lnSpc>
                        <a:spcAft>
                          <a:spcPts val="300"/>
                        </a:spcAft>
                      </a:pPr>
                      <a:r>
                        <a:rPr lang="de-DE" sz="1400" dirty="0">
                          <a:solidFill>
                            <a:schemeClr val="accent1"/>
                          </a:solidFill>
                          <a:effectLst/>
                          <a:latin typeface="Inria Sans" pitchFamily="2" charset="0"/>
                        </a:rPr>
                        <a:t>M1 – Einstieg</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dirty="0"/>
                    </a:p>
                  </a:txBody>
                  <a:tcPr/>
                </a:tc>
                <a:extLst>
                  <a:ext uri="{0D108BD9-81ED-4DB2-BD59-A6C34878D82A}">
                    <a16:rowId xmlns:a16="http://schemas.microsoft.com/office/drawing/2014/main" val="1466743070"/>
                  </a:ext>
                </a:extLst>
              </a:tr>
              <a:tr h="126268">
                <a:tc>
                  <a:txBody>
                    <a:bodyPr/>
                    <a:lstStyle/>
                    <a:p>
                      <a:pPr>
                        <a:lnSpc>
                          <a:spcPct val="100000"/>
                        </a:lnSpc>
                        <a:spcAft>
                          <a:spcPts val="3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15 min.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126268">
                <a:tc>
                  <a:txBody>
                    <a:bodyPr/>
                    <a:lstStyle/>
                    <a:p>
                      <a:pPr>
                        <a:lnSpc>
                          <a:spcPct val="100000"/>
                        </a:lnSpc>
                        <a:spcAft>
                          <a:spcPts val="300"/>
                        </a:spcAft>
                      </a:pPr>
                      <a:r>
                        <a:rPr lang="de-DE" sz="1000" dirty="0">
                          <a:solidFill>
                            <a:schemeClr val="tx1"/>
                          </a:solidFill>
                          <a:effectLst/>
                          <a:latin typeface="Inria Sans" pitchFamily="2" charset="0"/>
                        </a:rPr>
                        <a:t>Material / Methode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a:effectLst/>
                          <a:latin typeface="Inria Sans" pitchFamily="2" charset="0"/>
                          <a:ea typeface="Calibri" panose="020F0502020204030204" pitchFamily="34" charset="0"/>
                          <a:cs typeface="Times New Roman" panose="02020603050405020304" pitchFamily="18" charset="0"/>
                        </a:rPr>
                        <a:t>1 Klimawaagen-Kartenset / Dosen-Set</a:t>
                      </a:r>
                      <a:endParaRPr lang="en-US" sz="100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212023">
                <a:tc>
                  <a:txBody>
                    <a:bodyPr/>
                    <a:lstStyle/>
                    <a:p>
                      <a:pPr>
                        <a:lnSpc>
                          <a:spcPct val="100000"/>
                        </a:lnSpc>
                        <a:spcAft>
                          <a:spcPts val="300"/>
                        </a:spcAft>
                      </a:pPr>
                      <a:r>
                        <a:rPr lang="de-DE" sz="1000">
                          <a:solidFill>
                            <a:schemeClr val="tx1"/>
                          </a:solidFill>
                          <a:effectLst/>
                          <a:latin typeface="Inria Sans" pitchFamily="2" charset="0"/>
                        </a:rPr>
                        <a:t>Inhalt</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bekommen ein Verständnis von geschätzter und tatsächlicher Wirkung von Alltagshandlungen zum Klimaschutz.</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319216">
                <a:tc>
                  <a:txBody>
                    <a:bodyPr/>
                    <a:lstStyle/>
                    <a:p>
                      <a:pPr>
                        <a:lnSpc>
                          <a:spcPct val="100000"/>
                        </a:lnSpc>
                        <a:spcAft>
                          <a:spcPts val="300"/>
                        </a:spcAft>
                      </a:pPr>
                      <a:r>
                        <a:rPr lang="de-DE" sz="1000">
                          <a:solidFill>
                            <a:schemeClr val="tx1"/>
                          </a:solidFill>
                          <a:effectLst/>
                          <a:latin typeface="Inria Sans" pitchFamily="2" charset="0"/>
                        </a:rPr>
                        <a:t>Lernziele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erzeugte Überraschung weckt Neugier für das Thema.</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Schüler*innen bekommen ein erstes Verständnis für wirklich wirksame Klimaschutzhandlungen im Alltag.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919496">
                <a:tc>
                  <a:txBody>
                    <a:bodyPr/>
                    <a:lstStyle/>
                    <a:p>
                      <a:pPr>
                        <a:lnSpc>
                          <a:spcPct val="100000"/>
                        </a:lnSpc>
                        <a:spcAft>
                          <a:spcPts val="300"/>
                        </a:spcAft>
                      </a:pPr>
                      <a:r>
                        <a:rPr lang="de-DE" sz="1000" dirty="0">
                          <a:solidFill>
                            <a:schemeClr val="tx1"/>
                          </a:solidFill>
                          <a:effectLst/>
                          <a:latin typeface="Inria Sans" pitchFamily="2" charset="0"/>
                        </a:rPr>
                        <a:t>Beschreibung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Jede*r</a:t>
                      </a:r>
                      <a:r>
                        <a:rPr lang="de-DE" sz="1000" i="1" dirty="0">
                          <a:effectLst/>
                          <a:latin typeface="Inria Sans" pitchFamily="2" charset="0"/>
                          <a:ea typeface="Calibri" panose="020F0502020204030204" pitchFamily="34" charset="0"/>
                          <a:cs typeface="Times New Roman" panose="02020603050405020304" pitchFamily="18" charset="0"/>
                        </a:rPr>
                        <a:t> </a:t>
                      </a:r>
                      <a:r>
                        <a:rPr lang="de-DE" sz="1000" dirty="0">
                          <a:effectLst/>
                          <a:latin typeface="Inria Sans" pitchFamily="2" charset="0"/>
                          <a:ea typeface="Calibri" panose="020F0502020204030204" pitchFamily="34" charset="0"/>
                          <a:cs typeface="Times New Roman" panose="02020603050405020304" pitchFamily="18" charset="0"/>
                        </a:rPr>
                        <a:t>Schüler*in zieht eine Karte aus dem Set –</a:t>
                      </a:r>
                      <a:r>
                        <a:rPr lang="de-DE" sz="1000" b="1" dirty="0">
                          <a:effectLst/>
                          <a:latin typeface="Inria Sans" pitchFamily="2" charset="0"/>
                          <a:ea typeface="Calibri" panose="020F0502020204030204" pitchFamily="34" charset="0"/>
                          <a:cs typeface="Times New Roman" panose="02020603050405020304" pitchFamily="18" charset="0"/>
                        </a:rPr>
                        <a:t>nur die Vorderseite anschauen!</a:t>
                      </a:r>
                      <a:r>
                        <a:rPr lang="de-DE" sz="1000" dirty="0">
                          <a:effectLst/>
                          <a:latin typeface="Inria Sans" pitchFamily="2" charset="0"/>
                          <a:ea typeface="Calibri" panose="020F0502020204030204" pitchFamily="34" charset="0"/>
                          <a:cs typeface="Times New Roman" panose="02020603050405020304" pitchFamily="18" charset="0"/>
                        </a:rPr>
                        <a:t> Dann schätzt jede*r ein: </a:t>
                      </a:r>
                      <a:r>
                        <a:rPr lang="de-DE" sz="1000" i="1" dirty="0">
                          <a:effectLst/>
                          <a:latin typeface="Inria Sans" pitchFamily="2" charset="0"/>
                          <a:ea typeface="Calibri" panose="020F0502020204030204" pitchFamily="34" charset="0"/>
                          <a:cs typeface="Times New Roman" panose="02020603050405020304" pitchFamily="18" charset="0"/>
                        </a:rPr>
                        <a:t>Wie wirksam ist diese Maßnahme für den Klimaschutz?</a:t>
                      </a:r>
                      <a:r>
                        <a:rPr lang="de-DE" sz="1000" dirty="0">
                          <a:effectLst/>
                          <a:latin typeface="Inria Sans" pitchFamily="2" charset="0"/>
                          <a:ea typeface="Calibri" panose="020F0502020204030204" pitchFamily="34" charset="0"/>
                          <a:cs typeface="Times New Roman" panose="02020603050405020304" pitchFamily="18" charset="0"/>
                        </a:rPr>
                        <a:t> und stellt sich im Raum auf – von „sehr wirksam“ bis „weniger wirksam“. Währenddessen tauschen sich alle kurz aus.</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Nacheinander wird jede Karte aufgedeckt:</a:t>
                      </a:r>
                      <a:endParaRPr lang="en-US" sz="1000" dirty="0">
                        <a:effectLst/>
                        <a:latin typeface="Inria Sans" pitchFamily="2" charset="0"/>
                        <a:ea typeface="Calibri" panose="020F0502020204030204" pitchFamily="34" charset="0"/>
                        <a:cs typeface="Times New Roman" panose="02020603050405020304" pitchFamily="18" charset="0"/>
                      </a:endParaRPr>
                    </a:p>
                    <a:p>
                      <a:pPr marL="182563" lvl="0" indent="-182563">
                        <a:lnSpc>
                          <a:spcPct val="100000"/>
                        </a:lnSpc>
                        <a:spcAft>
                          <a:spcPts val="300"/>
                        </a:spcAft>
                        <a:buClr>
                          <a:schemeClr val="accent4"/>
                        </a:buClr>
                        <a:buFont typeface="+mj-lt"/>
                        <a:buAutoNum type="arabicPeriod"/>
                        <a:tabLst>
                          <a:tab pos="457200" algn="l"/>
                        </a:tabLst>
                      </a:pPr>
                      <a:r>
                        <a:rPr lang="de-DE" sz="1000" dirty="0">
                          <a:effectLst/>
                          <a:latin typeface="Inria Sans" pitchFamily="2" charset="0"/>
                          <a:ea typeface="Calibri" panose="020F0502020204030204" pitchFamily="34" charset="0"/>
                          <a:cs typeface="Times New Roman" panose="02020603050405020304" pitchFamily="18" charset="0"/>
                        </a:rPr>
                        <a:t>Die Person mit der (vermeintlich) wirksamsten Maßnahme beginnt, liest vor: </a:t>
                      </a:r>
                      <a:r>
                        <a:rPr lang="de-DE" sz="1000" i="1" dirty="0">
                          <a:effectLst/>
                          <a:latin typeface="Inria Sans" pitchFamily="2" charset="0"/>
                          <a:ea typeface="Calibri" panose="020F0502020204030204" pitchFamily="34" charset="0"/>
                          <a:cs typeface="Times New Roman" panose="02020603050405020304" pitchFamily="18" charset="0"/>
                        </a:rPr>
                        <a:t>„Meine Alltagshandlung ist…“</a:t>
                      </a:r>
                      <a:r>
                        <a:rPr lang="de-DE" sz="1000" dirty="0">
                          <a:effectLst/>
                          <a:latin typeface="Inria Sans" pitchFamily="2" charset="0"/>
                          <a:ea typeface="Calibri" panose="020F0502020204030204" pitchFamily="34" charset="0"/>
                          <a:cs typeface="Times New Roman" panose="02020603050405020304" pitchFamily="18" charset="0"/>
                        </a:rPr>
                        <a:t> – und dreht die Karte um.</a:t>
                      </a:r>
                      <a:endParaRPr lang="en-US" sz="1000" dirty="0">
                        <a:effectLst/>
                        <a:latin typeface="Inria Sans" pitchFamily="2" charset="0"/>
                        <a:ea typeface="Calibri" panose="020F0502020204030204" pitchFamily="34" charset="0"/>
                        <a:cs typeface="Times New Roman" panose="02020603050405020304" pitchFamily="18" charset="0"/>
                      </a:endParaRPr>
                    </a:p>
                    <a:p>
                      <a:pPr marL="182563" lvl="0" indent="-182563">
                        <a:lnSpc>
                          <a:spcPct val="100000"/>
                        </a:lnSpc>
                        <a:spcAft>
                          <a:spcPts val="300"/>
                        </a:spcAft>
                        <a:buClr>
                          <a:schemeClr val="accent4"/>
                        </a:buClr>
                        <a:buFont typeface="+mj-lt"/>
                        <a:buAutoNum type="arabicPeriod"/>
                        <a:tabLst>
                          <a:tab pos="457200" algn="l"/>
                        </a:tabLst>
                      </a:pPr>
                      <a:r>
                        <a:rPr lang="de-DE" sz="1000" dirty="0">
                          <a:effectLst/>
                          <a:latin typeface="Inria Sans" pitchFamily="2" charset="0"/>
                          <a:ea typeface="Calibri" panose="020F0502020204030204" pitchFamily="34" charset="0"/>
                          <a:cs typeface="Times New Roman" panose="02020603050405020304" pitchFamily="18" charset="0"/>
                        </a:rPr>
                        <a:t>Die Gruppe prüft die tatsächliche Wirksamkeit (Rückseite) und ordnet sich neu.</a:t>
                      </a:r>
                      <a:endParaRPr lang="en-US" sz="1000" dirty="0">
                        <a:effectLst/>
                        <a:latin typeface="Inria Sans" pitchFamily="2" charset="0"/>
                        <a:ea typeface="Calibri" panose="020F0502020204030204" pitchFamily="34" charset="0"/>
                        <a:cs typeface="Times New Roman" panose="02020603050405020304" pitchFamily="18" charset="0"/>
                      </a:endParaRPr>
                    </a:p>
                    <a:p>
                      <a:pPr marL="182563" lvl="0" indent="-182563">
                        <a:lnSpc>
                          <a:spcPct val="100000"/>
                        </a:lnSpc>
                        <a:spcAft>
                          <a:spcPts val="300"/>
                        </a:spcAft>
                        <a:buClr>
                          <a:schemeClr val="accent4"/>
                        </a:buClr>
                        <a:buFont typeface="+mj-lt"/>
                        <a:buAutoNum type="arabicPeriod"/>
                        <a:tabLst>
                          <a:tab pos="457200" algn="l"/>
                        </a:tabLst>
                      </a:pPr>
                      <a:r>
                        <a:rPr lang="de-DE" sz="1000" dirty="0">
                          <a:effectLst/>
                          <a:latin typeface="Inria Sans" pitchFamily="2" charset="0"/>
                          <a:ea typeface="Calibri" panose="020F0502020204030204" pitchFamily="34" charset="0"/>
                          <a:cs typeface="Times New Roman" panose="02020603050405020304" pitchFamily="18" charset="0"/>
                        </a:rPr>
                        <a:t>So entsteht Schritt für Schritt eine Reihung nach realistischem Klimanutzen.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Am Ende steht die Gruppe so im Raum, wie die Handlungen wirklich wirken!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439222"/>
                  </a:ext>
                </a:extLst>
              </a:tr>
              <a:tr h="126268">
                <a:tc>
                  <a:txBody>
                    <a:bodyPr/>
                    <a:lstStyle/>
                    <a:p>
                      <a:pPr>
                        <a:lnSpc>
                          <a:spcPct val="100000"/>
                        </a:lnSpc>
                        <a:spcAft>
                          <a:spcPts val="300"/>
                        </a:spcAft>
                      </a:pPr>
                      <a:r>
                        <a:rPr lang="de-DE" sz="1000" dirty="0">
                          <a:solidFill>
                            <a:schemeClr val="tx1"/>
                          </a:solidFill>
                          <a:effectLst/>
                          <a:latin typeface="Inria Sans" pitchFamily="2" charset="0"/>
                        </a:rPr>
                        <a:t>Kernbotschaft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Oft schätzen wir den Beitrag von Klimaschutzmaßnahmen anders ein.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056245"/>
                  </a:ext>
                </a:extLst>
              </a:tr>
            </a:tbl>
          </a:graphicData>
        </a:graphic>
      </p:graphicFrame>
      <p:graphicFrame>
        <p:nvGraphicFramePr>
          <p:cNvPr id="7" name="Tabelle 6">
            <a:extLst>
              <a:ext uri="{FF2B5EF4-FFF2-40B4-BE49-F238E27FC236}">
                <a16:creationId xmlns:a16="http://schemas.microsoft.com/office/drawing/2014/main" id="{6B6BD945-4208-A03A-D15A-F5D34A42B31A}"/>
              </a:ext>
            </a:extLst>
          </p:cNvPr>
          <p:cNvGraphicFramePr>
            <a:graphicFrameLocks noGrp="1"/>
          </p:cNvGraphicFramePr>
          <p:nvPr>
            <p:extLst>
              <p:ext uri="{D42A27DB-BD31-4B8C-83A1-F6EECF244321}">
                <p14:modId xmlns:p14="http://schemas.microsoft.com/office/powerpoint/2010/main" val="3312144337"/>
              </p:ext>
            </p:extLst>
          </p:nvPr>
        </p:nvGraphicFramePr>
        <p:xfrm>
          <a:off x="386837" y="4108194"/>
          <a:ext cx="6786000" cy="4603560"/>
        </p:xfrm>
        <a:graphic>
          <a:graphicData uri="http://schemas.openxmlformats.org/drawingml/2006/table">
            <a:tbl>
              <a:tblPr firstRow="1" firstCol="1" bandRow="1">
                <a:tableStyleId>{5C22544A-7EE6-4342-B048-85BDC9FD1C3A}</a:tableStyleId>
              </a:tblPr>
              <a:tblGrid>
                <a:gridCol w="1388623">
                  <a:extLst>
                    <a:ext uri="{9D8B030D-6E8A-4147-A177-3AD203B41FA5}">
                      <a16:colId xmlns:a16="http://schemas.microsoft.com/office/drawing/2014/main" val="280851676"/>
                    </a:ext>
                  </a:extLst>
                </a:gridCol>
                <a:gridCol w="5397377">
                  <a:extLst>
                    <a:ext uri="{9D8B030D-6E8A-4147-A177-3AD203B41FA5}">
                      <a16:colId xmlns:a16="http://schemas.microsoft.com/office/drawing/2014/main" val="3829559533"/>
                    </a:ext>
                  </a:extLst>
                </a:gridCol>
              </a:tblGrid>
              <a:tr h="210840">
                <a:tc gridSpan="2">
                  <a:txBody>
                    <a:bodyPr/>
                    <a:lstStyle/>
                    <a:p>
                      <a:pPr>
                        <a:lnSpc>
                          <a:spcPct val="100000"/>
                        </a:lnSpc>
                        <a:spcAft>
                          <a:spcPts val="300"/>
                        </a:spcAft>
                      </a:pPr>
                      <a:r>
                        <a:rPr lang="de-DE" sz="1400" dirty="0">
                          <a:solidFill>
                            <a:schemeClr val="accent1"/>
                          </a:solidFill>
                          <a:effectLst/>
                          <a:latin typeface="Inria Sans" pitchFamily="2" charset="0"/>
                        </a:rPr>
                        <a:t>M1 – Nachhaltigen Konsum verstehen: Fußabdruck, Big Points, Handabdruck</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dirty="0"/>
                    </a:p>
                  </a:txBody>
                  <a:tcPr/>
                </a:tc>
                <a:extLst>
                  <a:ext uri="{0D108BD9-81ED-4DB2-BD59-A6C34878D82A}">
                    <a16:rowId xmlns:a16="http://schemas.microsoft.com/office/drawing/2014/main" val="1466743070"/>
                  </a:ext>
                </a:extLst>
              </a:tr>
              <a:tr h="165799">
                <a:tc>
                  <a:txBody>
                    <a:bodyPr/>
                    <a:lstStyle/>
                    <a:p>
                      <a:pPr>
                        <a:lnSpc>
                          <a:spcPct val="100000"/>
                        </a:lnSpc>
                        <a:spcAft>
                          <a:spcPts val="3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30 Min.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1094764">
                <a:tc>
                  <a:txBody>
                    <a:bodyPr/>
                    <a:lstStyle/>
                    <a:p>
                      <a:pPr>
                        <a:lnSpc>
                          <a:spcPct val="100000"/>
                        </a:lnSpc>
                        <a:spcAft>
                          <a:spcPts val="300"/>
                        </a:spcAft>
                      </a:pPr>
                      <a:r>
                        <a:rPr lang="de-DE" sz="1000" dirty="0">
                          <a:solidFill>
                            <a:schemeClr val="tx1"/>
                          </a:solidFill>
                          <a:effectLst/>
                          <a:latin typeface="Inria Sans" pitchFamily="2" charset="0"/>
                        </a:rPr>
                        <a:t>Material / Methode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AM 1, </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10-15 Karten pro Schüler*</a:t>
                      </a:r>
                      <a:r>
                        <a:rPr lang="de-DE" sz="1000" dirty="0" err="1">
                          <a:effectLst/>
                          <a:latin typeface="Inria Sans" pitchFamily="2" charset="0"/>
                          <a:ea typeface="Calibri" panose="020F0502020204030204" pitchFamily="34" charset="0"/>
                          <a:cs typeface="Times New Roman" panose="02020603050405020304" pitchFamily="18" charset="0"/>
                        </a:rPr>
                        <a:t>innenpaar</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i="1" dirty="0">
                          <a:effectLst/>
                          <a:latin typeface="Inria Sans" pitchFamily="2" charset="0"/>
                          <a:ea typeface="Calibri" panose="020F0502020204030204" pitchFamily="34" charset="0"/>
                          <a:cs typeface="Times New Roman" panose="02020603050405020304" pitchFamily="18" charset="0"/>
                        </a:rPr>
                        <a:t>Hier sind auch weniger Karten pro Paar für eine Differenzierung möglich. Um einen guten Überblick zu bekommen, werden mind. 10 empfohlen.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Smartphone / Tablet für das digitale Mini-Spiel </a:t>
                      </a:r>
                      <a:endParaRPr lang="en-US" sz="1000" dirty="0">
                        <a:effectLst/>
                        <a:latin typeface="Inria Sans" pitchFamily="2" charset="0"/>
                        <a:ea typeface="Calibri" panose="020F0502020204030204" pitchFamily="34" charset="0"/>
                        <a:cs typeface="Times New Roman" panose="02020603050405020304" pitchFamily="18" charset="0"/>
                      </a:endParaRPr>
                    </a:p>
                    <a:p>
                      <a:pPr marL="719138" indent="0">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Link zum Mini-Spiel „Rette Yuki“: </a:t>
                      </a:r>
                      <a:br>
                        <a:rPr lang="de-DE" sz="1000" dirty="0">
                          <a:effectLst/>
                          <a:latin typeface="Inria Sans" pitchFamily="2" charset="0"/>
                          <a:ea typeface="Calibri" panose="020F0502020204030204" pitchFamily="34" charset="0"/>
                          <a:cs typeface="Times New Roman" panose="02020603050405020304" pitchFamily="18" charset="0"/>
                        </a:rPr>
                      </a:br>
                      <a:r>
                        <a:rPr lang="de-DE" sz="1000" u="sng" dirty="0">
                          <a:solidFill>
                            <a:srgbClr val="0563C1"/>
                          </a:solidFill>
                          <a:effectLst/>
                          <a:latin typeface="Inria Sans" pitchFamily="2" charset="0"/>
                          <a:ea typeface="Calibri" panose="020F0502020204030204" pitchFamily="34" charset="0"/>
                          <a:cs typeface="Times New Roman" panose="02020603050405020304" pitchFamily="18" charset="0"/>
                          <a:hlinkClick r:id="rId2"/>
                        </a:rPr>
                        <a:t>https://denkwerkstatt-konsum.umweltbundesamt.de/mini-game-rette-yuki/</a:t>
                      </a:r>
                      <a:endParaRPr lang="de-DE" sz="1000" u="sng" dirty="0">
                        <a:solidFill>
                          <a:srgbClr val="0563C1"/>
                        </a:solidFill>
                        <a:effectLst/>
                        <a:latin typeface="Inria Sans" pitchFamily="2" charset="0"/>
                        <a:ea typeface="Calibri" panose="020F0502020204030204" pitchFamily="34" charset="0"/>
                        <a:cs typeface="Times New Roman" panose="02020603050405020304" pitchFamily="18" charset="0"/>
                      </a:endParaRPr>
                    </a:p>
                    <a:p>
                      <a:pPr marL="719138" indent="0">
                        <a:lnSpc>
                          <a:spcPct val="100000"/>
                        </a:lnSpc>
                        <a:spcAft>
                          <a:spcPts val="300"/>
                        </a:spcAft>
                      </a:pP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278401">
                <a:tc>
                  <a:txBody>
                    <a:bodyPr/>
                    <a:lstStyle/>
                    <a:p>
                      <a:pPr>
                        <a:lnSpc>
                          <a:spcPct val="100000"/>
                        </a:lnSpc>
                        <a:spcAft>
                          <a:spcPts val="300"/>
                        </a:spcAft>
                      </a:pPr>
                      <a:r>
                        <a:rPr lang="de-DE" sz="1000">
                          <a:solidFill>
                            <a:schemeClr val="tx1"/>
                          </a:solidFill>
                          <a:effectLst/>
                          <a:latin typeface="Inria Sans" pitchFamily="2" charset="0"/>
                        </a:rPr>
                        <a:t>Inhalt</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erkunden mit dem Kartenset der Klimawaage konkrete Alltagshandlungen für den Klimaschutz. Dabei lernen sie, wie sich der Fußabdruck und der Handabdruck ergänzen.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503605">
                <a:tc>
                  <a:txBody>
                    <a:bodyPr/>
                    <a:lstStyle/>
                    <a:p>
                      <a:pPr>
                        <a:lnSpc>
                          <a:spcPct val="100000"/>
                        </a:lnSpc>
                        <a:spcAft>
                          <a:spcPts val="300"/>
                        </a:spcAft>
                      </a:pPr>
                      <a:r>
                        <a:rPr lang="de-DE" sz="1000">
                          <a:solidFill>
                            <a:schemeClr val="tx1"/>
                          </a:solidFill>
                          <a:effectLst/>
                          <a:latin typeface="Inria Sans" pitchFamily="2" charset="0"/>
                        </a:rPr>
                        <a:t>Lernziele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verstehen, was der CO₂-Fußabdruck ist, bewerten Maßnahmen nach ihrem Einsparpotenzial und erkennen, wie sie durch Big Points mehrere Tonnen CO₂ pro Jahr sparen können. Gleichzeitig entdecken sie den Handabdruck als Hebel für langfristigen Klimaschutz – im eigenen Leben und im Umfeld.</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616206">
                <a:tc>
                  <a:txBody>
                    <a:bodyPr/>
                    <a:lstStyle/>
                    <a:p>
                      <a:pPr>
                        <a:lnSpc>
                          <a:spcPct val="100000"/>
                        </a:lnSpc>
                        <a:spcAft>
                          <a:spcPts val="300"/>
                        </a:spcAft>
                      </a:pPr>
                      <a:r>
                        <a:rPr lang="de-DE" sz="1000" dirty="0">
                          <a:solidFill>
                            <a:schemeClr val="tx1"/>
                          </a:solidFill>
                          <a:effectLst/>
                          <a:latin typeface="Inria Sans" pitchFamily="2" charset="0"/>
                        </a:rPr>
                        <a:t>Beschreibung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Das Material AM1 leitet die Schüler*innen schrittweise durch die Themen: Nach einer Einstiegsaufgabe zu einem Gegenstand aus dem Schulrucksack erarbeiten sie in Paararbeit mit 10–15 Karten die Konzepte Fußabdruck, Big Points und Handabdruck. Das Mini-Spiel „Rette Yuki“ vertieft spielerisch das Verständnis für die Big Points und zeigt, wie kleine Veränderungen große Wirkung haben.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439222"/>
                  </a:ext>
                </a:extLst>
              </a:tr>
              <a:tr h="391003">
                <a:tc>
                  <a:txBody>
                    <a:bodyPr/>
                    <a:lstStyle/>
                    <a:p>
                      <a:pPr>
                        <a:lnSpc>
                          <a:spcPct val="100000"/>
                        </a:lnSpc>
                        <a:spcAft>
                          <a:spcPts val="300"/>
                        </a:spcAft>
                      </a:pPr>
                      <a:r>
                        <a:rPr lang="de-DE" sz="1000" dirty="0">
                          <a:solidFill>
                            <a:schemeClr val="tx1"/>
                          </a:solidFill>
                          <a:effectLst/>
                          <a:latin typeface="Inria Sans" pitchFamily="2" charset="0"/>
                        </a:rPr>
                        <a:t>Kernbotschaft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Mit den Big Points nachhaltigen Konsums können wir unseren Fußabdruck um mehrere Tonnen CO</a:t>
                      </a:r>
                      <a:r>
                        <a:rPr lang="de-DE" sz="1000" baseline="-25000" dirty="0">
                          <a:effectLst/>
                          <a:latin typeface="Inria Sans" pitchFamily="2" charset="0"/>
                          <a:ea typeface="Calibri" panose="020F0502020204030204" pitchFamily="34" charset="0"/>
                          <a:cs typeface="Times New Roman" panose="02020603050405020304" pitchFamily="18" charset="0"/>
                        </a:rPr>
                        <a:t>2</a:t>
                      </a:r>
                      <a:r>
                        <a:rPr lang="de-DE" sz="1000" dirty="0">
                          <a:effectLst/>
                          <a:latin typeface="Inria Sans" pitchFamily="2" charset="0"/>
                          <a:ea typeface="Calibri" panose="020F0502020204030204" pitchFamily="34" charset="0"/>
                          <a:cs typeface="Times New Roman" panose="02020603050405020304" pitchFamily="18" charset="0"/>
                        </a:rPr>
                        <a:t> pro Person im Jahr reduzieren. Mit dem Handabdruck können Menschen gemeinsam einen großen und langfristigen Beitrag zum Klimaschutz leisten.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056245"/>
                  </a:ext>
                </a:extLst>
              </a:tr>
            </a:tbl>
          </a:graphicData>
        </a:graphic>
      </p:graphicFrame>
      <p:pic>
        <p:nvPicPr>
          <p:cNvPr id="9" name="Grafik 8" descr="QR-Code zum digitalen Mini-Spiel Rette Yuki">
            <a:extLst>
              <a:ext uri="{FF2B5EF4-FFF2-40B4-BE49-F238E27FC236}">
                <a16:creationId xmlns:a16="http://schemas.microsoft.com/office/drawing/2014/main" id="{9EA70BFE-1B1D-49DE-8B71-EF9FDB1F14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6322" y="5567375"/>
            <a:ext cx="660845" cy="660845"/>
          </a:xfrm>
          <a:prstGeom prst="rect">
            <a:avLst/>
          </a:prstGeom>
        </p:spPr>
      </p:pic>
      <p:grpSp>
        <p:nvGrpSpPr>
          <p:cNvPr id="10" name="Gruppieren 9">
            <a:extLst>
              <a:ext uri="{FF2B5EF4-FFF2-40B4-BE49-F238E27FC236}">
                <a16:creationId xmlns:a16="http://schemas.microsoft.com/office/drawing/2014/main" id="{04B911AA-BEAA-7369-9214-33764051EE91}"/>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3" name="Rechteck 12">
              <a:extLst>
                <a:ext uri="{FF2B5EF4-FFF2-40B4-BE49-F238E27FC236}">
                  <a16:creationId xmlns:a16="http://schemas.microsoft.com/office/drawing/2014/main" id="{61EE2AF0-73B6-CBD3-D5DE-49A698388C26}"/>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4" name="Gerader Verbinder 13">
              <a:extLst>
                <a:ext uri="{FF2B5EF4-FFF2-40B4-BE49-F238E27FC236}">
                  <a16:creationId xmlns:a16="http://schemas.microsoft.com/office/drawing/2014/main" id="{CD82B460-F9FA-CE46-60C9-74D42D4E6C81}"/>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5" name="Gerader Verbinder 14">
              <a:extLst>
                <a:ext uri="{FF2B5EF4-FFF2-40B4-BE49-F238E27FC236}">
                  <a16:creationId xmlns:a16="http://schemas.microsoft.com/office/drawing/2014/main" id="{81989236-A1D2-941B-D3A4-D5D25B6F2F30}"/>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solidFill>
                  <a:schemeClr val="accent4">
                    <a:alpha val="0"/>
                  </a:schemeClr>
                </a:solidFill>
                <a:latin typeface="Inria Sans" pitchFamily="2" charset="0"/>
              </a:rPr>
              <a:t>Durchführung der Module M1</a:t>
            </a:r>
          </a:p>
        </p:txBody>
      </p:sp>
    </p:spTree>
    <p:extLst>
      <p:ext uri="{BB962C8B-B14F-4D97-AF65-F5344CB8AC3E}">
        <p14:creationId xmlns:p14="http://schemas.microsoft.com/office/powerpoint/2010/main" val="1543528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8</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r>
              <a:rPr lang="de-DE" sz="1000" dirty="0">
                <a:latin typeface="Inria Sans" pitchFamily="2" charset="0"/>
              </a:rPr>
              <a:t>Klimawaage – </a:t>
            </a:r>
            <a:r>
              <a:rPr lang="de-DE" sz="1000" b="1" dirty="0">
                <a:latin typeface="Inria Sans" pitchFamily="2" charset="0"/>
              </a:rPr>
              <a:t>Durchführung der Module</a:t>
            </a:r>
          </a:p>
          <a:p>
            <a:r>
              <a:rPr lang="de-DE" sz="1000" dirty="0">
                <a:latin typeface="Inria Sans" pitchFamily="2" charset="0"/>
              </a:rPr>
              <a:t>© Kompetenzzentrum Nachhaltiger Konsum, Lizenz CC-BY-SA 4.0 </a:t>
            </a:r>
          </a:p>
        </p:txBody>
      </p:sp>
      <p:graphicFrame>
        <p:nvGraphicFramePr>
          <p:cNvPr id="4" name="Tabelle 3">
            <a:extLst>
              <a:ext uri="{FF2B5EF4-FFF2-40B4-BE49-F238E27FC236}">
                <a16:creationId xmlns:a16="http://schemas.microsoft.com/office/drawing/2014/main" id="{A7477B5F-D59E-3CE2-4953-9B739AFD6632}"/>
              </a:ext>
            </a:extLst>
          </p:cNvPr>
          <p:cNvGraphicFramePr>
            <a:graphicFrameLocks noGrp="1"/>
          </p:cNvGraphicFramePr>
          <p:nvPr>
            <p:extLst>
              <p:ext uri="{D42A27DB-BD31-4B8C-83A1-F6EECF244321}">
                <p14:modId xmlns:p14="http://schemas.microsoft.com/office/powerpoint/2010/main" val="3403816428"/>
              </p:ext>
            </p:extLst>
          </p:nvPr>
        </p:nvGraphicFramePr>
        <p:xfrm>
          <a:off x="386837" y="344844"/>
          <a:ext cx="6786000" cy="5234360"/>
        </p:xfrm>
        <a:graphic>
          <a:graphicData uri="http://schemas.openxmlformats.org/drawingml/2006/table">
            <a:tbl>
              <a:tblPr firstRow="1" firstCol="1" bandRow="1">
                <a:tableStyleId>{5C22544A-7EE6-4342-B048-85BDC9FD1C3A}</a:tableStyleId>
              </a:tblPr>
              <a:tblGrid>
                <a:gridCol w="1294326">
                  <a:extLst>
                    <a:ext uri="{9D8B030D-6E8A-4147-A177-3AD203B41FA5}">
                      <a16:colId xmlns:a16="http://schemas.microsoft.com/office/drawing/2014/main" val="280851676"/>
                    </a:ext>
                  </a:extLst>
                </a:gridCol>
                <a:gridCol w="5491674">
                  <a:extLst>
                    <a:ext uri="{9D8B030D-6E8A-4147-A177-3AD203B41FA5}">
                      <a16:colId xmlns:a16="http://schemas.microsoft.com/office/drawing/2014/main" val="3829559533"/>
                    </a:ext>
                  </a:extLst>
                </a:gridCol>
              </a:tblGrid>
              <a:tr h="180601">
                <a:tc gridSpan="2">
                  <a:txBody>
                    <a:bodyPr/>
                    <a:lstStyle/>
                    <a:p>
                      <a:pPr>
                        <a:lnSpc>
                          <a:spcPct val="100000"/>
                        </a:lnSpc>
                        <a:spcAft>
                          <a:spcPts val="200"/>
                        </a:spcAft>
                      </a:pPr>
                      <a:r>
                        <a:rPr lang="de-DE" sz="1400" dirty="0">
                          <a:solidFill>
                            <a:schemeClr val="accent1"/>
                          </a:solidFill>
                          <a:effectLst/>
                          <a:latin typeface="Inria Sans" pitchFamily="2" charset="0"/>
                        </a:rPr>
                        <a:t>M2 – Nachhaltigen Konsum fördern: Politische Instrumente anwenden</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dirty="0"/>
                    </a:p>
                  </a:txBody>
                  <a:tcPr/>
                </a:tc>
                <a:extLst>
                  <a:ext uri="{0D108BD9-81ED-4DB2-BD59-A6C34878D82A}">
                    <a16:rowId xmlns:a16="http://schemas.microsoft.com/office/drawing/2014/main" val="1466743070"/>
                  </a:ext>
                </a:extLst>
              </a:tr>
              <a:tr h="142020">
                <a:tc>
                  <a:txBody>
                    <a:bodyPr/>
                    <a:lstStyle/>
                    <a:p>
                      <a:pPr>
                        <a:lnSpc>
                          <a:spcPct val="100000"/>
                        </a:lnSpc>
                        <a:spcAft>
                          <a:spcPts val="2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135 min.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142020">
                <a:tc>
                  <a:txBody>
                    <a:bodyPr/>
                    <a:lstStyle/>
                    <a:p>
                      <a:pPr>
                        <a:lnSpc>
                          <a:spcPct val="100000"/>
                        </a:lnSpc>
                        <a:spcAft>
                          <a:spcPts val="200"/>
                        </a:spcAft>
                      </a:pPr>
                      <a:r>
                        <a:rPr lang="de-DE" sz="1000" dirty="0">
                          <a:solidFill>
                            <a:schemeClr val="tx1"/>
                          </a:solidFill>
                          <a:effectLst/>
                          <a:latin typeface="Inria Sans" pitchFamily="2" charset="0"/>
                        </a:rPr>
                        <a:t>Material / Methode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a:effectLst/>
                          <a:latin typeface="Inria Sans" pitchFamily="2" charset="0"/>
                          <a:ea typeface="Calibri" panose="020F0502020204030204" pitchFamily="34" charset="0"/>
                          <a:cs typeface="Times New Roman" panose="02020603050405020304" pitchFamily="18" charset="0"/>
                        </a:rPr>
                        <a:t>AM2, Smartphone / Tablet für die Rechercheaufgabe</a:t>
                      </a:r>
                      <a:endParaRPr lang="en-US" sz="100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431375">
                <a:tc>
                  <a:txBody>
                    <a:bodyPr/>
                    <a:lstStyle/>
                    <a:p>
                      <a:pPr>
                        <a:lnSpc>
                          <a:spcPct val="100000"/>
                        </a:lnSpc>
                        <a:spcAft>
                          <a:spcPts val="200"/>
                        </a:spcAft>
                      </a:pPr>
                      <a:r>
                        <a:rPr lang="de-DE" sz="1000">
                          <a:solidFill>
                            <a:schemeClr val="tx1"/>
                          </a:solidFill>
                          <a:effectLst/>
                          <a:latin typeface="Inria Sans" pitchFamily="2" charset="0"/>
                        </a:rPr>
                        <a:t>Inhalt</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Anhand eines konkreten Fallbeispiels untersuchen die Schüler*innen, wie Politik, Wirtschaft, Umwelt und Soziales auf lokaler und globaler Ebene zusammenhängen. Sie erkennen, welche Folgen preiswerte Mode im Globalen Norden für Arbeitsbedingungen im Globalen Süden und die Umwelt hat – und welche Hebel es gibt, um nachhaltigen Konsum zu stärken.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672505">
                <a:tc>
                  <a:txBody>
                    <a:bodyPr/>
                    <a:lstStyle/>
                    <a:p>
                      <a:pPr>
                        <a:lnSpc>
                          <a:spcPct val="100000"/>
                        </a:lnSpc>
                        <a:spcAft>
                          <a:spcPts val="200"/>
                        </a:spcAft>
                      </a:pPr>
                      <a:r>
                        <a:rPr lang="de-DE" sz="1000" dirty="0">
                          <a:solidFill>
                            <a:schemeClr val="tx1"/>
                          </a:solidFill>
                          <a:effectLst/>
                          <a:latin typeface="Inria Sans" pitchFamily="2" charset="0"/>
                        </a:rPr>
                        <a:t>Lernziele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Die Schüler*innen </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dirty="0">
                          <a:effectLst/>
                          <a:latin typeface="Inria Sans" pitchFamily="2" charset="0"/>
                          <a:ea typeface="Calibri" panose="020F0502020204030204" pitchFamily="34" charset="0"/>
                          <a:cs typeface="Times New Roman" panose="02020603050405020304" pitchFamily="18" charset="0"/>
                        </a:rPr>
                        <a:t>lernen vielfältige Instrumente kennen, nachhaltigen Konsum zu fördern und können die Wirksamkeit und Vor- und Nachteile bewerten. </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dirty="0">
                          <a:effectLst/>
                          <a:latin typeface="Inria Sans" pitchFamily="2" charset="0"/>
                          <a:ea typeface="Calibri" panose="020F0502020204030204" pitchFamily="34" charset="0"/>
                          <a:cs typeface="Times New Roman" panose="02020603050405020304" pitchFamily="18" charset="0"/>
                        </a:rPr>
                        <a:t>entwickeln im Rollenspiel Perspektivwechsel und Konfliktlösungskompetenzen, indem sie unterschiedliche Interessen vertreten.</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dirty="0">
                          <a:effectLst/>
                          <a:latin typeface="Inria Sans" pitchFamily="2" charset="0"/>
                          <a:ea typeface="Calibri" panose="020F0502020204030204" pitchFamily="34" charset="0"/>
                          <a:cs typeface="Times New Roman" panose="02020603050405020304" pitchFamily="18" charset="0"/>
                        </a:rPr>
                        <a:t>stärken ihre eigene Handlungsfähigkeit, indem sie Lösungsansätze für den Alltag ableiten.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1074388">
                <a:tc>
                  <a:txBody>
                    <a:bodyPr/>
                    <a:lstStyle/>
                    <a:p>
                      <a:pPr>
                        <a:lnSpc>
                          <a:spcPct val="100000"/>
                        </a:lnSpc>
                        <a:spcAft>
                          <a:spcPts val="200"/>
                        </a:spcAft>
                      </a:pPr>
                      <a:r>
                        <a:rPr lang="de-DE" sz="1000" dirty="0">
                          <a:solidFill>
                            <a:schemeClr val="tx1"/>
                          </a:solidFill>
                          <a:effectLst/>
                          <a:latin typeface="Inria Sans" pitchFamily="2" charset="0"/>
                        </a:rPr>
                        <a:t>Beschreibung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2075" lvl="0" indent="-92075">
                        <a:lnSpc>
                          <a:spcPct val="100000"/>
                        </a:lnSpc>
                        <a:spcAft>
                          <a:spcPts val="200"/>
                        </a:spcAft>
                        <a:buClr>
                          <a:schemeClr val="accent4"/>
                        </a:buClr>
                        <a:buFont typeface="Arial" panose="020B0604020202020204" pitchFamily="34" charset="0"/>
                        <a:buChar char="•"/>
                      </a:pPr>
                      <a:r>
                        <a:rPr lang="de-DE" sz="1000" b="1" dirty="0">
                          <a:effectLst/>
                          <a:latin typeface="Inria Sans" pitchFamily="2" charset="0"/>
                          <a:ea typeface="Calibri" panose="020F0502020204030204" pitchFamily="34" charset="0"/>
                          <a:cs typeface="Times New Roman" panose="02020603050405020304" pitchFamily="18" charset="0"/>
                        </a:rPr>
                        <a:t>Einstieg</a:t>
                      </a:r>
                      <a:r>
                        <a:rPr lang="de-DE" sz="1000" dirty="0">
                          <a:effectLst/>
                          <a:latin typeface="Inria Sans" pitchFamily="2" charset="0"/>
                          <a:ea typeface="Calibri" panose="020F0502020204030204" pitchFamily="34" charset="0"/>
                          <a:cs typeface="Times New Roman" panose="02020603050405020304" pitchFamily="18" charset="0"/>
                        </a:rPr>
                        <a:t>: Die Lehrkraft stellt politische Instrumente vor. Die Schüler*innen ordnen diese in einem Spiel den richtigen Bereichen zu.</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b="1" dirty="0">
                          <a:effectLst/>
                          <a:latin typeface="Inria Sans" pitchFamily="2" charset="0"/>
                          <a:ea typeface="Calibri" panose="020F0502020204030204" pitchFamily="34" charset="0"/>
                          <a:cs typeface="Times New Roman" panose="02020603050405020304" pitchFamily="18" charset="0"/>
                        </a:rPr>
                        <a:t>Fallbeispiel Modekette:</a:t>
                      </a:r>
                      <a:r>
                        <a:rPr lang="de-DE" sz="1000" dirty="0">
                          <a:effectLst/>
                          <a:latin typeface="Inria Sans" pitchFamily="2" charset="0"/>
                          <a:ea typeface="Calibri" panose="020F0502020204030204" pitchFamily="34" charset="0"/>
                          <a:cs typeface="Times New Roman" panose="02020603050405020304" pitchFamily="18" charset="0"/>
                        </a:rPr>
                        <a:t> Anhand von </a:t>
                      </a:r>
                      <a:r>
                        <a:rPr lang="de-DE" sz="1000" dirty="0" err="1">
                          <a:effectLst/>
                          <a:latin typeface="Inria Sans" pitchFamily="2" charset="0"/>
                          <a:ea typeface="Calibri" panose="020F0502020204030204" pitchFamily="34" charset="0"/>
                          <a:cs typeface="Times New Roman" panose="02020603050405020304" pitchFamily="18" charset="0"/>
                        </a:rPr>
                        <a:t>Social</a:t>
                      </a:r>
                      <a:r>
                        <a:rPr lang="de-DE" sz="1000" dirty="0">
                          <a:effectLst/>
                          <a:latin typeface="Inria Sans" pitchFamily="2" charset="0"/>
                          <a:ea typeface="Calibri" panose="020F0502020204030204" pitchFamily="34" charset="0"/>
                          <a:cs typeface="Times New Roman" panose="02020603050405020304" pitchFamily="18" charset="0"/>
                        </a:rPr>
                        <a:t>-Media-Posts analysieren die Schüler*innen Interessenkonflikte zwischen Wirtschaft, Ökologie und Sozialem.</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b="1" dirty="0">
                          <a:effectLst/>
                          <a:latin typeface="Inria Sans" pitchFamily="2" charset="0"/>
                          <a:ea typeface="Calibri" panose="020F0502020204030204" pitchFamily="34" charset="0"/>
                          <a:cs typeface="Times New Roman" panose="02020603050405020304" pitchFamily="18" charset="0"/>
                        </a:rPr>
                        <a:t>Rollenspiel:</a:t>
                      </a:r>
                      <a:r>
                        <a:rPr lang="de-DE" sz="1000" dirty="0">
                          <a:effectLst/>
                          <a:latin typeface="Inria Sans" pitchFamily="2" charset="0"/>
                          <a:ea typeface="Calibri" panose="020F0502020204030204" pitchFamily="34" charset="0"/>
                          <a:cs typeface="Times New Roman" panose="02020603050405020304" pitchFamily="18" charset="0"/>
                        </a:rPr>
                        <a:t> Jede*r übernimmt eine Persona, setzt sich mit ihr auseinander, recherchiert eine Aufgabe und formuliert Forderungen.</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b="1" dirty="0">
                          <a:effectLst/>
                          <a:latin typeface="Inria Sans" pitchFamily="2" charset="0"/>
                          <a:ea typeface="Calibri" panose="020F0502020204030204" pitchFamily="34" charset="0"/>
                          <a:cs typeface="Times New Roman" panose="02020603050405020304" pitchFamily="18" charset="0"/>
                        </a:rPr>
                        <a:t>Fish-Bowl-Diskussion:</a:t>
                      </a:r>
                      <a:r>
                        <a:rPr lang="de-DE" sz="1000" dirty="0">
                          <a:effectLst/>
                          <a:latin typeface="Inria Sans" pitchFamily="2" charset="0"/>
                          <a:ea typeface="Calibri" panose="020F0502020204030204" pitchFamily="34" charset="0"/>
                          <a:cs typeface="Times New Roman" panose="02020603050405020304" pitchFamily="18" charset="0"/>
                        </a:rPr>
                        <a:t> Die Gruppen tragen ihre Perspektiven zusammen, verhandeln Kompromisse und entwickeln einen </a:t>
                      </a:r>
                      <a:r>
                        <a:rPr lang="de-DE" sz="1000" b="1" dirty="0">
                          <a:effectLst/>
                          <a:latin typeface="Inria Sans" pitchFamily="2" charset="0"/>
                          <a:ea typeface="Calibri" panose="020F0502020204030204" pitchFamily="34" charset="0"/>
                          <a:cs typeface="Times New Roman" panose="02020603050405020304" pitchFamily="18" charset="0"/>
                        </a:rPr>
                        <a:t>Instrumentenmix</a:t>
                      </a:r>
                      <a:r>
                        <a:rPr lang="de-DE" sz="1000" dirty="0">
                          <a:effectLst/>
                          <a:latin typeface="Inria Sans" pitchFamily="2" charset="0"/>
                          <a:ea typeface="Calibri" panose="020F0502020204030204" pitchFamily="34" charset="0"/>
                          <a:cs typeface="Times New Roman" panose="02020603050405020304" pitchFamily="18" charset="0"/>
                        </a:rPr>
                        <a:t> für nachhaltige Mode.</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b="1" dirty="0">
                          <a:effectLst/>
                          <a:latin typeface="Inria Sans" pitchFamily="2" charset="0"/>
                          <a:ea typeface="Calibri" panose="020F0502020204030204" pitchFamily="34" charset="0"/>
                          <a:cs typeface="Times New Roman" panose="02020603050405020304" pitchFamily="18" charset="0"/>
                        </a:rPr>
                        <a:t>Kreativphase:</a:t>
                      </a:r>
                      <a:r>
                        <a:rPr lang="de-DE" sz="1000" dirty="0">
                          <a:effectLst/>
                          <a:latin typeface="Inria Sans" pitchFamily="2" charset="0"/>
                          <a:ea typeface="Calibri" panose="020F0502020204030204" pitchFamily="34" charset="0"/>
                          <a:cs typeface="Times New Roman" panose="02020603050405020304" pitchFamily="18" charset="0"/>
                        </a:rPr>
                        <a:t> Zum Abschluss gestalten die Schüler*innen ein neues Logo, einen </a:t>
                      </a:r>
                      <a:r>
                        <a:rPr lang="de-DE" sz="1000" dirty="0" err="1">
                          <a:effectLst/>
                          <a:latin typeface="Inria Sans" pitchFamily="2" charset="0"/>
                          <a:ea typeface="Calibri" panose="020F0502020204030204" pitchFamily="34" charset="0"/>
                          <a:cs typeface="Times New Roman" panose="02020603050405020304" pitchFamily="18" charset="0"/>
                        </a:rPr>
                        <a:t>Social</a:t>
                      </a:r>
                      <a:r>
                        <a:rPr lang="de-DE" sz="1000" dirty="0">
                          <a:effectLst/>
                          <a:latin typeface="Inria Sans" pitchFamily="2" charset="0"/>
                          <a:ea typeface="Calibri" panose="020F0502020204030204" pitchFamily="34" charset="0"/>
                          <a:cs typeface="Times New Roman" panose="02020603050405020304" pitchFamily="18" charset="0"/>
                        </a:rPr>
                        <a:t>-Media-Post oder ein Kurzvideo, das ihre Lösungsvorschläge für die Modekette darstellt.</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439222"/>
                  </a:ext>
                </a:extLst>
              </a:tr>
              <a:tr h="238472">
                <a:tc>
                  <a:txBody>
                    <a:bodyPr/>
                    <a:lstStyle/>
                    <a:p>
                      <a:pPr>
                        <a:lnSpc>
                          <a:spcPct val="100000"/>
                        </a:lnSpc>
                        <a:spcAft>
                          <a:spcPts val="200"/>
                        </a:spcAft>
                      </a:pPr>
                      <a:r>
                        <a:rPr lang="de-DE" sz="1000" dirty="0">
                          <a:solidFill>
                            <a:schemeClr val="tx1"/>
                          </a:solidFill>
                          <a:effectLst/>
                          <a:latin typeface="Inria Sans" pitchFamily="2" charset="0"/>
                          <a:ea typeface="Calibri" panose="020F0502020204030204" pitchFamily="34" charset="0"/>
                          <a:cs typeface="Times New Roman" panose="02020603050405020304" pitchFamily="18" charset="0"/>
                        </a:rPr>
                        <a:t>Differenzierung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Rollenspiel: Die Persona – preisbewusster Konsument, Tom Winter – ist weniger umfangreich bei der Recherche und komplex in ihren Forderungen.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4756795"/>
                  </a:ext>
                </a:extLst>
              </a:tr>
              <a:tr h="431375">
                <a:tc>
                  <a:txBody>
                    <a:bodyPr/>
                    <a:lstStyle/>
                    <a:p>
                      <a:pPr>
                        <a:lnSpc>
                          <a:spcPct val="100000"/>
                        </a:lnSpc>
                        <a:spcAft>
                          <a:spcPts val="200"/>
                        </a:spcAft>
                      </a:pPr>
                      <a:r>
                        <a:rPr lang="de-DE" sz="1000" dirty="0">
                          <a:solidFill>
                            <a:schemeClr val="tx1"/>
                          </a:solidFill>
                          <a:effectLst/>
                          <a:latin typeface="Inria Sans" pitchFamily="2" charset="0"/>
                        </a:rPr>
                        <a:t>Kernbotschaft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Um nachhaltigen Konsum zu fördern, braucht es einen Instrumentenmix aus harten und weichen Komponenten. Die verschiedenen Akteure verfolgen unterschiedliche – teils gegensätzliche - Interessen, für die Kompromisse gefunden werden müssen. Dabei verfügen die Akteure über unterschiedlich viel Handlungsmacht.</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056245"/>
                  </a:ext>
                </a:extLst>
              </a:tr>
            </a:tbl>
          </a:graphicData>
        </a:graphic>
      </p:graphicFrame>
      <p:graphicFrame>
        <p:nvGraphicFramePr>
          <p:cNvPr id="10" name="Tabelle 9">
            <a:extLst>
              <a:ext uri="{FF2B5EF4-FFF2-40B4-BE49-F238E27FC236}">
                <a16:creationId xmlns:a16="http://schemas.microsoft.com/office/drawing/2014/main" id="{47A0E4C8-A3A9-4BD1-65F3-A676AA966F7C}"/>
              </a:ext>
            </a:extLst>
          </p:cNvPr>
          <p:cNvGraphicFramePr>
            <a:graphicFrameLocks noGrp="1"/>
          </p:cNvGraphicFramePr>
          <p:nvPr>
            <p:extLst>
              <p:ext uri="{D42A27DB-BD31-4B8C-83A1-F6EECF244321}">
                <p14:modId xmlns:p14="http://schemas.microsoft.com/office/powerpoint/2010/main" val="1932799728"/>
              </p:ext>
            </p:extLst>
          </p:nvPr>
        </p:nvGraphicFramePr>
        <p:xfrm>
          <a:off x="386837" y="5630004"/>
          <a:ext cx="6811487" cy="4197160"/>
        </p:xfrm>
        <a:graphic>
          <a:graphicData uri="http://schemas.openxmlformats.org/drawingml/2006/table">
            <a:tbl>
              <a:tblPr firstRow="1" firstCol="1" bandRow="1">
                <a:tableStyleId>{5C22544A-7EE6-4342-B048-85BDC9FD1C3A}</a:tableStyleId>
              </a:tblPr>
              <a:tblGrid>
                <a:gridCol w="1296000">
                  <a:extLst>
                    <a:ext uri="{9D8B030D-6E8A-4147-A177-3AD203B41FA5}">
                      <a16:colId xmlns:a16="http://schemas.microsoft.com/office/drawing/2014/main" val="280851676"/>
                    </a:ext>
                  </a:extLst>
                </a:gridCol>
                <a:gridCol w="5515487">
                  <a:extLst>
                    <a:ext uri="{9D8B030D-6E8A-4147-A177-3AD203B41FA5}">
                      <a16:colId xmlns:a16="http://schemas.microsoft.com/office/drawing/2014/main" val="3829559533"/>
                    </a:ext>
                  </a:extLst>
                </a:gridCol>
              </a:tblGrid>
              <a:tr h="126910">
                <a:tc gridSpan="2">
                  <a:txBody>
                    <a:bodyPr/>
                    <a:lstStyle/>
                    <a:p>
                      <a:pPr>
                        <a:lnSpc>
                          <a:spcPct val="100000"/>
                        </a:lnSpc>
                        <a:spcAft>
                          <a:spcPts val="200"/>
                        </a:spcAft>
                      </a:pPr>
                      <a:r>
                        <a:rPr lang="de-DE" sz="1400" dirty="0">
                          <a:solidFill>
                            <a:schemeClr val="accent1"/>
                          </a:solidFill>
                          <a:effectLst/>
                          <a:latin typeface="Inria Sans" pitchFamily="2" charset="0"/>
                        </a:rPr>
                        <a:t>M3 – Je wohlhabender, desto …: Auch Emissionen sind ungleich verteilt</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dirty="0"/>
                    </a:p>
                  </a:txBody>
                  <a:tcPr/>
                </a:tc>
                <a:extLst>
                  <a:ext uri="{0D108BD9-81ED-4DB2-BD59-A6C34878D82A}">
                    <a16:rowId xmlns:a16="http://schemas.microsoft.com/office/drawing/2014/main" val="1466743070"/>
                  </a:ext>
                </a:extLst>
              </a:tr>
              <a:tr h="99799">
                <a:tc>
                  <a:txBody>
                    <a:bodyPr/>
                    <a:lstStyle/>
                    <a:p>
                      <a:pPr>
                        <a:lnSpc>
                          <a:spcPct val="100000"/>
                        </a:lnSpc>
                        <a:spcAft>
                          <a:spcPts val="2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45 min.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99799">
                <a:tc>
                  <a:txBody>
                    <a:bodyPr/>
                    <a:lstStyle/>
                    <a:p>
                      <a:pPr>
                        <a:lnSpc>
                          <a:spcPct val="100000"/>
                        </a:lnSpc>
                        <a:spcAft>
                          <a:spcPts val="200"/>
                        </a:spcAft>
                      </a:pPr>
                      <a:r>
                        <a:rPr lang="de-DE" sz="1000" dirty="0">
                          <a:solidFill>
                            <a:schemeClr val="tx1"/>
                          </a:solidFill>
                          <a:effectLst/>
                          <a:latin typeface="Inria Sans" pitchFamily="2" charset="0"/>
                        </a:rPr>
                        <a:t>Material / Methode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AM3, Taschenrechner</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303132">
                <a:tc>
                  <a:txBody>
                    <a:bodyPr/>
                    <a:lstStyle/>
                    <a:p>
                      <a:pPr>
                        <a:lnSpc>
                          <a:spcPct val="100000"/>
                        </a:lnSpc>
                        <a:spcAft>
                          <a:spcPts val="200"/>
                        </a:spcAft>
                      </a:pPr>
                      <a:r>
                        <a:rPr lang="de-DE" sz="1000" dirty="0">
                          <a:solidFill>
                            <a:schemeClr val="tx1"/>
                          </a:solidFill>
                          <a:effectLst/>
                          <a:latin typeface="Inria Sans" pitchFamily="2" charset="0"/>
                        </a:rPr>
                        <a:t>Inhalt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Anhand einer Grafik zu Emissionen nach Einkommen in Deutschland reflektieren und diskutieren die Schüler*innen über die Verteilung von Emissionen und faire Klimaschutzpolitik. Im Vergleich mit Indien wird die Fragestellung auf den globalen Kontext übertragen und Fragen zum Recht auf Wohlstand werden angeregt.</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472576">
                <a:tc>
                  <a:txBody>
                    <a:bodyPr/>
                    <a:lstStyle/>
                    <a:p>
                      <a:pPr>
                        <a:lnSpc>
                          <a:spcPct val="100000"/>
                        </a:lnSpc>
                        <a:spcAft>
                          <a:spcPts val="200"/>
                        </a:spcAft>
                      </a:pPr>
                      <a:r>
                        <a:rPr lang="de-DE" sz="1000">
                          <a:solidFill>
                            <a:schemeClr val="tx1"/>
                          </a:solidFill>
                          <a:effectLst/>
                          <a:latin typeface="Inria Sans" pitchFamily="2" charset="0"/>
                        </a:rPr>
                        <a:t>Lernziele</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Die Schüler*innen analysieren Emissionen abhängig von Einkommensgruppen.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Sie erkennen die Zusammenhänge von Einkommen und Emissionen.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Die Schüler*innen reflektieren Klimaschutzpolitik kritisch.</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Das erworbene Wissen wird auf den globalen Kontext übertragen und ermöglicht so einen Perspektivwechsel auf das eigene Wohlstandsniveau und die Notwendigkeit von Klimaschutzpolitik.</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596835">
                <a:tc>
                  <a:txBody>
                    <a:bodyPr/>
                    <a:lstStyle/>
                    <a:p>
                      <a:pPr>
                        <a:lnSpc>
                          <a:spcPct val="100000"/>
                        </a:lnSpc>
                        <a:spcAft>
                          <a:spcPts val="200"/>
                        </a:spcAft>
                      </a:pPr>
                      <a:r>
                        <a:rPr lang="de-DE" sz="1000" dirty="0">
                          <a:solidFill>
                            <a:schemeClr val="tx1"/>
                          </a:solidFill>
                          <a:effectLst/>
                          <a:latin typeface="Inria Sans" pitchFamily="2" charset="0"/>
                        </a:rPr>
                        <a:t>Beschreibung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92075" lvl="0" indent="-92075">
                        <a:lnSpc>
                          <a:spcPct val="100000"/>
                        </a:lnSpc>
                        <a:spcAft>
                          <a:spcPts val="200"/>
                        </a:spcAft>
                        <a:buClr>
                          <a:schemeClr val="accent4"/>
                        </a:buClr>
                        <a:buFont typeface="Arial" panose="020B0604020202020204" pitchFamily="34" charset="0"/>
                        <a:buChar char="•"/>
                      </a:pPr>
                      <a:r>
                        <a:rPr lang="de-DE" sz="1000" dirty="0">
                          <a:effectLst/>
                          <a:latin typeface="Inria Sans" pitchFamily="2" charset="0"/>
                          <a:ea typeface="Calibri" panose="020F0502020204030204" pitchFamily="34" charset="0"/>
                          <a:cs typeface="Times New Roman" panose="02020603050405020304" pitchFamily="18" charset="0"/>
                        </a:rPr>
                        <a:t>Die Schüler*innen setzen sich mit dem Diagramm zu den unterschiedlichen Emissionen nach Einkommensgruppe in Deutschland auseinander. Sie interpretieren die Abbildung und formulieren die Kernbotschaft.</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dirty="0">
                          <a:effectLst/>
                          <a:latin typeface="Inria Sans" pitchFamily="2" charset="0"/>
                          <a:ea typeface="Calibri" panose="020F0502020204030204" pitchFamily="34" charset="0"/>
                          <a:cs typeface="Times New Roman" panose="02020603050405020304" pitchFamily="18" charset="0"/>
                        </a:rPr>
                        <a:t>Fächerübergreifend wird angeregt, die Emissionen anteilig auf die Einkommensgruppen zu berechnen.</a:t>
                      </a:r>
                      <a:endParaRPr lang="en-US" sz="1000" dirty="0">
                        <a:effectLst/>
                        <a:latin typeface="Inria Sans" pitchFamily="2" charset="0"/>
                        <a:ea typeface="Calibri" panose="020F0502020204030204" pitchFamily="34" charset="0"/>
                        <a:cs typeface="Times New Roman" panose="02020603050405020304" pitchFamily="18" charset="0"/>
                      </a:endParaRPr>
                    </a:p>
                    <a:p>
                      <a:pPr marL="92075" lvl="0" indent="-92075">
                        <a:lnSpc>
                          <a:spcPct val="100000"/>
                        </a:lnSpc>
                        <a:spcAft>
                          <a:spcPts val="200"/>
                        </a:spcAft>
                        <a:buClr>
                          <a:schemeClr val="accent4"/>
                        </a:buClr>
                        <a:buFont typeface="Arial" panose="020B0604020202020204" pitchFamily="34" charset="0"/>
                        <a:buChar char="•"/>
                      </a:pPr>
                      <a:r>
                        <a:rPr lang="de-DE" sz="1000" dirty="0">
                          <a:effectLst/>
                          <a:latin typeface="Inria Sans" pitchFamily="2" charset="0"/>
                          <a:ea typeface="Calibri" panose="020F0502020204030204" pitchFamily="34" charset="0"/>
                          <a:cs typeface="Times New Roman" panose="02020603050405020304" pitchFamily="18" charset="0"/>
                        </a:rPr>
                        <a:t>Als Impuls werden die Emissionen von Indien ergänzt. Hier soll ohne weitere Recherche eine freie Diskussion zu Fragen von (historischer) Verantwortung, Fairness von internationaler Klimaschutzpolitik heute und dem Recht auf Wohlstand diskutiert werden.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439222"/>
                  </a:ext>
                </a:extLst>
              </a:tr>
              <a:tr h="235354">
                <a:tc>
                  <a:txBody>
                    <a:bodyPr/>
                    <a:lstStyle/>
                    <a:p>
                      <a:pPr>
                        <a:lnSpc>
                          <a:spcPct val="100000"/>
                        </a:lnSpc>
                        <a:spcAft>
                          <a:spcPts val="200"/>
                        </a:spcAft>
                      </a:pPr>
                      <a:r>
                        <a:rPr lang="de-DE" sz="1000" dirty="0">
                          <a:solidFill>
                            <a:schemeClr val="tx1"/>
                          </a:solidFill>
                          <a:effectLst/>
                          <a:latin typeface="Inria Sans" pitchFamily="2" charset="0"/>
                        </a:rPr>
                        <a:t>Kernbotschaft</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100000"/>
                        </a:lnSpc>
                        <a:spcAft>
                          <a:spcPts val="200"/>
                        </a:spcAft>
                      </a:pPr>
                      <a:r>
                        <a:rPr lang="de-DE" sz="1000" dirty="0">
                          <a:effectLst/>
                          <a:latin typeface="Inria Sans" pitchFamily="2" charset="0"/>
                          <a:ea typeface="Calibri" panose="020F0502020204030204" pitchFamily="34" charset="0"/>
                          <a:cs typeface="Times New Roman" panose="02020603050405020304" pitchFamily="18" charset="0"/>
                        </a:rPr>
                        <a:t>Je höher das Einkommen, desto höher die Emissionen. Das gilt national wie international. Aufstrebende Länder haben das Recht auf Wohlstand. Industrieländer sind in der Pflicht, schneller ihre Emissionen zu reduzieren.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39056245"/>
                  </a:ext>
                </a:extLst>
              </a:tr>
            </a:tbl>
          </a:graphicData>
        </a:graphic>
      </p:graphicFrame>
      <p:grpSp>
        <p:nvGrpSpPr>
          <p:cNvPr id="15" name="Gruppieren 14">
            <a:extLst>
              <a:ext uri="{FF2B5EF4-FFF2-40B4-BE49-F238E27FC236}">
                <a16:creationId xmlns:a16="http://schemas.microsoft.com/office/drawing/2014/main" id="{A44DCA61-0B2E-A6E4-2A71-2CDD422841DE}"/>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16" name="Rechteck 15">
              <a:extLst>
                <a:ext uri="{FF2B5EF4-FFF2-40B4-BE49-F238E27FC236}">
                  <a16:creationId xmlns:a16="http://schemas.microsoft.com/office/drawing/2014/main" id="{D022732C-D4DF-D4EF-502F-515E3215D83E}"/>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7" name="Gerader Verbinder 16">
              <a:extLst>
                <a:ext uri="{FF2B5EF4-FFF2-40B4-BE49-F238E27FC236}">
                  <a16:creationId xmlns:a16="http://schemas.microsoft.com/office/drawing/2014/main" id="{72EEFCBF-FF6A-D0B8-63AC-823B31EF2A7E}"/>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8" name="Gerader Verbinder 17">
              <a:extLst>
                <a:ext uri="{FF2B5EF4-FFF2-40B4-BE49-F238E27FC236}">
                  <a16:creationId xmlns:a16="http://schemas.microsoft.com/office/drawing/2014/main" id="{FFB01228-DC92-A92C-FDD3-2A72EA6E427B}"/>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solidFill>
                  <a:schemeClr val="accent4">
                    <a:alpha val="0"/>
                  </a:schemeClr>
                </a:solidFill>
                <a:latin typeface="Inria Sans" pitchFamily="2" charset="0"/>
              </a:rPr>
              <a:t>Durchführung der Module M2 &amp; M3</a:t>
            </a:r>
          </a:p>
        </p:txBody>
      </p:sp>
    </p:spTree>
    <p:extLst>
      <p:ext uri="{BB962C8B-B14F-4D97-AF65-F5344CB8AC3E}">
        <p14:creationId xmlns:p14="http://schemas.microsoft.com/office/powerpoint/2010/main" val="2310381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8FB42991-6716-9AA5-E5DD-623B9900C9BA}"/>
              </a:ext>
            </a:extLst>
          </p:cNvPr>
          <p:cNvSpPr>
            <a:spLocks noGrp="1"/>
          </p:cNvSpPr>
          <p:nvPr>
            <p:ph type="ftr" sz="quarter" idx="10"/>
          </p:nvPr>
        </p:nvSpPr>
        <p:spPr/>
        <p:txBody>
          <a:bodyPr/>
          <a:lstStyle/>
          <a:p>
            <a:fld id="{9302D2D9-6C41-8943-9065-B4377A0BA008}" type="slidenum">
              <a:rPr lang="de-DE" smtClean="0">
                <a:latin typeface="Inria Sans" pitchFamily="2" charset="0"/>
              </a:rPr>
              <a:pPr/>
              <a:t>9</a:t>
            </a:fld>
            <a:endParaRPr lang="de-DE" dirty="0">
              <a:latin typeface="Inria Sans" pitchFamily="2" charset="0"/>
            </a:endParaRPr>
          </a:p>
        </p:txBody>
      </p:sp>
      <p:sp>
        <p:nvSpPr>
          <p:cNvPr id="5" name="Textplatzhalter 4">
            <a:extLst>
              <a:ext uri="{FF2B5EF4-FFF2-40B4-BE49-F238E27FC236}">
                <a16:creationId xmlns:a16="http://schemas.microsoft.com/office/drawing/2014/main" id="{B5BB9015-CCB2-94AC-94D4-8AFD1BD1151A}"/>
              </a:ext>
            </a:extLst>
          </p:cNvPr>
          <p:cNvSpPr>
            <a:spLocks noGrp="1"/>
          </p:cNvSpPr>
          <p:nvPr>
            <p:ph type="body" sz="quarter" idx="22"/>
          </p:nvPr>
        </p:nvSpPr>
        <p:spPr/>
        <p:txBody>
          <a:bodyPr anchor="b"/>
          <a:lstStyle/>
          <a:p>
            <a:r>
              <a:rPr lang="de-DE" sz="1000">
                <a:latin typeface="Inria Sans" pitchFamily="2" charset="0"/>
              </a:rPr>
              <a:t>Klimawaage – </a:t>
            </a:r>
            <a:r>
              <a:rPr lang="de-DE" sz="1000" b="1">
                <a:latin typeface="Inria Sans" pitchFamily="2" charset="0"/>
              </a:rPr>
              <a:t>Durchführung der Module</a:t>
            </a:r>
          </a:p>
          <a:p>
            <a:r>
              <a:rPr lang="de-DE" sz="1000">
                <a:latin typeface="Inria Sans" pitchFamily="2" charset="0"/>
              </a:rPr>
              <a:t>© Kompetenzzentrum Nachhaltiger Konsum, Lizenz CC-BY-SA 4.0 </a:t>
            </a:r>
            <a:endParaRPr lang="de-DE" sz="1000" dirty="0">
              <a:latin typeface="Inria Sans" pitchFamily="2" charset="0"/>
            </a:endParaRPr>
          </a:p>
        </p:txBody>
      </p:sp>
      <p:graphicFrame>
        <p:nvGraphicFramePr>
          <p:cNvPr id="4" name="Tabelle 3">
            <a:extLst>
              <a:ext uri="{FF2B5EF4-FFF2-40B4-BE49-F238E27FC236}">
                <a16:creationId xmlns:a16="http://schemas.microsoft.com/office/drawing/2014/main" id="{A7477B5F-D59E-3CE2-4953-9B739AFD6632}"/>
              </a:ext>
            </a:extLst>
          </p:cNvPr>
          <p:cNvGraphicFramePr>
            <a:graphicFrameLocks noGrp="1"/>
          </p:cNvGraphicFramePr>
          <p:nvPr>
            <p:extLst>
              <p:ext uri="{D42A27DB-BD31-4B8C-83A1-F6EECF244321}">
                <p14:modId xmlns:p14="http://schemas.microsoft.com/office/powerpoint/2010/main" val="4219958853"/>
              </p:ext>
            </p:extLst>
          </p:nvPr>
        </p:nvGraphicFramePr>
        <p:xfrm>
          <a:off x="386837" y="344844"/>
          <a:ext cx="6786000" cy="3236160"/>
        </p:xfrm>
        <a:graphic>
          <a:graphicData uri="http://schemas.openxmlformats.org/drawingml/2006/table">
            <a:tbl>
              <a:tblPr firstRow="1" firstCol="1" bandRow="1">
                <a:tableStyleId>{5C22544A-7EE6-4342-B048-85BDC9FD1C3A}</a:tableStyleId>
              </a:tblPr>
              <a:tblGrid>
                <a:gridCol w="1294326">
                  <a:extLst>
                    <a:ext uri="{9D8B030D-6E8A-4147-A177-3AD203B41FA5}">
                      <a16:colId xmlns:a16="http://schemas.microsoft.com/office/drawing/2014/main" val="280851676"/>
                    </a:ext>
                  </a:extLst>
                </a:gridCol>
                <a:gridCol w="5491674">
                  <a:extLst>
                    <a:ext uri="{9D8B030D-6E8A-4147-A177-3AD203B41FA5}">
                      <a16:colId xmlns:a16="http://schemas.microsoft.com/office/drawing/2014/main" val="3829559533"/>
                    </a:ext>
                  </a:extLst>
                </a:gridCol>
              </a:tblGrid>
              <a:tr h="145589">
                <a:tc gridSpan="2">
                  <a:txBody>
                    <a:bodyPr/>
                    <a:lstStyle/>
                    <a:p>
                      <a:pPr>
                        <a:lnSpc>
                          <a:spcPct val="100000"/>
                        </a:lnSpc>
                        <a:spcAft>
                          <a:spcPts val="200"/>
                        </a:spcAft>
                      </a:pPr>
                      <a:r>
                        <a:rPr lang="de-DE" sz="1400" dirty="0">
                          <a:solidFill>
                            <a:schemeClr val="accent1"/>
                          </a:solidFill>
                          <a:effectLst/>
                          <a:latin typeface="Inria Sans" pitchFamily="2" charset="0"/>
                        </a:rPr>
                        <a:t>M4 – Vom Fußabdruck zum Handabdruck: Unsere Schule aktiv nachhaltig gestalten</a:t>
                      </a:r>
                      <a:endParaRPr lang="en-US" sz="1400" dirty="0">
                        <a:solidFill>
                          <a:schemeClr val="accent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12700" cmpd="sng">
                      <a:noFill/>
                    </a:lnR>
                    <a:lnT w="12700" cmpd="sng">
                      <a:noFill/>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EBF6F8"/>
                    </a:solidFill>
                  </a:tcPr>
                </a:tc>
                <a:tc hMerge="1">
                  <a:txBody>
                    <a:bodyPr/>
                    <a:lstStyle/>
                    <a:p>
                      <a:endParaRPr lang="en-US" dirty="0"/>
                    </a:p>
                  </a:txBody>
                  <a:tcPr/>
                </a:tc>
                <a:extLst>
                  <a:ext uri="{0D108BD9-81ED-4DB2-BD59-A6C34878D82A}">
                    <a16:rowId xmlns:a16="http://schemas.microsoft.com/office/drawing/2014/main" val="1466743070"/>
                  </a:ext>
                </a:extLst>
              </a:tr>
              <a:tr h="114487">
                <a:tc>
                  <a:txBody>
                    <a:bodyPr/>
                    <a:lstStyle/>
                    <a:p>
                      <a:pPr>
                        <a:lnSpc>
                          <a:spcPct val="100000"/>
                        </a:lnSpc>
                        <a:spcAft>
                          <a:spcPts val="200"/>
                        </a:spcAft>
                      </a:pPr>
                      <a:r>
                        <a:rPr lang="de-DE" sz="1000" dirty="0">
                          <a:solidFill>
                            <a:schemeClr val="tx1"/>
                          </a:solidFill>
                          <a:effectLst/>
                          <a:latin typeface="Inria Sans" pitchFamily="2" charset="0"/>
                        </a:rPr>
                        <a:t>Dauer</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90 – 135 min.</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19050" cap="flat" cmpd="sng" algn="ctr">
                      <a:solidFill>
                        <a:schemeClr val="accent1"/>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1465173"/>
                  </a:ext>
                </a:extLst>
              </a:tr>
              <a:tr h="211679">
                <a:tc>
                  <a:txBody>
                    <a:bodyPr/>
                    <a:lstStyle/>
                    <a:p>
                      <a:pPr>
                        <a:lnSpc>
                          <a:spcPct val="100000"/>
                        </a:lnSpc>
                        <a:spcAft>
                          <a:spcPts val="200"/>
                        </a:spcAft>
                      </a:pPr>
                      <a:r>
                        <a:rPr lang="de-DE" sz="1000" dirty="0">
                          <a:solidFill>
                            <a:schemeClr val="tx1"/>
                          </a:solidFill>
                          <a:effectLst/>
                          <a:latin typeface="Inria Sans" pitchFamily="2" charset="0"/>
                        </a:rPr>
                        <a:t>Material / Methode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a:effectLst/>
                          <a:latin typeface="Inria Sans" pitchFamily="2" charset="0"/>
                          <a:ea typeface="Calibri" panose="020F0502020204030204" pitchFamily="34" charset="0"/>
                          <a:cs typeface="Times New Roman" panose="02020603050405020304" pitchFamily="18" charset="0"/>
                        </a:rPr>
                        <a:t>AM4</a:t>
                      </a:r>
                      <a:endParaRPr lang="en-US" sz="100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a:effectLst/>
                          <a:latin typeface="Inria Sans" pitchFamily="2" charset="0"/>
                          <a:ea typeface="Calibri" panose="020F0502020204030204" pitchFamily="34" charset="0"/>
                          <a:cs typeface="Times New Roman" panose="02020603050405020304" pitchFamily="18" charset="0"/>
                        </a:rPr>
                        <a:t>Smartphone / Tablet für die Recherche </a:t>
                      </a:r>
                      <a:endParaRPr lang="en-US" sz="100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9760104"/>
                  </a:ext>
                </a:extLst>
              </a:tr>
              <a:tr h="367186">
                <a:tc>
                  <a:txBody>
                    <a:bodyPr/>
                    <a:lstStyle/>
                    <a:p>
                      <a:pPr>
                        <a:lnSpc>
                          <a:spcPct val="100000"/>
                        </a:lnSpc>
                        <a:spcAft>
                          <a:spcPts val="200"/>
                        </a:spcAft>
                      </a:pPr>
                      <a:r>
                        <a:rPr lang="de-DE" sz="1000">
                          <a:solidFill>
                            <a:schemeClr val="tx1"/>
                          </a:solidFill>
                          <a:effectLst/>
                          <a:latin typeface="Inria Sans" pitchFamily="2" charset="0"/>
                        </a:rPr>
                        <a:t>Inhalt</a:t>
                      </a:r>
                      <a:endParaRPr lang="en-US" sz="100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In diesem Modul wählen die Schüler*innen ein eigenes Projekt, wie sie ihre Schule nachhaltiger gestalten können.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wenden ihr erworbenes Wissen vom Fußabdruck, Big Points und Handabdruck in ihrem eigenen Umfeld an und werden zu Gestalter*innen ihrer Schule.</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2021644"/>
                  </a:ext>
                </a:extLst>
              </a:tr>
              <a:tr h="367186">
                <a:tc>
                  <a:txBody>
                    <a:bodyPr/>
                    <a:lstStyle/>
                    <a:p>
                      <a:pPr>
                        <a:lnSpc>
                          <a:spcPct val="100000"/>
                        </a:lnSpc>
                        <a:spcAft>
                          <a:spcPts val="200"/>
                        </a:spcAft>
                      </a:pPr>
                      <a:r>
                        <a:rPr lang="de-DE" sz="1000" dirty="0">
                          <a:solidFill>
                            <a:schemeClr val="tx1"/>
                          </a:solidFill>
                          <a:effectLst/>
                          <a:latin typeface="Inria Sans" pitchFamily="2" charset="0"/>
                        </a:rPr>
                        <a:t>Lernziele</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Am eigenen Projekt üben die Schüler*innen Teamfähigkeit und Projektorganisation und -planung. Sie erlernen Handlungsfähigkeit und können die Mitgestaltung ihrer Schule aktiv erproben.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Dabei nehmen sie Perspektivwechsel ein und versetzen sich in andere Personengruppen (Mitschüler*innen, Schulleitung, Hausmeister, Kantinenpersonal).</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4942435"/>
                  </a:ext>
                </a:extLst>
              </a:tr>
              <a:tr h="444939">
                <a:tc>
                  <a:txBody>
                    <a:bodyPr/>
                    <a:lstStyle/>
                    <a:p>
                      <a:pPr>
                        <a:lnSpc>
                          <a:spcPct val="100000"/>
                        </a:lnSpc>
                        <a:spcAft>
                          <a:spcPts val="200"/>
                        </a:spcAft>
                      </a:pPr>
                      <a:r>
                        <a:rPr lang="de-DE" sz="1000" dirty="0">
                          <a:solidFill>
                            <a:schemeClr val="tx1"/>
                          </a:solidFill>
                          <a:effectLst/>
                          <a:latin typeface="Inria Sans" pitchFamily="2" charset="0"/>
                        </a:rPr>
                        <a:t>Beschreibung</a:t>
                      </a:r>
                      <a:endParaRPr lang="en-US" sz="1000" dirty="0">
                        <a:solidFill>
                          <a:schemeClr val="tx1"/>
                        </a:solidFill>
                        <a:effectLst/>
                        <a:latin typeface="Inria Sans" pitchFamily="2" charset="0"/>
                        <a:ea typeface="Calibri" panose="020F0502020204030204" pitchFamily="34" charset="0"/>
                        <a:cs typeface="Times New Roman" panose="02020603050405020304" pitchFamily="18" charset="0"/>
                      </a:endParaRPr>
                    </a:p>
                  </a:txBody>
                  <a:tcPr marL="72000" marR="0" marT="36000" marB="36000">
                    <a:lnL w="12700" cmpd="sng">
                      <a:noFill/>
                    </a:lnL>
                    <a:lnR w="9525" cap="flat" cmpd="sng" algn="ctr">
                      <a:solidFill>
                        <a:schemeClr val="accent4"/>
                      </a:solidFill>
                      <a:prstDash val="solid"/>
                      <a:round/>
                      <a:headEnd type="none" w="med" len="med"/>
                      <a:tailEnd type="none" w="med" len="med"/>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Die Schüler*innen entwickeln ein eigenes Projekt, um ihre Schule nachhaltiger zu gestalten. Das Material führt sie dabei durch die Projektplanung: Zielformulierung, Faktenrecherche, Aufgabenverteilung, Logo entwerfen.</a:t>
                      </a:r>
                      <a:endParaRPr lang="en-US" sz="1000" dirty="0">
                        <a:effectLst/>
                        <a:latin typeface="Inria Sans" pitchFamily="2" charset="0"/>
                        <a:ea typeface="Calibri" panose="020F0502020204030204" pitchFamily="34" charset="0"/>
                        <a:cs typeface="Times New Roman" panose="02020603050405020304" pitchFamily="18" charset="0"/>
                      </a:endParaRPr>
                    </a:p>
                    <a:p>
                      <a:pPr>
                        <a:lnSpc>
                          <a:spcPct val="100000"/>
                        </a:lnSpc>
                        <a:spcAft>
                          <a:spcPts val="300"/>
                        </a:spcAft>
                      </a:pPr>
                      <a:r>
                        <a:rPr lang="de-DE" sz="1000" dirty="0">
                          <a:effectLst/>
                          <a:latin typeface="Inria Sans" pitchFamily="2" charset="0"/>
                          <a:ea typeface="Calibri" panose="020F0502020204030204" pitchFamily="34" charset="0"/>
                          <a:cs typeface="Times New Roman" panose="02020603050405020304" pitchFamily="18" charset="0"/>
                        </a:rPr>
                        <a:t>Im Anschluss können alle Gruppen ihre Ideen im Plenum präsentieren. Idealerweise können die Schüler*innen anschließend die Projekte umsetzen. </a:t>
                      </a:r>
                      <a:endParaRPr lang="en-US" sz="1000" dirty="0">
                        <a:effectLst/>
                        <a:latin typeface="Inria Sans" pitchFamily="2" charset="0"/>
                        <a:ea typeface="Calibri" panose="020F0502020204030204" pitchFamily="34" charset="0"/>
                        <a:cs typeface="Times New Roman" panose="02020603050405020304" pitchFamily="18" charset="0"/>
                      </a:endParaRPr>
                    </a:p>
                  </a:txBody>
                  <a:tcPr marL="72000" marR="72000" marT="36000" marB="36000">
                    <a:lnL w="9525" cap="flat" cmpd="sng" algn="ctr">
                      <a:solidFill>
                        <a:schemeClr val="accent4"/>
                      </a:solidFill>
                      <a:prstDash val="solid"/>
                      <a:round/>
                      <a:headEnd type="none" w="med" len="med"/>
                      <a:tailEnd type="none" w="med" len="med"/>
                    </a:lnL>
                    <a:lnR w="12700" cmpd="sng">
                      <a:noFill/>
                    </a:lnR>
                    <a:lnT w="9525" cap="flat" cmpd="sng" algn="ctr">
                      <a:solidFill>
                        <a:schemeClr val="accent4"/>
                      </a:solidFill>
                      <a:prstDash val="solid"/>
                      <a:round/>
                      <a:headEnd type="none" w="med" len="med"/>
                      <a:tailEnd type="none" w="med" len="med"/>
                    </a:lnT>
                    <a:lnB w="9525"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4439222"/>
                  </a:ext>
                </a:extLst>
              </a:tr>
            </a:tbl>
          </a:graphicData>
        </a:graphic>
      </p:graphicFrame>
      <p:grpSp>
        <p:nvGrpSpPr>
          <p:cNvPr id="7" name="Gruppieren 6">
            <a:extLst>
              <a:ext uri="{FF2B5EF4-FFF2-40B4-BE49-F238E27FC236}">
                <a16:creationId xmlns:a16="http://schemas.microsoft.com/office/drawing/2014/main" id="{21E072BD-885E-FBC2-C4CA-BBD95B7FABF3}"/>
              </a:ext>
              <a:ext uri="{C183D7F6-B498-43B3-948B-1728B52AA6E4}">
                <adec:decorative xmlns:adec="http://schemas.microsoft.com/office/drawing/2017/decorative" val="1"/>
              </a:ext>
            </a:extLst>
          </p:cNvPr>
          <p:cNvGrpSpPr/>
          <p:nvPr/>
        </p:nvGrpSpPr>
        <p:grpSpPr>
          <a:xfrm>
            <a:off x="6065519" y="10112362"/>
            <a:ext cx="850351" cy="226591"/>
            <a:chOff x="-3302864" y="2877944"/>
            <a:chExt cx="973023" cy="226591"/>
          </a:xfrm>
        </p:grpSpPr>
        <p:sp>
          <p:nvSpPr>
            <p:cNvPr id="9" name="Rechteck 8">
              <a:extLst>
                <a:ext uri="{FF2B5EF4-FFF2-40B4-BE49-F238E27FC236}">
                  <a16:creationId xmlns:a16="http://schemas.microsoft.com/office/drawing/2014/main" id="{0C3A8119-4E80-CBD9-E403-2CCC724C9B3D}"/>
                </a:ext>
              </a:extLst>
            </p:cNvPr>
            <p:cNvSpPr/>
            <p:nvPr/>
          </p:nvSpPr>
          <p:spPr>
            <a:xfrm>
              <a:off x="-3193774" y="2877944"/>
              <a:ext cx="754850" cy="2265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36000" rIns="0" bIns="36000" rtlCol="0" anchor="ctr">
              <a:spAutoFit/>
            </a:bodyPr>
            <a:lstStyle/>
            <a:p>
              <a:pPr algn="ctr" fontAlgn="auto">
                <a:spcBef>
                  <a:spcPts val="0"/>
                </a:spcBef>
                <a:spcAft>
                  <a:spcPts val="0"/>
                </a:spcAft>
              </a:pPr>
              <a:r>
                <a:rPr lang="de-DE" sz="1000" dirty="0">
                  <a:solidFill>
                    <a:schemeClr val="bg1"/>
                  </a:solidFill>
                  <a:latin typeface="Inria Sans" pitchFamily="2" charset="0"/>
                </a:rPr>
                <a:t>Für Lehrkräfte</a:t>
              </a:r>
              <a:endParaRPr lang="en-US" sz="1000" dirty="0">
                <a:solidFill>
                  <a:schemeClr val="bg1"/>
                </a:solidFill>
                <a:latin typeface="Inria Sans" pitchFamily="2" charset="0"/>
              </a:endParaRPr>
            </a:p>
          </p:txBody>
        </p:sp>
        <p:cxnSp>
          <p:nvCxnSpPr>
            <p:cNvPr id="13" name="Gerader Verbinder 12">
              <a:extLst>
                <a:ext uri="{FF2B5EF4-FFF2-40B4-BE49-F238E27FC236}">
                  <a16:creationId xmlns:a16="http://schemas.microsoft.com/office/drawing/2014/main" id="{95F29596-488F-8395-81D1-AA643FD436DC}"/>
                </a:ext>
              </a:extLst>
            </p:cNvPr>
            <p:cNvCxnSpPr>
              <a:cxnSpLocks/>
            </p:cNvCxnSpPr>
            <p:nvPr/>
          </p:nvCxnSpPr>
          <p:spPr bwMode="auto">
            <a:xfrm>
              <a:off x="-3302864" y="2877944"/>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cxnSp>
          <p:nvCxnSpPr>
            <p:cNvPr id="14" name="Gerader Verbinder 13">
              <a:extLst>
                <a:ext uri="{FF2B5EF4-FFF2-40B4-BE49-F238E27FC236}">
                  <a16:creationId xmlns:a16="http://schemas.microsoft.com/office/drawing/2014/main" id="{94C8D34C-1146-B826-4D8C-8EFE9F247BDD}"/>
                </a:ext>
              </a:extLst>
            </p:cNvPr>
            <p:cNvCxnSpPr>
              <a:cxnSpLocks/>
            </p:cNvCxnSpPr>
            <p:nvPr/>
          </p:nvCxnSpPr>
          <p:spPr bwMode="auto">
            <a:xfrm>
              <a:off x="-3302864" y="3104535"/>
              <a:ext cx="973023" cy="0"/>
            </a:xfrm>
            <a:prstGeom prst="line">
              <a:avLst/>
            </a:prstGeom>
            <a:solidFill>
              <a:schemeClr val="accent1"/>
            </a:solidFill>
            <a:ln w="9525" cap="flat" cmpd="sng" algn="ctr">
              <a:solidFill>
                <a:schemeClr val="bg1"/>
              </a:solidFill>
              <a:prstDash val="solid"/>
              <a:round/>
              <a:headEnd type="none" w="med" len="med"/>
              <a:tailEnd type="none"/>
            </a:ln>
            <a:effectLst/>
          </p:spPr>
        </p:cxnSp>
      </p:grpSp>
      <p:sp>
        <p:nvSpPr>
          <p:cNvPr id="2" name="Titel 1">
            <a:extLst>
              <a:ext uri="{FF2B5EF4-FFF2-40B4-BE49-F238E27FC236}">
                <a16:creationId xmlns:a16="http://schemas.microsoft.com/office/drawing/2014/main" id="{3B703DBD-DAD5-9779-C7B8-2EED7874E56A}"/>
              </a:ext>
            </a:extLst>
          </p:cNvPr>
          <p:cNvSpPr>
            <a:spLocks noGrp="1"/>
          </p:cNvSpPr>
          <p:nvPr>
            <p:ph type="title"/>
          </p:nvPr>
        </p:nvSpPr>
        <p:spPr/>
        <p:txBody>
          <a:bodyPr anchor="t"/>
          <a:lstStyle/>
          <a:p>
            <a:r>
              <a:rPr lang="de-DE" b="1" dirty="0">
                <a:solidFill>
                  <a:schemeClr val="accent4">
                    <a:alpha val="0"/>
                  </a:schemeClr>
                </a:solidFill>
                <a:latin typeface="Inria Sans" pitchFamily="2" charset="0"/>
              </a:rPr>
              <a:t>Durchführung der Module M4</a:t>
            </a:r>
          </a:p>
        </p:txBody>
      </p:sp>
    </p:spTree>
    <p:extLst>
      <p:ext uri="{BB962C8B-B14F-4D97-AF65-F5344CB8AC3E}">
        <p14:creationId xmlns:p14="http://schemas.microsoft.com/office/powerpoint/2010/main" val="679300411"/>
      </p:ext>
    </p:extLst>
  </p:cSld>
  <p:clrMapOvr>
    <a:masterClrMapping/>
  </p:clrMapOvr>
</p:sld>
</file>

<file path=ppt/theme/theme1.xml><?xml version="1.0" encoding="utf-8"?>
<a:theme xmlns:a="http://schemas.openxmlformats.org/drawingml/2006/main" name="Standarddesign">
  <a:themeElements>
    <a:clrScheme name="KNK-Farbpalette">
      <a:dk1>
        <a:srgbClr val="000000"/>
      </a:dk1>
      <a:lt1>
        <a:srgbClr val="FFFFFF"/>
      </a:lt1>
      <a:dk2>
        <a:srgbClr val="191819"/>
      </a:dk2>
      <a:lt2>
        <a:srgbClr val="FFFFFF"/>
      </a:lt2>
      <a:accent1>
        <a:srgbClr val="007987"/>
      </a:accent1>
      <a:accent2>
        <a:srgbClr val="90C909"/>
      </a:accent2>
      <a:accent3>
        <a:srgbClr val="36ABB9"/>
      </a:accent3>
      <a:accent4>
        <a:srgbClr val="A3B1B5"/>
      </a:accent4>
      <a:accent5>
        <a:srgbClr val="BDC8CC"/>
      </a:accent5>
      <a:accent6>
        <a:srgbClr val="DFE7EA"/>
      </a:accent6>
      <a:hlink>
        <a:srgbClr val="36ABB9"/>
      </a:hlink>
      <a:folHlink>
        <a:srgbClr val="90C90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0">
              <a:srgbClr val="0080C8"/>
            </a:gs>
            <a:gs pos="100000">
              <a:schemeClr val="accent1">
                <a:alpha val="50000"/>
              </a:schemeClr>
            </a:gs>
          </a:gsLst>
          <a:lin ang="16200000" scaled="0"/>
          <a:tileRect/>
        </a:gradFill>
        <a:ln>
          <a:noFill/>
        </a:ln>
      </a:spPr>
      <a:bodyPr anchor="ctr"/>
      <a:lstStyle>
        <a:defPPr algn="ctr" fontAlgn="auto">
          <a:spcBef>
            <a:spcPts val="0"/>
          </a:spcBef>
          <a:spcAft>
            <a:spcPts val="0"/>
          </a:spcAft>
          <a:defRPr sz="1800" dirty="0">
            <a:solidFill>
              <a:schemeClr val="bg1"/>
            </a:solidFill>
            <a:latin typeface="BundesSans Web Regular"/>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solidFill>
          <a:schemeClr val="accent1"/>
        </a:solidFill>
        <a:ln w="22225" cap="flat" cmpd="sng" algn="ctr">
          <a:solidFill>
            <a:schemeClr val="accent1"/>
          </a:solidFill>
          <a:prstDash val="solid"/>
          <a:round/>
          <a:headEnd type="none" w="med" len="med"/>
          <a:tailEnd type="triangle"/>
        </a:ln>
        <a:effectLst/>
      </a:spPr>
      <a:bodyPr/>
      <a:lstStyle/>
    </a:lnDef>
  </a:objectDefaults>
  <a:extraClrSchemeLst>
    <a:extraClrScheme>
      <a:clrScheme name="BMU-quer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MU-quer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MU-quer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MU-quer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MU-quer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MU-quer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MU-quer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EDA7C0E1E64D94198F9BE2C1E6F0A16" ma:contentTypeVersion="15" ma:contentTypeDescription="Ein neues Dokument erstellen." ma:contentTypeScope="" ma:versionID="4d213aff7b3c0b0af1a57fdf7cd7d1f5">
  <xsd:schema xmlns:xsd="http://www.w3.org/2001/XMLSchema" xmlns:xs="http://www.w3.org/2001/XMLSchema" xmlns:p="http://schemas.microsoft.com/office/2006/metadata/properties" xmlns:ns2="dbc02011-ca48-48fe-87ff-91818fac6df1" xmlns:ns3="b6bd614d-4a3c-44d6-9ec0-057a2a564816" targetNamespace="http://schemas.microsoft.com/office/2006/metadata/properties" ma:root="true" ma:fieldsID="eb5a79ec23415ee96074db1bdc283758" ns2:_="" ns3:_="">
    <xsd:import namespace="dbc02011-ca48-48fe-87ff-91818fac6df1"/>
    <xsd:import namespace="b6bd614d-4a3c-44d6-9ec0-057a2a56481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c02011-ca48-48fe-87ff-91818fac6d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e44ccb53-644c-440d-9c8a-00f4314de91c"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bd614d-4a3c-44d6-9ec0-057a2a56481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5e28fc3-59f6-45e1-b5ad-64ffbe536f12}" ma:internalName="TaxCatchAll" ma:showField="CatchAllData" ma:web="b6bd614d-4a3c-44d6-9ec0-057a2a56481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40EB37-C6EC-440C-ACD1-61946F118549}">
  <ds:schemaRefs>
    <ds:schemaRef ds:uri="http://schemas.microsoft.com/sharepoint/v3/contenttype/forms"/>
  </ds:schemaRefs>
</ds:datastoreItem>
</file>

<file path=customXml/itemProps2.xml><?xml version="1.0" encoding="utf-8"?>
<ds:datastoreItem xmlns:ds="http://schemas.openxmlformats.org/officeDocument/2006/customXml" ds:itemID="{C9BEE006-CC5F-4328-BBBC-4E39C17164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c02011-ca48-48fe-87ff-91818fac6df1"/>
    <ds:schemaRef ds:uri="b6bd614d-4a3c-44d6-9ec0-057a2a5648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Standarddesign.thmx</Template>
  <TotalTime>0</TotalTime>
  <Words>15517</Words>
  <Application>Microsoft Office PowerPoint</Application>
  <PresentationFormat>Benutzerdefiniert</PresentationFormat>
  <Paragraphs>1718</Paragraphs>
  <Slides>53</Slides>
  <Notes>22</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53</vt:i4>
      </vt:variant>
    </vt:vector>
  </HeadingPairs>
  <TitlesOfParts>
    <vt:vector size="62" baseType="lpstr">
      <vt:lpstr>Inria Sans</vt:lpstr>
      <vt:lpstr>Wingdings</vt:lpstr>
      <vt:lpstr>Times New Roman</vt:lpstr>
      <vt:lpstr>Roboto Light</vt:lpstr>
      <vt:lpstr>Arial Black</vt:lpstr>
      <vt:lpstr>BundesSans Web Regular</vt:lpstr>
      <vt:lpstr>Arial</vt:lpstr>
      <vt:lpstr>Calibri</vt:lpstr>
      <vt:lpstr>Standarddesign</vt:lpstr>
      <vt:lpstr>Klimaschutz im Alltag:  Worauf kommt’s an?</vt:lpstr>
      <vt:lpstr>Inhaltsverzeichnis</vt:lpstr>
      <vt:lpstr>Einleitung</vt:lpstr>
      <vt:lpstr>Überblick</vt:lpstr>
      <vt:lpstr>Didaktisches Konzept</vt:lpstr>
      <vt:lpstr>Durchführung der Module</vt:lpstr>
      <vt:lpstr>Durchführung der Module M1</vt:lpstr>
      <vt:lpstr>Durchführung der Module M2 &amp; M3</vt:lpstr>
      <vt:lpstr>Durchführung der Module M4</vt:lpstr>
      <vt:lpstr>Hintergrundinformationen</vt:lpstr>
      <vt:lpstr>Hintergrundinformationen 2</vt:lpstr>
      <vt:lpstr>Hintergrundinformationen 3</vt:lpstr>
      <vt:lpstr>Hintergrundinformationen 4</vt:lpstr>
      <vt:lpstr>Hintergrundinformationen 6</vt:lpstr>
      <vt:lpstr>Arbeitsblätter</vt:lpstr>
      <vt:lpstr>AM0 – Emissionen und Klimawandel</vt:lpstr>
      <vt:lpstr>AM1 – Nachhaltigen Konsum verstehen Arbeitsblatt 1</vt:lpstr>
      <vt:lpstr>AM1 – Nachhaltigen Konsum verstehen Arbeitsblatt 2</vt:lpstr>
      <vt:lpstr>AM1 – Nachhaltigen Konsum verstehen: Arbeitsblatt 3</vt:lpstr>
      <vt:lpstr>AM1 – Nachhaltigen Konsum verstehen Arbeitsblatt 4</vt:lpstr>
      <vt:lpstr>AM1 – Nachhaltigen Konsum verstehen Arbeitsblatt 5</vt:lpstr>
      <vt:lpstr>AM1 – Nachhaltigen Konsum verstehen Arbeitsblatt 6</vt:lpstr>
      <vt:lpstr>AM2 – Nachhaltigen Konsum fördern  Arbeitsblatt 1</vt:lpstr>
      <vt:lpstr>AM2 – Nachhaltigen Konsum fördern  Arbeitsblatt 2</vt:lpstr>
      <vt:lpstr>AM2 – Nachhaltigen Konsum fördern  Arbeitsblatt 3</vt:lpstr>
      <vt:lpstr>AM2 – Nachhaltigen Konsum fördern  Arbeitsblatt 4</vt:lpstr>
      <vt:lpstr>AM2 – Rollenkarten 1 &amp; 2</vt:lpstr>
      <vt:lpstr>AM2 – Rollenkarten 3 &amp; 4</vt:lpstr>
      <vt:lpstr>AM2 – Rollenkarte 5</vt:lpstr>
      <vt:lpstr>AM2 – Nachhaltigen Konsum fördern  Arbeitsblatt 5 (vereinfachte Variante von Thema 2) </vt:lpstr>
      <vt:lpstr>AM2 – Nachhaltigen Konsum fördern  Arbeitsblatt 6 (vereinfachte Variante von Thema 2) </vt:lpstr>
      <vt:lpstr>AM3 – Je wohlhabender, desto …. </vt:lpstr>
      <vt:lpstr>AM4 – Vom Fußabdruck zum Handabdruck</vt:lpstr>
      <vt:lpstr>Lösungen</vt:lpstr>
      <vt:lpstr>LM0 – Emissionen und Klimawandel Lösungen</vt:lpstr>
      <vt:lpstr>LM1 – Nachhaltigen Konsum verstehen  Lösungen Arbeitsblatt 1</vt:lpstr>
      <vt:lpstr>LM1 – Nachhaltigen Konsum verstehen  Lösungen Arbeitsblatt 3 &amp; 4</vt:lpstr>
      <vt:lpstr>LM1 – Nachhaltigen Konsum verstehen  Lösungen Arbeitsblatt 6</vt:lpstr>
      <vt:lpstr>LM2 – Nachhaltigen Konsum fördern  Lösungen Arbeitsblatt 1</vt:lpstr>
      <vt:lpstr>LM2 – Nachhaltigen Konsum fördern  Lösungen Arbeitsblatt 2 &amp; 3</vt:lpstr>
      <vt:lpstr>LM2 – Nachhaltigen Konsum fördern  Lösungen Arbeitsblatt 4 (1/4)</vt:lpstr>
      <vt:lpstr>LM2 – Nachhaltigen Konsum fördern  Lösungen Arbeitsblatt 4 (2/4)</vt:lpstr>
      <vt:lpstr>LM2 – Nachhaltigen Konsum fördern  Lösungen Arbeitsblatt 4 (3/4)</vt:lpstr>
      <vt:lpstr>LM2 – Nachhaltigen Konsum fördern  Lösungen Arbeitsblatt 4 (4/4)</vt:lpstr>
      <vt:lpstr>LM2 – Nachhaltigen Konsum fördern  Lösungen Arbeitsblatt 5 &amp; 6</vt:lpstr>
      <vt:lpstr>LM3 – Je wohlhabender, desto ….  Lösungen</vt:lpstr>
      <vt:lpstr>Lösungsvorschlag LM4</vt:lpstr>
      <vt:lpstr>Grafiken</vt:lpstr>
      <vt:lpstr>Durchschnittlicher CO2-Fußabdruck pro Kopf in Deutschland</vt:lpstr>
      <vt:lpstr>Mit Big Points den Fußabdruck halbieren</vt:lpstr>
      <vt:lpstr>Werkzeugkoffer </vt:lpstr>
      <vt:lpstr>Historische Emissionen, eigene Abb. nach Global Carbon Budget (2025), ourworldindata</vt:lpstr>
      <vt:lpstr>Impressum  Herausgegeben von: Kompetenzzentrum Nachhaltiger Konsum Geschäftsstelle am Umweltbundesamt Wörlitzer Platz 1  06844 Dessau-Roßlau  mail@nachhaltigerkonsum.info  nachhaltigerkonsum.info   Stand:  Februar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Mirja Dittrich</dc:creator>
  <cp:lastModifiedBy>Pinnow, Anne</cp:lastModifiedBy>
  <cp:revision>614</cp:revision>
  <cp:lastPrinted>2026-03-04T10:10:00Z</cp:lastPrinted>
  <dcterms:created xsi:type="dcterms:W3CDTF">2017-06-06T12:29:25Z</dcterms:created>
  <dcterms:modified xsi:type="dcterms:W3CDTF">2026-03-04T10:38:05Z</dcterms:modified>
</cp:coreProperties>
</file>