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sldIdLst>
    <p:sldId id="256" r:id="rId5"/>
    <p:sldId id="266" r:id="rId6"/>
    <p:sldId id="260" r:id="rId7"/>
    <p:sldId id="259"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03" userDrawn="1">
          <p15:clr>
            <a:srgbClr val="A4A3A4"/>
          </p15:clr>
        </p15:guide>
        <p15:guide id="2" pos="391" userDrawn="1">
          <p15:clr>
            <a:srgbClr val="A4A3A4"/>
          </p15:clr>
        </p15:guide>
        <p15:guide id="3" pos="4020" userDrawn="1">
          <p15:clr>
            <a:srgbClr val="A4A3A4"/>
          </p15:clr>
        </p15:guide>
        <p15:guide id="4" pos="1003"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F139-666A-8DB6-7136-E548A9002BD2}" name="Mina Keßler" initials="MK" userId="S::mkessler@bildungscent.de::77b0d031-a720-48fa-9768-9d73b80fed55" providerId="AD"/>
  <p188:author id="{5C36ACD1-1493-F20E-7DAF-F1AC467BB177}" name="Vivian Jehle" initials="VJ" userId="S::vjehle@bildungscent.org::20503474-1baa-4b48-84f1-5c1ab6c4ca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vian Jehle" initials="VJ" lastIdx="39" clrIdx="0">
    <p:extLst>
      <p:ext uri="{19B8F6BF-5375-455C-9EA6-DF929625EA0E}">
        <p15:presenceInfo xmlns:p15="http://schemas.microsoft.com/office/powerpoint/2012/main" userId="S::vjehle@bildungscent.org::20503474-1baa-4b48-84f1-5c1ab6c4ca2a" providerId="AD"/>
      </p:ext>
    </p:extLst>
  </p:cmAuthor>
  <p:cmAuthor id="2" name="Mina Keßler" initials="MK" lastIdx="6" clrIdx="1">
    <p:extLst>
      <p:ext uri="{19B8F6BF-5375-455C-9EA6-DF929625EA0E}">
        <p15:presenceInfo xmlns:p15="http://schemas.microsoft.com/office/powerpoint/2012/main" userId="S-1-5-21-3624370936-1615797729-2264475612-1002" providerId="AD"/>
      </p:ext>
    </p:extLst>
  </p:cmAuthor>
  <p:cmAuthor id="3" name="Corinna Schmid" initials="CS" lastIdx="16" clrIdx="2">
    <p:extLst>
      <p:ext uri="{19B8F6BF-5375-455C-9EA6-DF929625EA0E}">
        <p15:presenceInfo xmlns:p15="http://schemas.microsoft.com/office/powerpoint/2012/main" userId="S::cschmid@bildungscent.de::edbf518d-6739-4176-965b-80015e0adcb4" providerId="AD"/>
      </p:ext>
    </p:extLst>
  </p:cmAuthor>
  <p:cmAuthor id="4" name="Pinnow, Anne" initials="PA" lastIdx="2" clrIdx="3">
    <p:extLst>
      <p:ext uri="{19B8F6BF-5375-455C-9EA6-DF929625EA0E}">
        <p15:presenceInfo xmlns:p15="http://schemas.microsoft.com/office/powerpoint/2012/main" userId="S-1-5-21-837650375-1690420205-4123535123-211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7FF"/>
    <a:srgbClr val="B3B3B3"/>
    <a:srgbClr val="B6B6B8"/>
    <a:srgbClr val="929295"/>
    <a:srgbClr val="CDCDCD"/>
    <a:srgbClr val="005F85"/>
    <a:srgbClr val="00476B"/>
    <a:srgbClr val="CE1F5E"/>
    <a:srgbClr val="DBDBD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52"/>
    <p:restoredTop sz="94769"/>
  </p:normalViewPr>
  <p:slideViewPr>
    <p:cSldViewPr snapToGrid="0">
      <p:cViewPr varScale="1">
        <p:scale>
          <a:sx n="84" d="100"/>
          <a:sy n="84" d="100"/>
        </p:scale>
        <p:origin x="2862" y="114"/>
      </p:cViewPr>
      <p:guideLst>
        <p:guide orient="horz" pos="603"/>
        <p:guide pos="391"/>
        <p:guide pos="4020"/>
        <p:guide pos="1003"/>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a Keßler" userId="77b0d031-a720-48fa-9768-9d73b80fed55" providerId="ADAL" clId="{F9A45FBA-8ABB-4825-9C75-22B2FDCF8826}"/>
    <pc:docChg chg="modSld">
      <pc:chgData name="Mina Keßler" userId="77b0d031-a720-48fa-9768-9d73b80fed55" providerId="ADAL" clId="{F9A45FBA-8ABB-4825-9C75-22B2FDCF8826}" dt="2026-01-14T09:45:43.492" v="0" actId="113"/>
      <pc:docMkLst>
        <pc:docMk/>
      </pc:docMkLst>
      <pc:sldChg chg="modSp">
        <pc:chgData name="Mina Keßler" userId="77b0d031-a720-48fa-9768-9d73b80fed55" providerId="ADAL" clId="{F9A45FBA-8ABB-4825-9C75-22B2FDCF8826}" dt="2026-01-14T09:45:43.492" v="0" actId="113"/>
        <pc:sldMkLst>
          <pc:docMk/>
          <pc:sldMk cId="3908285849" sldId="266"/>
        </pc:sldMkLst>
        <pc:spChg chg="mod">
          <ac:chgData name="Mina Keßler" userId="77b0d031-a720-48fa-9768-9d73b80fed55" providerId="ADAL" clId="{F9A45FBA-8ABB-4825-9C75-22B2FDCF8826}" dt="2026-01-14T09:45:43.492" v="0" actId="113"/>
          <ac:spMkLst>
            <pc:docMk/>
            <pc:sldMk cId="3908285849" sldId="266"/>
            <ac:spMk id="14" creationId="{768775BC-6082-4CB1-9F82-A2812D81A7F8}"/>
          </ac:spMkLst>
        </pc:spChg>
      </pc:sldChg>
    </pc:docChg>
  </pc:docChgLst>
  <pc:docChgLst>
    <pc:chgData name="Mina Keßler" userId="S::mkessler@bildungscent.de::77b0d031-a720-48fa-9768-9d73b80fed55" providerId="AD" clId="Web-{BF6C9554-02CD-C1AE-08D2-C25F497D47AC}"/>
    <pc:docChg chg="mod modSld">
      <pc:chgData name="Mina Keßler" userId="S::mkessler@bildungscent.de::77b0d031-a720-48fa-9768-9d73b80fed55" providerId="AD" clId="Web-{BF6C9554-02CD-C1AE-08D2-C25F497D47AC}" dt="2026-01-14T09:51:25.510" v="30"/>
      <pc:docMkLst>
        <pc:docMk/>
      </pc:docMkLst>
      <pc:sldChg chg="modSp">
        <pc:chgData name="Mina Keßler" userId="S::mkessler@bildungscent.de::77b0d031-a720-48fa-9768-9d73b80fed55" providerId="AD" clId="Web-{BF6C9554-02CD-C1AE-08D2-C25F497D47AC}" dt="2026-01-14T09:51:25.510" v="30"/>
        <pc:sldMkLst>
          <pc:docMk/>
          <pc:sldMk cId="3908285849" sldId="266"/>
        </pc:sldMkLst>
        <pc:graphicFrameChg chg="mod modGraphic">
          <ac:chgData name="Mina Keßler" userId="S::mkessler@bildungscent.de::77b0d031-a720-48fa-9768-9d73b80fed55" providerId="AD" clId="Web-{BF6C9554-02CD-C1AE-08D2-C25F497D47AC}" dt="2026-01-14T09:51:25.510" v="30"/>
          <ac:graphicFrameMkLst>
            <pc:docMk/>
            <pc:sldMk cId="3908285849" sldId="266"/>
            <ac:graphicFrameMk id="34" creationId="{3CF622E7-1B95-4208-B64F-DCCE4B007700}"/>
          </ac:graphicFrameMkLst>
        </pc:graphicFrameChg>
      </pc:sldChg>
    </pc:docChg>
  </pc:docChgLst>
  <pc:docChgLst>
    <pc:chgData name="Vivian Jehle" userId="S::vjehle@bildungscent.org::20503474-1baa-4b48-84f1-5c1ab6c4ca2a" providerId="AD" clId="Web-{6E8EFDCB-5193-67A9-E373-B8B9CBC014CA}"/>
    <pc:docChg chg="modSld">
      <pc:chgData name="Vivian Jehle" userId="S::vjehle@bildungscent.org::20503474-1baa-4b48-84f1-5c1ab6c4ca2a" providerId="AD" clId="Web-{6E8EFDCB-5193-67A9-E373-B8B9CBC014CA}" dt="2026-01-16T13:52:34.889" v="82"/>
      <pc:docMkLst>
        <pc:docMk/>
      </pc:docMkLst>
      <pc:sldChg chg="addSp delSp modSp">
        <pc:chgData name="Vivian Jehle" userId="S::vjehle@bildungscent.org::20503474-1baa-4b48-84f1-5c1ab6c4ca2a" providerId="AD" clId="Web-{6E8EFDCB-5193-67A9-E373-B8B9CBC014CA}" dt="2026-01-16T13:52:34.889" v="82"/>
        <pc:sldMkLst>
          <pc:docMk/>
          <pc:sldMk cId="447822972" sldId="256"/>
        </pc:sldMkLst>
        <pc:spChg chg="mod">
          <ac:chgData name="Vivian Jehle" userId="S::vjehle@bildungscent.org::20503474-1baa-4b48-84f1-5c1ab6c4ca2a" providerId="AD" clId="Web-{6E8EFDCB-5193-67A9-E373-B8B9CBC014CA}" dt="2026-01-16T13:52:34.889" v="82"/>
          <ac:spMkLst>
            <pc:docMk/>
            <pc:sldMk cId="447822972" sldId="256"/>
            <ac:spMk id="17" creationId="{04CEE487-F409-2B3E-33B6-B4E009817EBC}"/>
          </ac:spMkLst>
        </pc:spChg>
        <pc:grpChg chg="mod">
          <ac:chgData name="Vivian Jehle" userId="S::vjehle@bildungscent.org::20503474-1baa-4b48-84f1-5c1ab6c4ca2a" providerId="AD" clId="Web-{6E8EFDCB-5193-67A9-E373-B8B9CBC014CA}" dt="2026-01-16T13:52:25.107" v="80"/>
          <ac:grpSpMkLst>
            <pc:docMk/>
            <pc:sldMk cId="447822972" sldId="256"/>
            <ac:grpSpMk id="23" creationId="{462918CB-BBD9-B2F0-A949-9B301B9397ED}"/>
          </ac:grpSpMkLst>
        </pc:grpChg>
        <pc:picChg chg="add mod modCrop">
          <ac:chgData name="Vivian Jehle" userId="S::vjehle@bildungscent.org::20503474-1baa-4b48-84f1-5c1ab6c4ca2a" providerId="AD" clId="Web-{6E8EFDCB-5193-67A9-E373-B8B9CBC014CA}" dt="2026-01-16T13:52:29.467" v="81"/>
          <ac:picMkLst>
            <pc:docMk/>
            <pc:sldMk cId="447822972" sldId="256"/>
            <ac:picMk id="4" creationId="{89E81574-B9CA-5B63-E9CF-8A8110EE2336}"/>
          </ac:picMkLst>
        </pc:picChg>
        <pc:picChg chg="mod">
          <ac:chgData name="Vivian Jehle" userId="S::vjehle@bildungscent.org::20503474-1baa-4b48-84f1-5c1ab6c4ca2a" providerId="AD" clId="Web-{6E8EFDCB-5193-67A9-E373-B8B9CBC014CA}" dt="2026-01-16T13:52:22.966" v="78"/>
          <ac:picMkLst>
            <pc:docMk/>
            <pc:sldMk cId="447822972" sldId="256"/>
            <ac:picMk id="12" creationId="{B9FDD6E1-78DE-38DB-8F26-D363ABABB7C9}"/>
          </ac:picMkLst>
        </pc:picChg>
      </pc:sldChg>
    </pc:docChg>
  </pc:docChgLst>
  <pc:docChgLst>
    <pc:chgData name="Vivian Jehle" userId="S::vjehle@bildungscent.org::20503474-1baa-4b48-84f1-5c1ab6c4ca2a" providerId="AD" clId="Web-{217CD003-9D93-AE00-6110-10C0DDC0DC91}"/>
    <pc:docChg chg="modSld">
      <pc:chgData name="Vivian Jehle" userId="S::vjehle@bildungscent.org::20503474-1baa-4b48-84f1-5c1ab6c4ca2a" providerId="AD" clId="Web-{217CD003-9D93-AE00-6110-10C0DDC0DC91}" dt="2026-01-15T15:27:29.805" v="15"/>
      <pc:docMkLst>
        <pc:docMk/>
      </pc:docMkLst>
      <pc:sldChg chg="addSp delSp modSp">
        <pc:chgData name="Vivian Jehle" userId="S::vjehle@bildungscent.org::20503474-1baa-4b48-84f1-5c1ab6c4ca2a" providerId="AD" clId="Web-{217CD003-9D93-AE00-6110-10C0DDC0DC91}" dt="2026-01-15T15:27:29.805" v="15"/>
        <pc:sldMkLst>
          <pc:docMk/>
          <pc:sldMk cId="447822972" sldId="256"/>
        </pc:sldMkLst>
      </pc:sldChg>
    </pc:docChg>
  </pc:docChgLst>
  <pc:docChgLst>
    <pc:chgData name="Vivian Jehle" userId="20503474-1baa-4b48-84f1-5c1ab6c4ca2a" providerId="ADAL" clId="{644EE781-AFC8-531B-9696-07B880AC29A8}"/>
    <pc:docChg chg="undo redo custSel modSld">
      <pc:chgData name="Vivian Jehle" userId="20503474-1baa-4b48-84f1-5c1ab6c4ca2a" providerId="ADAL" clId="{644EE781-AFC8-531B-9696-07B880AC29A8}" dt="2026-01-21T09:19:14.239" v="418" actId="20577"/>
      <pc:docMkLst>
        <pc:docMk/>
      </pc:docMkLst>
      <pc:sldChg chg="addSp delSp modSp mod">
        <pc:chgData name="Vivian Jehle" userId="20503474-1baa-4b48-84f1-5c1ab6c4ca2a" providerId="ADAL" clId="{644EE781-AFC8-531B-9696-07B880AC29A8}" dt="2026-01-16T13:55:26.542" v="138" actId="1038"/>
        <pc:sldMkLst>
          <pc:docMk/>
          <pc:sldMk cId="447822972" sldId="256"/>
        </pc:sldMkLst>
        <pc:spChg chg="topLvl">
          <ac:chgData name="Vivian Jehle" userId="20503474-1baa-4b48-84f1-5c1ab6c4ca2a" providerId="ADAL" clId="{644EE781-AFC8-531B-9696-07B880AC29A8}" dt="2026-01-12T13:54:40.859" v="40" actId="478"/>
          <ac:spMkLst>
            <pc:docMk/>
            <pc:sldMk cId="447822972" sldId="256"/>
            <ac:spMk id="17" creationId="{04CEE487-F409-2B3E-33B6-B4E009817EBC}"/>
          </ac:spMkLst>
        </pc:spChg>
        <pc:picChg chg="mod">
          <ac:chgData name="Vivian Jehle" userId="20503474-1baa-4b48-84f1-5c1ab6c4ca2a" providerId="ADAL" clId="{644EE781-AFC8-531B-9696-07B880AC29A8}" dt="2026-01-16T13:55:26.542" v="138" actId="1038"/>
          <ac:picMkLst>
            <pc:docMk/>
            <pc:sldMk cId="447822972" sldId="256"/>
            <ac:picMk id="4" creationId="{89E81574-B9CA-5B63-E9CF-8A8110EE2336}"/>
          </ac:picMkLst>
        </pc:picChg>
      </pc:sldChg>
      <pc:sldChg chg="modSp mod modCm">
        <pc:chgData name="Vivian Jehle" userId="20503474-1baa-4b48-84f1-5c1ab6c4ca2a" providerId="ADAL" clId="{644EE781-AFC8-531B-9696-07B880AC29A8}" dt="2026-01-20T13:29:52.310" v="397" actId="58"/>
        <pc:sldMkLst>
          <pc:docMk/>
          <pc:sldMk cId="2982635169" sldId="259"/>
        </pc:sldMkLst>
        <pc:graphicFrameChg chg="mod modGraphic">
          <ac:chgData name="Vivian Jehle" userId="20503474-1baa-4b48-84f1-5c1ab6c4ca2a" providerId="ADAL" clId="{644EE781-AFC8-531B-9696-07B880AC29A8}" dt="2026-01-16T14:07:39.530" v="195" actId="20577"/>
          <ac:graphicFrameMkLst>
            <pc:docMk/>
            <pc:sldMk cId="2982635169" sldId="259"/>
            <ac:graphicFrameMk id="2" creationId="{ED49AAB8-5E96-270F-C4B3-C223B609CD4E}"/>
          </ac:graphicFrameMkLst>
        </pc:graphicFrameChg>
        <pc:graphicFrameChg chg="mod modGraphic">
          <ac:chgData name="Vivian Jehle" userId="20503474-1baa-4b48-84f1-5c1ab6c4ca2a" providerId="ADAL" clId="{644EE781-AFC8-531B-9696-07B880AC29A8}" dt="2026-01-20T13:29:52.310" v="397" actId="58"/>
          <ac:graphicFrameMkLst>
            <pc:docMk/>
            <pc:sldMk cId="2982635169" sldId="259"/>
            <ac:graphicFrameMk id="9" creationId="{EA8E6116-3EE0-4DF3-8912-CD81364A9168}"/>
          </ac:graphicFrameMkLst>
        </pc:graphicFrameChg>
        <pc:extLst>
          <p:ext xmlns:p="http://schemas.openxmlformats.org/presentationml/2006/main" uri="{D6D511B9-2390-475A-947B-AFAB55BFBCF1}">
            <pc226:cmChg xmlns:pc226="http://schemas.microsoft.com/office/powerpoint/2022/06/main/command" chg="mod">
              <pc226:chgData name="Vivian Jehle" userId="20503474-1baa-4b48-84f1-5c1ab6c4ca2a" providerId="ADAL" clId="{644EE781-AFC8-531B-9696-07B880AC29A8}" dt="2026-01-15T14:45:14.310" v="112" actId="20577"/>
              <pc2:cmMkLst xmlns:pc2="http://schemas.microsoft.com/office/powerpoint/2019/9/main/command">
                <pc:docMk/>
                <pc:sldMk cId="2982635169" sldId="259"/>
                <pc2:cmMk id="{2D61354B-9171-470B-94EE-4F06A275601D}"/>
              </pc2:cmMkLst>
            </pc226:cmChg>
            <pc226:cmChg xmlns:pc226="http://schemas.microsoft.com/office/powerpoint/2022/06/main/command" chg="mod">
              <pc226:chgData name="Vivian Jehle" userId="20503474-1baa-4b48-84f1-5c1ab6c4ca2a" providerId="ADAL" clId="{644EE781-AFC8-531B-9696-07B880AC29A8}" dt="2026-01-15T14:44:33.405" v="92" actId="20577"/>
              <pc2:cmMkLst xmlns:pc2="http://schemas.microsoft.com/office/powerpoint/2019/9/main/command">
                <pc:docMk/>
                <pc:sldMk cId="2982635169" sldId="259"/>
                <pc2:cmMk id="{5247A685-FB10-4E61-A474-3C28D5AC727B}"/>
              </pc2:cmMkLst>
            </pc226:cmChg>
            <pc226:cmChg xmlns:pc226="http://schemas.microsoft.com/office/powerpoint/2022/06/main/command" chg="mod">
              <pc226:chgData name="Vivian Jehle" userId="20503474-1baa-4b48-84f1-5c1ab6c4ca2a" providerId="ADAL" clId="{644EE781-AFC8-531B-9696-07B880AC29A8}" dt="2026-01-15T14:45:14.310" v="112" actId="20577"/>
              <pc2:cmMkLst xmlns:pc2="http://schemas.microsoft.com/office/powerpoint/2019/9/main/command">
                <pc:docMk/>
                <pc:sldMk cId="2982635169" sldId="259"/>
                <pc2:cmMk id="{ACA4AFD6-D9EE-4B1C-8DA7-07C820BF0D04}"/>
              </pc2:cmMkLst>
            </pc226:cmChg>
          </p:ext>
        </pc:extLst>
      </pc:sldChg>
      <pc:sldChg chg="modSp mod">
        <pc:chgData name="Vivian Jehle" userId="20503474-1baa-4b48-84f1-5c1ab6c4ca2a" providerId="ADAL" clId="{644EE781-AFC8-531B-9696-07B880AC29A8}" dt="2026-01-21T09:19:14.239" v="418" actId="20577"/>
        <pc:sldMkLst>
          <pc:docMk/>
          <pc:sldMk cId="3059431078" sldId="260"/>
        </pc:sldMkLst>
        <pc:spChg chg="mod">
          <ac:chgData name="Vivian Jehle" userId="20503474-1baa-4b48-84f1-5c1ab6c4ca2a" providerId="ADAL" clId="{644EE781-AFC8-531B-9696-07B880AC29A8}" dt="2026-01-21T09:19:14.239" v="418" actId="20577"/>
          <ac:spMkLst>
            <pc:docMk/>
            <pc:sldMk cId="3059431078" sldId="260"/>
            <ac:spMk id="6" creationId="{4E83F191-E9E0-8B84-D1EE-ECF11C6499A2}"/>
          </ac:spMkLst>
        </pc:spChg>
      </pc:sldChg>
      <pc:sldChg chg="modSp mod modCm">
        <pc:chgData name="Vivian Jehle" userId="20503474-1baa-4b48-84f1-5c1ab6c4ca2a" providerId="ADAL" clId="{644EE781-AFC8-531B-9696-07B880AC29A8}" dt="2026-01-21T09:17:21.340" v="398" actId="1036"/>
        <pc:sldMkLst>
          <pc:docMk/>
          <pc:sldMk cId="3908285849" sldId="266"/>
        </pc:sldMkLst>
        <pc:spChg chg="mod">
          <ac:chgData name="Vivian Jehle" userId="20503474-1baa-4b48-84f1-5c1ab6c4ca2a" providerId="ADAL" clId="{644EE781-AFC8-531B-9696-07B880AC29A8}" dt="2026-01-15T14:40:48.404" v="58" actId="1035"/>
          <ac:spMkLst>
            <pc:docMk/>
            <pc:sldMk cId="3908285849" sldId="266"/>
            <ac:spMk id="7" creationId="{283668E0-9C8D-7042-11DB-9696EE00F8DA}"/>
          </ac:spMkLst>
        </pc:spChg>
        <pc:spChg chg="mod">
          <ac:chgData name="Vivian Jehle" userId="20503474-1baa-4b48-84f1-5c1ab6c4ca2a" providerId="ADAL" clId="{644EE781-AFC8-531B-9696-07B880AC29A8}" dt="2026-01-16T13:57:11.886" v="162" actId="20577"/>
          <ac:spMkLst>
            <pc:docMk/>
            <pc:sldMk cId="3908285849" sldId="266"/>
            <ac:spMk id="14" creationId="{768775BC-6082-4CB1-9F82-A2812D81A7F8}"/>
          </ac:spMkLst>
        </pc:spChg>
        <pc:spChg chg="mod">
          <ac:chgData name="Vivian Jehle" userId="20503474-1baa-4b48-84f1-5c1ab6c4ca2a" providerId="ADAL" clId="{644EE781-AFC8-531B-9696-07B880AC29A8}" dt="2026-01-16T13:57:24.046" v="174" actId="20577"/>
          <ac:spMkLst>
            <pc:docMk/>
            <pc:sldMk cId="3908285849" sldId="266"/>
            <ac:spMk id="18" creationId="{AB16897D-52B9-4007-A3F3-8E0A930E6237}"/>
          </ac:spMkLst>
        </pc:spChg>
        <pc:grpChg chg="mod">
          <ac:chgData name="Vivian Jehle" userId="20503474-1baa-4b48-84f1-5c1ab6c4ca2a" providerId="ADAL" clId="{644EE781-AFC8-531B-9696-07B880AC29A8}" dt="2026-01-15T14:40:36.839" v="52" actId="1035"/>
          <ac:grpSpMkLst>
            <pc:docMk/>
            <pc:sldMk cId="3908285849" sldId="266"/>
            <ac:grpSpMk id="3" creationId="{C98501F2-EEC0-4817-9811-6A4926AC45FA}"/>
          </ac:grpSpMkLst>
        </pc:grpChg>
        <pc:grpChg chg="mod">
          <ac:chgData name="Vivian Jehle" userId="20503474-1baa-4b48-84f1-5c1ab6c4ca2a" providerId="ADAL" clId="{644EE781-AFC8-531B-9696-07B880AC29A8}" dt="2026-01-21T09:17:21.340" v="398" actId="1036"/>
          <ac:grpSpMkLst>
            <pc:docMk/>
            <pc:sldMk cId="3908285849" sldId="266"/>
            <ac:grpSpMk id="11" creationId="{D65104A4-E0E4-449A-BF83-5831BEF180F0}"/>
          </ac:grpSpMkLst>
        </pc:grpChg>
        <pc:graphicFrameChg chg="mod modGraphic">
          <ac:chgData name="Vivian Jehle" userId="20503474-1baa-4b48-84f1-5c1ab6c4ca2a" providerId="ADAL" clId="{644EE781-AFC8-531B-9696-07B880AC29A8}" dt="2026-01-20T12:48:58.013" v="206" actId="20577"/>
          <ac:graphicFrameMkLst>
            <pc:docMk/>
            <pc:sldMk cId="3908285849" sldId="266"/>
            <ac:graphicFrameMk id="34" creationId="{3CF622E7-1B95-4208-B64F-DCCE4B007700}"/>
          </ac:graphicFrameMkLst>
        </pc:graphicFrameChg>
        <pc:picChg chg="mod">
          <ac:chgData name="Vivian Jehle" userId="20503474-1baa-4b48-84f1-5c1ab6c4ca2a" providerId="ADAL" clId="{644EE781-AFC8-531B-9696-07B880AC29A8}" dt="2026-01-21T09:17:21.340" v="398" actId="1036"/>
          <ac:picMkLst>
            <pc:docMk/>
            <pc:sldMk cId="3908285849" sldId="266"/>
            <ac:picMk id="1028" creationId="{07EF6AEC-B986-439D-AC97-9C5B5DDA0CF2}"/>
          </ac:picMkLst>
        </pc:picChg>
        <pc:picChg chg="mod">
          <ac:chgData name="Vivian Jehle" userId="20503474-1baa-4b48-84f1-5c1ab6c4ca2a" providerId="ADAL" clId="{644EE781-AFC8-531B-9696-07B880AC29A8}" dt="2026-01-21T09:17:21.340" v="398" actId="1036"/>
          <ac:picMkLst>
            <pc:docMk/>
            <pc:sldMk cId="3908285849" sldId="266"/>
            <ac:picMk id="1032" creationId="{5A5F4E7C-6FDD-4CEB-84DC-DDFD1E8891CB}"/>
          </ac:picMkLst>
        </pc:picChg>
        <pc:extLst>
          <p:ext xmlns:p="http://schemas.openxmlformats.org/presentationml/2006/main" uri="{D6D511B9-2390-475A-947B-AFAB55BFBCF1}">
            <pc226:cmChg xmlns:pc226="http://schemas.microsoft.com/office/powerpoint/2022/06/main/command" chg="mod">
              <pc226:chgData name="Vivian Jehle" userId="20503474-1baa-4b48-84f1-5c1ab6c4ca2a" providerId="ADAL" clId="{644EE781-AFC8-531B-9696-07B880AC29A8}" dt="2026-01-15T14:40:05.765" v="49" actId="20577"/>
              <pc2:cmMkLst xmlns:pc2="http://schemas.microsoft.com/office/powerpoint/2019/9/main/command">
                <pc:docMk/>
                <pc:sldMk cId="3908285849" sldId="266"/>
                <pc2:cmMk id="{EA4ABE7F-9F4E-4FC0-BF1A-786849CC4CA6}"/>
              </pc2:cmMkLst>
            </pc226:cmChg>
            <pc226:cmChg xmlns:pc226="http://schemas.microsoft.com/office/powerpoint/2022/06/main/command" chg="mod">
              <pc226:chgData name="Vivian Jehle" userId="20503474-1baa-4b48-84f1-5c1ab6c4ca2a" providerId="ADAL" clId="{644EE781-AFC8-531B-9696-07B880AC29A8}" dt="2026-01-15T14:42:09.034" v="85" actId="20577"/>
              <pc2:cmMkLst xmlns:pc2="http://schemas.microsoft.com/office/powerpoint/2019/9/main/command">
                <pc:docMk/>
                <pc:sldMk cId="3908285849" sldId="266"/>
                <pc2:cmMk id="{8EF9EA92-243B-4EDF-9CE6-DE64C0F03B04}"/>
              </pc2:cmMkLst>
            </pc226:cmChg>
          </p:ext>
        </pc:extLst>
      </pc:sldChg>
    </pc:docChg>
  </pc:docChgLst>
  <pc:docChgLst>
    <pc:chgData name="Vivian Jehle" userId="S::vjehle@bildungscent.org::20503474-1baa-4b48-84f1-5c1ab6c4ca2a" providerId="AD" clId="Web-{527C2FE1-0967-DC0F-EBBE-54E381273F4F}"/>
    <pc:docChg chg="mod modSld">
      <pc:chgData name="Vivian Jehle" userId="S::vjehle@bildungscent.org::20503474-1baa-4b48-84f1-5c1ab6c4ca2a" providerId="AD" clId="Web-{527C2FE1-0967-DC0F-EBBE-54E381273F4F}" dt="2026-01-06T15:44:14.493" v="1" actId="1076"/>
      <pc:docMkLst>
        <pc:docMk/>
      </pc:docMkLst>
      <pc:sldChg chg="modSp">
        <pc:chgData name="Vivian Jehle" userId="S::vjehle@bildungscent.org::20503474-1baa-4b48-84f1-5c1ab6c4ca2a" providerId="AD" clId="Web-{527C2FE1-0967-DC0F-EBBE-54E381273F4F}" dt="2026-01-06T15:44:14.493" v="1" actId="1076"/>
        <pc:sldMkLst>
          <pc:docMk/>
          <pc:sldMk cId="3908285849" sldId="266"/>
        </pc:sldMkLst>
        <pc:spChg chg="mod">
          <ac:chgData name="Vivian Jehle" userId="S::vjehle@bildungscent.org::20503474-1baa-4b48-84f1-5c1ab6c4ca2a" providerId="AD" clId="Web-{527C2FE1-0967-DC0F-EBBE-54E381273F4F}" dt="2026-01-06T15:44:14.493" v="1" actId="1076"/>
          <ac:spMkLst>
            <pc:docMk/>
            <pc:sldMk cId="3908285849" sldId="266"/>
            <ac:spMk id="5" creationId="{DD155336-1F72-57CE-9604-0BAF1BC4B57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4049E7-07E8-6646-A243-E22B3BAC057B}" type="datetimeFigureOut">
              <a:rPr lang="de-DE" smtClean="0"/>
              <a:t>10.02.2026</a:t>
            </a:fld>
            <a:endParaRPr lang="de-DE"/>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25AAFA-108B-DD41-8FBE-AB3C7B315D96}" type="slidenum">
              <a:rPr lang="de-DE" smtClean="0"/>
              <a:t>‹Nr.›</a:t>
            </a:fld>
            <a:endParaRPr lang="de-DE"/>
          </a:p>
        </p:txBody>
      </p:sp>
    </p:spTree>
    <p:extLst>
      <p:ext uri="{BB962C8B-B14F-4D97-AF65-F5344CB8AC3E}">
        <p14:creationId xmlns:p14="http://schemas.microsoft.com/office/powerpoint/2010/main" val="146604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25AAFA-108B-DD41-8FBE-AB3C7B315D96}" type="slidenum">
              <a:rPr lang="de-DE" smtClean="0"/>
              <a:t>1</a:t>
            </a:fld>
            <a:endParaRPr lang="de-DE"/>
          </a:p>
        </p:txBody>
      </p:sp>
    </p:spTree>
    <p:extLst>
      <p:ext uri="{BB962C8B-B14F-4D97-AF65-F5344CB8AC3E}">
        <p14:creationId xmlns:p14="http://schemas.microsoft.com/office/powerpoint/2010/main" val="3354226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25AAFA-108B-DD41-8FBE-AB3C7B315D96}" type="slidenum">
              <a:rPr lang="de-DE" smtClean="0"/>
              <a:t>2</a:t>
            </a:fld>
            <a:endParaRPr lang="de-DE"/>
          </a:p>
        </p:txBody>
      </p:sp>
    </p:spTree>
    <p:extLst>
      <p:ext uri="{BB962C8B-B14F-4D97-AF65-F5344CB8AC3E}">
        <p14:creationId xmlns:p14="http://schemas.microsoft.com/office/powerpoint/2010/main" val="106383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25AAFA-108B-DD41-8FBE-AB3C7B315D96}" type="slidenum">
              <a:rPr lang="de-DE" smtClean="0"/>
              <a:t>3</a:t>
            </a:fld>
            <a:endParaRPr lang="de-DE"/>
          </a:p>
        </p:txBody>
      </p:sp>
    </p:spTree>
    <p:extLst>
      <p:ext uri="{BB962C8B-B14F-4D97-AF65-F5344CB8AC3E}">
        <p14:creationId xmlns:p14="http://schemas.microsoft.com/office/powerpoint/2010/main" val="1790503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B25AAFA-108B-DD41-8FBE-AB3C7B315D96}" type="slidenum">
              <a:rPr lang="de-DE" smtClean="0"/>
              <a:t>4</a:t>
            </a:fld>
            <a:endParaRPr lang="de-DE"/>
          </a:p>
        </p:txBody>
      </p:sp>
    </p:spTree>
    <p:extLst>
      <p:ext uri="{BB962C8B-B14F-4D97-AF65-F5344CB8AC3E}">
        <p14:creationId xmlns:p14="http://schemas.microsoft.com/office/powerpoint/2010/main" val="35747296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3" Type="http://schemas.openxmlformats.org/officeDocument/2006/relationships/image" Target="../media/image6.svg"/><Relationship Id="rId18" Type="http://schemas.openxmlformats.org/officeDocument/2006/relationships/image" Target="../media/image22.png"/><Relationship Id="rId26" Type="http://schemas.openxmlformats.org/officeDocument/2006/relationships/image" Target="../media/image28.png"/><Relationship Id="rId3" Type="http://schemas.openxmlformats.org/officeDocument/2006/relationships/image" Target="../media/image9.svg"/><Relationship Id="rId21" Type="http://schemas.openxmlformats.org/officeDocument/2006/relationships/image" Target="../media/image25.svg"/><Relationship Id="rId34" Type="http://schemas.openxmlformats.org/officeDocument/2006/relationships/image" Target="../media/image36.png"/><Relationship Id="rId7" Type="http://schemas.openxmlformats.org/officeDocument/2006/relationships/image" Target="../media/image13.svg"/><Relationship Id="rId12" Type="http://schemas.openxmlformats.org/officeDocument/2006/relationships/image" Target="../media/image5.png"/><Relationship Id="rId17" Type="http://schemas.openxmlformats.org/officeDocument/2006/relationships/image" Target="../media/image21.svg"/><Relationship Id="rId25" Type="http://schemas.openxmlformats.org/officeDocument/2006/relationships/image" Target="../media/image27.svg"/><Relationship Id="rId33" Type="http://schemas.openxmlformats.org/officeDocument/2006/relationships/image" Target="../media/image35.svg"/><Relationship Id="rId2" Type="http://schemas.openxmlformats.org/officeDocument/2006/relationships/image" Target="../media/image8.png"/><Relationship Id="rId16" Type="http://schemas.openxmlformats.org/officeDocument/2006/relationships/image" Target="../media/image20.png"/><Relationship Id="rId20" Type="http://schemas.openxmlformats.org/officeDocument/2006/relationships/image" Target="../media/image24.png"/><Relationship Id="rId29" Type="http://schemas.openxmlformats.org/officeDocument/2006/relationships/image" Target="../media/image31.sv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26.png"/><Relationship Id="rId32" Type="http://schemas.openxmlformats.org/officeDocument/2006/relationships/image" Target="../media/image34.png"/><Relationship Id="rId5" Type="http://schemas.openxmlformats.org/officeDocument/2006/relationships/image" Target="../media/image11.svg"/><Relationship Id="rId15" Type="http://schemas.openxmlformats.org/officeDocument/2006/relationships/image" Target="../media/image19.svg"/><Relationship Id="rId23" Type="http://schemas.openxmlformats.org/officeDocument/2006/relationships/image" Target="../media/image4.svg"/><Relationship Id="rId28" Type="http://schemas.openxmlformats.org/officeDocument/2006/relationships/image" Target="../media/image30.png"/><Relationship Id="rId10" Type="http://schemas.openxmlformats.org/officeDocument/2006/relationships/image" Target="../media/image16.png"/><Relationship Id="rId19" Type="http://schemas.openxmlformats.org/officeDocument/2006/relationships/image" Target="../media/image23.svg"/><Relationship Id="rId31" Type="http://schemas.openxmlformats.org/officeDocument/2006/relationships/image" Target="../media/image33.sv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18.png"/><Relationship Id="rId22" Type="http://schemas.openxmlformats.org/officeDocument/2006/relationships/image" Target="../media/image3.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8"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53.svg"/><Relationship Id="rId4" Type="http://schemas.openxmlformats.org/officeDocument/2006/relationships/image" Target="../media/image5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89" name="Picture 2" descr="adelphi - HABITABLE">
            <a:extLst>
              <a:ext uri="{FF2B5EF4-FFF2-40B4-BE49-F238E27FC236}">
                <a16:creationId xmlns:a16="http://schemas.microsoft.com/office/drawing/2014/main" id="{056F8DF4-DB5F-4FFF-B2B2-0764FED33C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90" name="Grafik 89">
            <a:extLst>
              <a:ext uri="{FF2B5EF4-FFF2-40B4-BE49-F238E27FC236}">
                <a16:creationId xmlns:a16="http://schemas.microsoft.com/office/drawing/2014/main" id="{FA729B05-A74E-4BF1-A48B-BE60B36312C3}"/>
              </a:ext>
            </a:extLst>
          </p:cNvPr>
          <p:cNvPicPr>
            <a:picLocks noChangeAspect="1"/>
          </p:cNvPicPr>
          <p:nvPr userDrawn="1"/>
        </p:nvPicPr>
        <p:blipFill>
          <a:blip r:embed="rId3"/>
          <a:stretch>
            <a:fillRect/>
          </a:stretch>
        </p:blipFill>
        <p:spPr>
          <a:xfrm>
            <a:off x="2295568" y="8930333"/>
            <a:ext cx="1150036" cy="411713"/>
          </a:xfrm>
          <a:prstGeom prst="rect">
            <a:avLst/>
          </a:prstGeom>
        </p:spPr>
      </p:pic>
    </p:spTree>
    <p:extLst>
      <p:ext uri="{BB962C8B-B14F-4D97-AF65-F5344CB8AC3E}">
        <p14:creationId xmlns:p14="http://schemas.microsoft.com/office/powerpoint/2010/main" val="3971167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elfolie">
    <p:spTree>
      <p:nvGrpSpPr>
        <p:cNvPr id="1" name=""/>
        <p:cNvGrpSpPr/>
        <p:nvPr/>
      </p:nvGrpSpPr>
      <p:grpSpPr>
        <a:xfrm>
          <a:off x="0" y="0"/>
          <a:ext cx="0" cy="0"/>
          <a:chOff x="0" y="0"/>
          <a:chExt cx="0" cy="0"/>
        </a:xfrm>
      </p:grpSpPr>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89" name="Picture 2" descr="adelphi - HABITABLE">
            <a:extLst>
              <a:ext uri="{FF2B5EF4-FFF2-40B4-BE49-F238E27FC236}">
                <a16:creationId xmlns:a16="http://schemas.microsoft.com/office/drawing/2014/main" id="{056F8DF4-DB5F-4FFF-B2B2-0764FED33C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90" name="Grafik 89">
            <a:extLst>
              <a:ext uri="{FF2B5EF4-FFF2-40B4-BE49-F238E27FC236}">
                <a16:creationId xmlns:a16="http://schemas.microsoft.com/office/drawing/2014/main" id="{FA729B05-A74E-4BF1-A48B-BE60B36312C3}"/>
              </a:ext>
            </a:extLst>
          </p:cNvPr>
          <p:cNvPicPr>
            <a:picLocks noChangeAspect="1"/>
          </p:cNvPicPr>
          <p:nvPr userDrawn="1"/>
        </p:nvPicPr>
        <p:blipFill>
          <a:blip r:embed="rId3"/>
          <a:stretch>
            <a:fillRect/>
          </a:stretch>
        </p:blipFill>
        <p:spPr>
          <a:xfrm>
            <a:off x="2295568" y="8930333"/>
            <a:ext cx="1150036" cy="411713"/>
          </a:xfrm>
          <a:prstGeom prst="rect">
            <a:avLst/>
          </a:prstGeom>
        </p:spPr>
      </p:pic>
      <p:sp>
        <p:nvSpPr>
          <p:cNvPr id="45" name="Rechteck 44">
            <a:extLst>
              <a:ext uri="{FF2B5EF4-FFF2-40B4-BE49-F238E27FC236}">
                <a16:creationId xmlns:a16="http://schemas.microsoft.com/office/drawing/2014/main" id="{4B7185E8-CABE-423C-A5E7-727792B6F495}"/>
              </a:ext>
            </a:extLst>
          </p:cNvPr>
          <p:cNvSpPr/>
          <p:nvPr userDrawn="1"/>
        </p:nvSpPr>
        <p:spPr>
          <a:xfrm>
            <a:off x="3139549" y="6949410"/>
            <a:ext cx="1344659" cy="1344659"/>
          </a:xfrm>
          <a:prstGeom prst="rect">
            <a:avLst/>
          </a:prstGeom>
          <a:solidFill>
            <a:schemeClr val="accent2"/>
          </a:solidFill>
          <a:ln>
            <a:noFill/>
          </a:ln>
        </p:spPr>
        <p:txBody>
          <a:bodyPr spcFirstLastPara="1" wrap="square" lIns="91425" tIns="91425" rIns="91425" bIns="91425" anchor="ctr" anchorCtr="0">
            <a:noAutofit/>
          </a:bodyPr>
          <a:lstStyle/>
          <a:p>
            <a:pPr marR="0" lvl="0" indent="0" defTabSz="914400" fontAlgn="auto">
              <a:lnSpc>
                <a:spcPct val="100000"/>
              </a:lnSpc>
              <a:spcBef>
                <a:spcPts val="0"/>
              </a:spcBef>
              <a:spcAft>
                <a:spcPts val="0"/>
              </a:spcAft>
              <a:buClrTx/>
              <a:buSzTx/>
              <a:buFontTx/>
              <a:buNone/>
              <a:tabLst/>
            </a:pPr>
            <a:endParaRPr kumimoji="0" lang="de-DE" b="0" i="0" u="none" strike="noStrike" kern="0" cap="none" spc="0" normalizeH="0" baseline="0">
              <a:ln>
                <a:noFill/>
              </a:ln>
              <a:solidFill>
                <a:srgbClr val="4B4B4D"/>
              </a:solidFill>
              <a:effectLst/>
              <a:uLnTx/>
              <a:uFillTx/>
              <a:latin typeface="Arial"/>
            </a:endParaRPr>
          </a:p>
        </p:txBody>
      </p:sp>
      <p:pic>
        <p:nvPicPr>
          <p:cNvPr id="40" name="Grafik 39">
            <a:extLst>
              <a:ext uri="{FF2B5EF4-FFF2-40B4-BE49-F238E27FC236}">
                <a16:creationId xmlns:a16="http://schemas.microsoft.com/office/drawing/2014/main" id="{599CA422-EA98-445D-B137-00BC2A60FE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02069" y="5285920"/>
            <a:ext cx="1367097" cy="2050646"/>
          </a:xfrm>
          <a:prstGeom prst="rect">
            <a:avLst/>
          </a:prstGeom>
        </p:spPr>
      </p:pic>
      <p:grpSp>
        <p:nvGrpSpPr>
          <p:cNvPr id="951" name="Gruppieren 950">
            <a:extLst>
              <a:ext uri="{FF2B5EF4-FFF2-40B4-BE49-F238E27FC236}">
                <a16:creationId xmlns:a16="http://schemas.microsoft.com/office/drawing/2014/main" id="{762A2242-B2DC-4CA7-A9BA-0E3CBB0F9D5F}"/>
              </a:ext>
            </a:extLst>
          </p:cNvPr>
          <p:cNvGrpSpPr/>
          <p:nvPr userDrawn="1"/>
        </p:nvGrpSpPr>
        <p:grpSpPr>
          <a:xfrm rot="20872354">
            <a:off x="-52461" y="6338354"/>
            <a:ext cx="1663373" cy="1464195"/>
            <a:chOff x="-2699095" y="5177787"/>
            <a:chExt cx="1816494" cy="1598980"/>
          </a:xfrm>
        </p:grpSpPr>
        <p:sp>
          <p:nvSpPr>
            <p:cNvPr id="48" name="Google Shape;115;p14">
              <a:extLst>
                <a:ext uri="{FF2B5EF4-FFF2-40B4-BE49-F238E27FC236}">
                  <a16:creationId xmlns:a16="http://schemas.microsoft.com/office/drawing/2014/main" id="{FC5B9A66-F98B-408C-A104-E2A6732723F9}"/>
                </a:ext>
              </a:extLst>
            </p:cNvPr>
            <p:cNvSpPr/>
            <p:nvPr/>
          </p:nvSpPr>
          <p:spPr>
            <a:xfrm rot="19621195">
              <a:off x="-2481542" y="5177787"/>
              <a:ext cx="1598941" cy="1598980"/>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9" name="Google Shape;116;p14">
              <a:extLst>
                <a:ext uri="{FF2B5EF4-FFF2-40B4-BE49-F238E27FC236}">
                  <a16:creationId xmlns:a16="http://schemas.microsoft.com/office/drawing/2014/main" id="{99775F7F-73D5-43E6-9C95-468627AA2361}"/>
                </a:ext>
              </a:extLst>
            </p:cNvPr>
            <p:cNvSpPr/>
            <p:nvPr/>
          </p:nvSpPr>
          <p:spPr>
            <a:xfrm rot="19621195">
              <a:off x="-2699095" y="5242195"/>
              <a:ext cx="1598941" cy="799490"/>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50" name="Google Shape;117;p14">
            <a:extLst>
              <a:ext uri="{FF2B5EF4-FFF2-40B4-BE49-F238E27FC236}">
                <a16:creationId xmlns:a16="http://schemas.microsoft.com/office/drawing/2014/main" id="{A0D0BC80-06CF-421A-B82B-0D65492F49AC}"/>
              </a:ext>
            </a:extLst>
          </p:cNvPr>
          <p:cNvSpPr/>
          <p:nvPr/>
        </p:nvSpPr>
        <p:spPr>
          <a:xfrm rot="5400000">
            <a:off x="507904" y="7206137"/>
            <a:ext cx="724592" cy="1448892"/>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42" name="Freihandform: Form 941">
            <a:extLst>
              <a:ext uri="{FF2B5EF4-FFF2-40B4-BE49-F238E27FC236}">
                <a16:creationId xmlns:a16="http://schemas.microsoft.com/office/drawing/2014/main" id="{804DBFBE-A354-42D8-B789-F835FFD45CE6}"/>
              </a:ext>
            </a:extLst>
          </p:cNvPr>
          <p:cNvSpPr/>
          <p:nvPr userDrawn="1"/>
        </p:nvSpPr>
        <p:spPr>
          <a:xfrm>
            <a:off x="145755" y="8292879"/>
            <a:ext cx="2292473" cy="342168"/>
          </a:xfrm>
          <a:custGeom>
            <a:avLst/>
            <a:gdLst>
              <a:gd name="connsiteX0" fmla="*/ 907 w 1549673"/>
              <a:gd name="connsiteY0" fmla="*/ 907 h 1247239"/>
              <a:gd name="connsiteX1" fmla="*/ 1549250 w 1549673"/>
              <a:gd name="connsiteY1" fmla="*/ 907 h 1247239"/>
              <a:gd name="connsiteX2" fmla="*/ 1549250 w 1549673"/>
              <a:gd name="connsiteY2" fmla="*/ 1247288 h 1247239"/>
              <a:gd name="connsiteX3" fmla="*/ 907 w 1549673"/>
              <a:gd name="connsiteY3" fmla="*/ 1247288 h 1247239"/>
            </a:gdLst>
            <a:ahLst/>
            <a:cxnLst>
              <a:cxn ang="0">
                <a:pos x="connsiteX0" y="connsiteY0"/>
              </a:cxn>
              <a:cxn ang="0">
                <a:pos x="connsiteX1" y="connsiteY1"/>
              </a:cxn>
              <a:cxn ang="0">
                <a:pos x="connsiteX2" y="connsiteY2"/>
              </a:cxn>
              <a:cxn ang="0">
                <a:pos x="connsiteX3" y="connsiteY3"/>
              </a:cxn>
            </a:cxnLst>
            <a:rect l="l" t="t" r="r" b="b"/>
            <a:pathLst>
              <a:path w="1549673" h="1247239">
                <a:moveTo>
                  <a:pt x="907" y="907"/>
                </a:moveTo>
                <a:lnTo>
                  <a:pt x="1549250" y="907"/>
                </a:lnTo>
                <a:lnTo>
                  <a:pt x="1549250" y="1247288"/>
                </a:lnTo>
                <a:lnTo>
                  <a:pt x="907" y="1247288"/>
                </a:lnTo>
                <a:close/>
              </a:path>
            </a:pathLst>
          </a:custGeom>
          <a:solidFill>
            <a:schemeClr val="accent4"/>
          </a:solidFill>
          <a:ln w="9525" cap="flat">
            <a:noFill/>
            <a:prstDash val="solid"/>
            <a:miter/>
          </a:ln>
        </p:spPr>
        <p:txBody>
          <a:bodyPr rtlCol="0" anchor="ctr"/>
          <a:lstStyle/>
          <a:p>
            <a:endParaRPr lang="de-DE"/>
          </a:p>
        </p:txBody>
      </p:sp>
      <p:sp>
        <p:nvSpPr>
          <p:cNvPr id="946" name="Freihandform: Form 945">
            <a:extLst>
              <a:ext uri="{FF2B5EF4-FFF2-40B4-BE49-F238E27FC236}">
                <a16:creationId xmlns:a16="http://schemas.microsoft.com/office/drawing/2014/main" id="{4042CD55-41A1-4450-9C25-08F53C805D9D}"/>
              </a:ext>
            </a:extLst>
          </p:cNvPr>
          <p:cNvSpPr/>
          <p:nvPr userDrawn="1"/>
        </p:nvSpPr>
        <p:spPr>
          <a:xfrm>
            <a:off x="2438228" y="8292879"/>
            <a:ext cx="2614516" cy="342168"/>
          </a:xfrm>
          <a:custGeom>
            <a:avLst/>
            <a:gdLst>
              <a:gd name="connsiteX0" fmla="*/ 907 w 926658"/>
              <a:gd name="connsiteY0" fmla="*/ 907 h 1247239"/>
              <a:gd name="connsiteX1" fmla="*/ 926332 w 926658"/>
              <a:gd name="connsiteY1" fmla="*/ 907 h 1247239"/>
              <a:gd name="connsiteX2" fmla="*/ 926332 w 926658"/>
              <a:gd name="connsiteY2" fmla="*/ 1247288 h 1247239"/>
              <a:gd name="connsiteX3" fmla="*/ 907 w 926658"/>
              <a:gd name="connsiteY3" fmla="*/ 1247288 h 1247239"/>
            </a:gdLst>
            <a:ahLst/>
            <a:cxnLst>
              <a:cxn ang="0">
                <a:pos x="connsiteX0" y="connsiteY0"/>
              </a:cxn>
              <a:cxn ang="0">
                <a:pos x="connsiteX1" y="connsiteY1"/>
              </a:cxn>
              <a:cxn ang="0">
                <a:pos x="connsiteX2" y="connsiteY2"/>
              </a:cxn>
              <a:cxn ang="0">
                <a:pos x="connsiteX3" y="connsiteY3"/>
              </a:cxn>
            </a:cxnLst>
            <a:rect l="l" t="t" r="r" b="b"/>
            <a:pathLst>
              <a:path w="926658" h="1247239">
                <a:moveTo>
                  <a:pt x="907" y="907"/>
                </a:moveTo>
                <a:lnTo>
                  <a:pt x="926332" y="907"/>
                </a:lnTo>
                <a:lnTo>
                  <a:pt x="926332" y="1247288"/>
                </a:lnTo>
                <a:lnTo>
                  <a:pt x="907" y="1247288"/>
                </a:lnTo>
                <a:close/>
              </a:path>
            </a:pathLst>
          </a:custGeom>
          <a:solidFill>
            <a:srgbClr val="00792B"/>
          </a:solidFill>
          <a:ln w="9525" cap="flat">
            <a:noFill/>
            <a:prstDash val="solid"/>
            <a:miter/>
          </a:ln>
        </p:spPr>
        <p:txBody>
          <a:bodyPr rtlCol="0" anchor="ctr"/>
          <a:lstStyle/>
          <a:p>
            <a:endParaRPr lang="de-DE"/>
          </a:p>
        </p:txBody>
      </p:sp>
      <p:pic>
        <p:nvPicPr>
          <p:cNvPr id="949" name="Grafik 948">
            <a:extLst>
              <a:ext uri="{FF2B5EF4-FFF2-40B4-BE49-F238E27FC236}">
                <a16:creationId xmlns:a16="http://schemas.microsoft.com/office/drawing/2014/main" id="{0A58B6E3-8083-4F7E-B85E-0E7A3F62631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46546" y="5728284"/>
            <a:ext cx="1799793" cy="2573898"/>
          </a:xfrm>
          <a:prstGeom prst="rect">
            <a:avLst/>
          </a:prstGeom>
        </p:spPr>
      </p:pic>
      <p:sp>
        <p:nvSpPr>
          <p:cNvPr id="976" name="Freihandform: Form 975">
            <a:extLst>
              <a:ext uri="{FF2B5EF4-FFF2-40B4-BE49-F238E27FC236}">
                <a16:creationId xmlns:a16="http://schemas.microsoft.com/office/drawing/2014/main" id="{690D4557-D0CE-40EF-9BE8-4D33A616ECB1}"/>
              </a:ext>
            </a:extLst>
          </p:cNvPr>
          <p:cNvSpPr/>
          <p:nvPr userDrawn="1"/>
        </p:nvSpPr>
        <p:spPr>
          <a:xfrm>
            <a:off x="1845902" y="4098274"/>
            <a:ext cx="1133242" cy="1499116"/>
          </a:xfrm>
          <a:custGeom>
            <a:avLst/>
            <a:gdLst>
              <a:gd name="connsiteX0" fmla="*/ 0 w 1211977"/>
              <a:gd name="connsiteY0" fmla="*/ 0 h 1712589"/>
              <a:gd name="connsiteX1" fmla="*/ 165941 w 1211977"/>
              <a:gd name="connsiteY1" fmla="*/ 0 h 1712589"/>
              <a:gd name="connsiteX2" fmla="*/ 201997 w 1211977"/>
              <a:gd name="connsiteY2" fmla="*/ 0 h 1712589"/>
              <a:gd name="connsiteX3" fmla="*/ 504991 w 1211977"/>
              <a:gd name="connsiteY3" fmla="*/ 0 h 1712589"/>
              <a:gd name="connsiteX4" fmla="*/ 914400 w 1211977"/>
              <a:gd name="connsiteY4" fmla="*/ 0 h 1712589"/>
              <a:gd name="connsiteX5" fmla="*/ 1046037 w 1211977"/>
              <a:gd name="connsiteY5" fmla="*/ 0 h 1712589"/>
              <a:gd name="connsiteX6" fmla="*/ 1046042 w 1211977"/>
              <a:gd name="connsiteY6" fmla="*/ 1 h 1712589"/>
              <a:gd name="connsiteX7" fmla="*/ 1211977 w 1211977"/>
              <a:gd name="connsiteY7" fmla="*/ 1 h 1712589"/>
              <a:gd name="connsiteX8" fmla="*/ 1211977 w 1211977"/>
              <a:gd name="connsiteY8" fmla="*/ 165940 h 1712589"/>
              <a:gd name="connsiteX9" fmla="*/ 1211977 w 1211977"/>
              <a:gd name="connsiteY9" fmla="*/ 580777 h 1712589"/>
              <a:gd name="connsiteX10" fmla="*/ 1211977 w 1211977"/>
              <a:gd name="connsiteY10" fmla="*/ 829678 h 1712589"/>
              <a:gd name="connsiteX11" fmla="*/ 1211977 w 1211977"/>
              <a:gd name="connsiteY11" fmla="*/ 829682 h 1712589"/>
              <a:gd name="connsiteX12" fmla="*/ 1211977 w 1211977"/>
              <a:gd name="connsiteY12" fmla="*/ 995619 h 1712589"/>
              <a:gd name="connsiteX13" fmla="*/ 914400 w 1211977"/>
              <a:gd name="connsiteY13" fmla="*/ 995619 h 1712589"/>
              <a:gd name="connsiteX14" fmla="*/ 914400 w 1211977"/>
              <a:gd name="connsiteY14" fmla="*/ 997200 h 1712589"/>
              <a:gd name="connsiteX15" fmla="*/ 504668 w 1211977"/>
              <a:gd name="connsiteY15" fmla="*/ 997200 h 1712589"/>
              <a:gd name="connsiteX16" fmla="*/ 358435 w 1211977"/>
              <a:gd name="connsiteY16" fmla="*/ 1712589 h 1712589"/>
              <a:gd name="connsiteX17" fmla="*/ 202342 w 1211977"/>
              <a:gd name="connsiteY17" fmla="*/ 997200 h 1712589"/>
              <a:gd name="connsiteX18" fmla="*/ 0 w 1211977"/>
              <a:gd name="connsiteY18" fmla="*/ 997200 h 171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1977" h="1712589">
                <a:moveTo>
                  <a:pt x="0" y="0"/>
                </a:moveTo>
                <a:lnTo>
                  <a:pt x="165941" y="0"/>
                </a:lnTo>
                <a:lnTo>
                  <a:pt x="201997" y="0"/>
                </a:lnTo>
                <a:lnTo>
                  <a:pt x="504991" y="0"/>
                </a:lnTo>
                <a:lnTo>
                  <a:pt x="914400" y="0"/>
                </a:lnTo>
                <a:lnTo>
                  <a:pt x="1046037" y="0"/>
                </a:lnTo>
                <a:cubicBezTo>
                  <a:pt x="1046039" y="0"/>
                  <a:pt x="1046040" y="1"/>
                  <a:pt x="1046042" y="1"/>
                </a:cubicBezTo>
                <a:lnTo>
                  <a:pt x="1211977" y="1"/>
                </a:lnTo>
                <a:lnTo>
                  <a:pt x="1211977" y="165940"/>
                </a:lnTo>
                <a:lnTo>
                  <a:pt x="1211977" y="580777"/>
                </a:lnTo>
                <a:lnTo>
                  <a:pt x="1211977" y="829678"/>
                </a:lnTo>
                <a:lnTo>
                  <a:pt x="1211977" y="829682"/>
                </a:lnTo>
                <a:lnTo>
                  <a:pt x="1211977" y="995619"/>
                </a:lnTo>
                <a:lnTo>
                  <a:pt x="914400" y="995619"/>
                </a:lnTo>
                <a:lnTo>
                  <a:pt x="914400" y="997200"/>
                </a:lnTo>
                <a:lnTo>
                  <a:pt x="504668" y="997200"/>
                </a:lnTo>
                <a:lnTo>
                  <a:pt x="358435" y="1712589"/>
                </a:lnTo>
                <a:lnTo>
                  <a:pt x="202342" y="997200"/>
                </a:lnTo>
                <a:lnTo>
                  <a:pt x="0" y="997200"/>
                </a:ln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4" name="Freihandform: Form 1083">
            <a:extLst>
              <a:ext uri="{FF2B5EF4-FFF2-40B4-BE49-F238E27FC236}">
                <a16:creationId xmlns:a16="http://schemas.microsoft.com/office/drawing/2014/main" id="{440DF119-B86C-4C85-B530-70AE3838B5F0}"/>
              </a:ext>
            </a:extLst>
          </p:cNvPr>
          <p:cNvSpPr/>
          <p:nvPr userDrawn="1"/>
        </p:nvSpPr>
        <p:spPr>
          <a:xfrm>
            <a:off x="2733471" y="4098274"/>
            <a:ext cx="1380307" cy="1110952"/>
          </a:xfrm>
          <a:custGeom>
            <a:avLst/>
            <a:gdLst>
              <a:gd name="connsiteX0" fmla="*/ 428682 w 1476207"/>
              <a:gd name="connsiteY0" fmla="*/ 0 h 1188138"/>
              <a:gd name="connsiteX1" fmla="*/ 614045 w 1476207"/>
              <a:gd name="connsiteY1" fmla="*/ 0 h 1188138"/>
              <a:gd name="connsiteX2" fmla="*/ 1001068 w 1476207"/>
              <a:gd name="connsiteY2" fmla="*/ 0 h 1188138"/>
              <a:gd name="connsiteX3" fmla="*/ 1317494 w 1476207"/>
              <a:gd name="connsiteY3" fmla="*/ 0 h 1188138"/>
              <a:gd name="connsiteX4" fmla="*/ 1362504 w 1476207"/>
              <a:gd name="connsiteY4" fmla="*/ 0 h 1188138"/>
              <a:gd name="connsiteX5" fmla="*/ 1476207 w 1476207"/>
              <a:gd name="connsiteY5" fmla="*/ 0 h 1188138"/>
              <a:gd name="connsiteX6" fmla="*/ 1476207 w 1476207"/>
              <a:gd name="connsiteY6" fmla="*/ 933547 h 1188138"/>
              <a:gd name="connsiteX7" fmla="*/ 1315960 w 1476207"/>
              <a:gd name="connsiteY7" fmla="*/ 933547 h 1188138"/>
              <a:gd name="connsiteX8" fmla="*/ 1066307 w 1476207"/>
              <a:gd name="connsiteY8" fmla="*/ 1188138 h 1188138"/>
              <a:gd name="connsiteX9" fmla="*/ 1001169 w 1476207"/>
              <a:gd name="connsiteY9" fmla="*/ 933547 h 1188138"/>
              <a:gd name="connsiteX10" fmla="*/ 614045 w 1476207"/>
              <a:gd name="connsiteY10" fmla="*/ 933547 h 1188138"/>
              <a:gd name="connsiteX11" fmla="*/ 614045 w 1476207"/>
              <a:gd name="connsiteY11" fmla="*/ 932065 h 1188138"/>
              <a:gd name="connsiteX12" fmla="*/ 591867 w 1476207"/>
              <a:gd name="connsiteY12" fmla="*/ 932065 h 1188138"/>
              <a:gd name="connsiteX13" fmla="*/ 591867 w 1476207"/>
              <a:gd name="connsiteY13" fmla="*/ 932066 h 1188138"/>
              <a:gd name="connsiteX14" fmla="*/ 262742 w 1476207"/>
              <a:gd name="connsiteY14" fmla="*/ 932066 h 1188138"/>
              <a:gd name="connsiteX15" fmla="*/ 262742 w 1476207"/>
              <a:gd name="connsiteY15" fmla="*/ 776722 h 1188138"/>
              <a:gd name="connsiteX16" fmla="*/ 262742 w 1476207"/>
              <a:gd name="connsiteY16" fmla="*/ 776718 h 1188138"/>
              <a:gd name="connsiteX17" fmla="*/ 262742 w 1476207"/>
              <a:gd name="connsiteY17" fmla="*/ 583225 h 1188138"/>
              <a:gd name="connsiteX18" fmla="*/ 222597 w 1476207"/>
              <a:gd name="connsiteY18" fmla="*/ 608564 h 1188138"/>
              <a:gd name="connsiteX19" fmla="*/ 160229 w 1476207"/>
              <a:gd name="connsiteY19" fmla="*/ 620352 h 1188138"/>
              <a:gd name="connsiteX20" fmla="*/ 0 w 1476207"/>
              <a:gd name="connsiteY20" fmla="*/ 470350 h 1188138"/>
              <a:gd name="connsiteX21" fmla="*/ 160229 w 1476207"/>
              <a:gd name="connsiteY21" fmla="*/ 320349 h 1188138"/>
              <a:gd name="connsiteX22" fmla="*/ 222597 w 1476207"/>
              <a:gd name="connsiteY22" fmla="*/ 332137 h 1188138"/>
              <a:gd name="connsiteX23" fmla="*/ 262742 w 1476207"/>
              <a:gd name="connsiteY23" fmla="*/ 357476 h 1188138"/>
              <a:gd name="connsiteX24" fmla="*/ 262742 w 1476207"/>
              <a:gd name="connsiteY24" fmla="*/ 155348 h 1188138"/>
              <a:gd name="connsiteX25" fmla="*/ 262742 w 1476207"/>
              <a:gd name="connsiteY25" fmla="*/ 1 h 1188138"/>
              <a:gd name="connsiteX26" fmla="*/ 428677 w 1476207"/>
              <a:gd name="connsiteY26" fmla="*/ 1 h 1188138"/>
              <a:gd name="connsiteX27" fmla="*/ 428682 w 1476207"/>
              <a:gd name="connsiteY27" fmla="*/ 0 h 118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76207" h="1188138">
                <a:moveTo>
                  <a:pt x="428682" y="0"/>
                </a:moveTo>
                <a:lnTo>
                  <a:pt x="614045" y="0"/>
                </a:lnTo>
                <a:lnTo>
                  <a:pt x="1001068" y="0"/>
                </a:lnTo>
                <a:lnTo>
                  <a:pt x="1317494" y="0"/>
                </a:lnTo>
                <a:lnTo>
                  <a:pt x="1362504" y="0"/>
                </a:lnTo>
                <a:lnTo>
                  <a:pt x="1476207" y="0"/>
                </a:lnTo>
                <a:lnTo>
                  <a:pt x="1476207" y="933547"/>
                </a:lnTo>
                <a:lnTo>
                  <a:pt x="1315960" y="933547"/>
                </a:lnTo>
                <a:lnTo>
                  <a:pt x="1066307" y="1188138"/>
                </a:lnTo>
                <a:lnTo>
                  <a:pt x="1001169" y="933547"/>
                </a:lnTo>
                <a:lnTo>
                  <a:pt x="614045" y="933547"/>
                </a:lnTo>
                <a:lnTo>
                  <a:pt x="614045" y="932065"/>
                </a:lnTo>
                <a:lnTo>
                  <a:pt x="591867" y="932065"/>
                </a:lnTo>
                <a:lnTo>
                  <a:pt x="591867" y="932066"/>
                </a:lnTo>
                <a:lnTo>
                  <a:pt x="262742" y="932066"/>
                </a:lnTo>
                <a:lnTo>
                  <a:pt x="262742" y="776722"/>
                </a:lnTo>
                <a:lnTo>
                  <a:pt x="262742" y="776718"/>
                </a:lnTo>
                <a:lnTo>
                  <a:pt x="262742" y="583225"/>
                </a:lnTo>
                <a:lnTo>
                  <a:pt x="222597" y="608564"/>
                </a:lnTo>
                <a:cubicBezTo>
                  <a:pt x="203428" y="616155"/>
                  <a:pt x="182352" y="620352"/>
                  <a:pt x="160229" y="620352"/>
                </a:cubicBezTo>
                <a:cubicBezTo>
                  <a:pt x="71737" y="620352"/>
                  <a:pt x="0" y="553194"/>
                  <a:pt x="0" y="470350"/>
                </a:cubicBezTo>
                <a:cubicBezTo>
                  <a:pt x="0" y="387507"/>
                  <a:pt x="71737" y="320349"/>
                  <a:pt x="160229" y="320349"/>
                </a:cubicBezTo>
                <a:cubicBezTo>
                  <a:pt x="182352" y="320349"/>
                  <a:pt x="203428" y="324547"/>
                  <a:pt x="222597" y="332137"/>
                </a:cubicBezTo>
                <a:lnTo>
                  <a:pt x="262742" y="357476"/>
                </a:lnTo>
                <a:lnTo>
                  <a:pt x="262742" y="155348"/>
                </a:lnTo>
                <a:lnTo>
                  <a:pt x="262742" y="1"/>
                </a:lnTo>
                <a:lnTo>
                  <a:pt x="428677" y="1"/>
                </a:lnTo>
                <a:cubicBezTo>
                  <a:pt x="428679" y="1"/>
                  <a:pt x="428680" y="0"/>
                  <a:pt x="428682" y="0"/>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0736A24A-B6EE-B6FF-191C-4A89F8E9C147}"/>
              </a:ext>
            </a:extLst>
          </p:cNvPr>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3254457" y="4195723"/>
            <a:ext cx="679602" cy="679600"/>
          </a:xfrm>
          <a:prstGeom prst="rect">
            <a:avLst/>
          </a:prstGeom>
        </p:spPr>
      </p:pic>
      <p:grpSp>
        <p:nvGrpSpPr>
          <p:cNvPr id="5" name="Gruppieren 4">
            <a:extLst>
              <a:ext uri="{FF2B5EF4-FFF2-40B4-BE49-F238E27FC236}">
                <a16:creationId xmlns:a16="http://schemas.microsoft.com/office/drawing/2014/main" id="{6FDC15AC-DBF1-7FC1-54B8-E24051CE9601}"/>
              </a:ext>
            </a:extLst>
          </p:cNvPr>
          <p:cNvGrpSpPr/>
          <p:nvPr userDrawn="1"/>
        </p:nvGrpSpPr>
        <p:grpSpPr>
          <a:xfrm>
            <a:off x="2004391" y="4281601"/>
            <a:ext cx="552364" cy="507842"/>
            <a:chOff x="1101359" y="4764172"/>
            <a:chExt cx="464150" cy="426738"/>
          </a:xfrm>
          <a:solidFill>
            <a:schemeClr val="bg1"/>
          </a:solidFill>
        </p:grpSpPr>
        <p:sp>
          <p:nvSpPr>
            <p:cNvPr id="6" name="Rechteck: abgerundete Ecken 5">
              <a:extLst>
                <a:ext uri="{FF2B5EF4-FFF2-40B4-BE49-F238E27FC236}">
                  <a16:creationId xmlns:a16="http://schemas.microsoft.com/office/drawing/2014/main" id="{CD1038D6-3E47-9327-0F58-7539B6E83EC5}"/>
                </a:ext>
              </a:extLst>
            </p:cNvPr>
            <p:cNvSpPr/>
            <p:nvPr userDrawn="1"/>
          </p:nvSpPr>
          <p:spPr>
            <a:xfrm>
              <a:off x="1101359" y="4890990"/>
              <a:ext cx="385321"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hteck: abgerundete Ecken 6">
              <a:extLst>
                <a:ext uri="{FF2B5EF4-FFF2-40B4-BE49-F238E27FC236}">
                  <a16:creationId xmlns:a16="http://schemas.microsoft.com/office/drawing/2014/main" id="{0D5A4C91-D0B1-E5C0-7947-6CC97E8D95FA}"/>
                </a:ext>
              </a:extLst>
            </p:cNvPr>
            <p:cNvSpPr/>
            <p:nvPr userDrawn="1"/>
          </p:nvSpPr>
          <p:spPr>
            <a:xfrm>
              <a:off x="1101359" y="5013687"/>
              <a:ext cx="432000"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uppieren 7">
              <a:extLst>
                <a:ext uri="{FF2B5EF4-FFF2-40B4-BE49-F238E27FC236}">
                  <a16:creationId xmlns:a16="http://schemas.microsoft.com/office/drawing/2014/main" id="{9407E5D4-4E25-D0DC-7A0A-52B636BBBF44}"/>
                </a:ext>
              </a:extLst>
            </p:cNvPr>
            <p:cNvGrpSpPr/>
            <p:nvPr userDrawn="1"/>
          </p:nvGrpSpPr>
          <p:grpSpPr>
            <a:xfrm>
              <a:off x="1101359" y="5136384"/>
              <a:ext cx="234813" cy="54526"/>
              <a:chOff x="1222726" y="5136384"/>
              <a:chExt cx="234813" cy="54526"/>
            </a:xfrm>
            <a:grpFill/>
          </p:grpSpPr>
          <p:sp>
            <p:nvSpPr>
              <p:cNvPr id="11" name="Rechteck: abgerundete Ecken 10">
                <a:extLst>
                  <a:ext uri="{FF2B5EF4-FFF2-40B4-BE49-F238E27FC236}">
                    <a16:creationId xmlns:a16="http://schemas.microsoft.com/office/drawing/2014/main" id="{B991139E-36FD-4DD9-D369-CA9D78267F02}"/>
                  </a:ext>
                </a:extLst>
              </p:cNvPr>
              <p:cNvSpPr/>
              <p:nvPr userDrawn="1"/>
            </p:nvSpPr>
            <p:spPr>
              <a:xfrm>
                <a:off x="1312073" y="5136384"/>
                <a:ext cx="54641"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hteck: abgerundete Ecken 11">
                <a:extLst>
                  <a:ext uri="{FF2B5EF4-FFF2-40B4-BE49-F238E27FC236}">
                    <a16:creationId xmlns:a16="http://schemas.microsoft.com/office/drawing/2014/main" id="{AFE834C4-2BB0-9127-9EDF-5C211CEECFAF}"/>
                  </a:ext>
                </a:extLst>
              </p:cNvPr>
              <p:cNvSpPr/>
              <p:nvPr userDrawn="1"/>
            </p:nvSpPr>
            <p:spPr>
              <a:xfrm>
                <a:off x="1402898" y="5136384"/>
                <a:ext cx="54641"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hteck: abgerundete Ecken 12">
                <a:extLst>
                  <a:ext uri="{FF2B5EF4-FFF2-40B4-BE49-F238E27FC236}">
                    <a16:creationId xmlns:a16="http://schemas.microsoft.com/office/drawing/2014/main" id="{F29249EA-DE59-7F5E-51EA-5192117B98EC}"/>
                  </a:ext>
                </a:extLst>
              </p:cNvPr>
              <p:cNvSpPr/>
              <p:nvPr userDrawn="1"/>
            </p:nvSpPr>
            <p:spPr>
              <a:xfrm>
                <a:off x="1222726" y="5136384"/>
                <a:ext cx="54641"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hteck: abgerundete Ecken 8">
              <a:extLst>
                <a:ext uri="{FF2B5EF4-FFF2-40B4-BE49-F238E27FC236}">
                  <a16:creationId xmlns:a16="http://schemas.microsoft.com/office/drawing/2014/main" id="{E3B1AE4E-FF5E-5B48-9E81-3D5281932EB5}"/>
                </a:ext>
              </a:extLst>
            </p:cNvPr>
            <p:cNvSpPr/>
            <p:nvPr userDrawn="1"/>
          </p:nvSpPr>
          <p:spPr>
            <a:xfrm>
              <a:off x="1101359" y="4764172"/>
              <a:ext cx="464150"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eck: abgerundete Ecken 9">
              <a:extLst>
                <a:ext uri="{FF2B5EF4-FFF2-40B4-BE49-F238E27FC236}">
                  <a16:creationId xmlns:a16="http://schemas.microsoft.com/office/drawing/2014/main" id="{51FCFB6C-587D-B75A-1CAD-802466385292}"/>
                </a:ext>
              </a:extLst>
            </p:cNvPr>
            <p:cNvSpPr/>
            <p:nvPr userDrawn="1"/>
          </p:nvSpPr>
          <p:spPr>
            <a:xfrm>
              <a:off x="1101359" y="4771464"/>
              <a:ext cx="464150" cy="5452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61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1" name="Rahmen 10">
            <a:extLst>
              <a:ext uri="{FF2B5EF4-FFF2-40B4-BE49-F238E27FC236}">
                <a16:creationId xmlns:a16="http://schemas.microsoft.com/office/drawing/2014/main" id="{B0EE4C10-1215-49F3-908B-8A2FD63AF25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8019D9F2-E451-49E7-A67E-662E62F5813A}"/>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a:off x="162463"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B961D102-505E-4CAD-B9E9-CFB14EEE2144}"/>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elfolie">
    <p:spTree>
      <p:nvGrpSpPr>
        <p:cNvPr id="1" name=""/>
        <p:cNvGrpSpPr/>
        <p:nvPr/>
      </p:nvGrpSpPr>
      <p:grpSpPr>
        <a:xfrm>
          <a:off x="0" y="0"/>
          <a:ext cx="0" cy="0"/>
          <a:chOff x="0" y="0"/>
          <a:chExt cx="0" cy="0"/>
        </a:xfrm>
      </p:grpSpPr>
      <p:pic>
        <p:nvPicPr>
          <p:cNvPr id="24" name="Grafik 23">
            <a:extLst>
              <a:ext uri="{FF2B5EF4-FFF2-40B4-BE49-F238E27FC236}">
                <a16:creationId xmlns:a16="http://schemas.microsoft.com/office/drawing/2014/main" id="{5595FAA8-EC12-4DDF-9195-D792E7A26E9F}"/>
              </a:ext>
            </a:extLst>
          </p:cNvPr>
          <p:cNvPicPr>
            <a:picLocks noChangeAspect="1"/>
          </p:cNvPicPr>
          <p:nvPr userDrawn="1"/>
        </p:nvPicPr>
        <p:blipFill>
          <a:blip r:embed="rId2"/>
          <a:stretch>
            <a:fillRect/>
          </a:stretch>
        </p:blipFill>
        <p:spPr>
          <a:xfrm>
            <a:off x="569699" y="3856874"/>
            <a:ext cx="917270" cy="917270"/>
          </a:xfrm>
          <a:prstGeom prst="rect">
            <a:avLst/>
          </a:prstGeom>
        </p:spPr>
      </p:pic>
      <p:pic>
        <p:nvPicPr>
          <p:cNvPr id="26" name="Grafik 25">
            <a:extLst>
              <a:ext uri="{FF2B5EF4-FFF2-40B4-BE49-F238E27FC236}">
                <a16:creationId xmlns:a16="http://schemas.microsoft.com/office/drawing/2014/main" id="{739C67F5-0485-4706-A976-928A8DE6D54E}"/>
              </a:ext>
            </a:extLst>
          </p:cNvPr>
          <p:cNvPicPr>
            <a:picLocks noChangeAspect="1"/>
          </p:cNvPicPr>
          <p:nvPr userDrawn="1"/>
        </p:nvPicPr>
        <p:blipFill>
          <a:blip r:embed="rId3"/>
          <a:stretch>
            <a:fillRect/>
          </a:stretch>
        </p:blipFill>
        <p:spPr>
          <a:xfrm>
            <a:off x="555103" y="5890413"/>
            <a:ext cx="931866" cy="931866"/>
          </a:xfrm>
          <a:prstGeom prst="rect">
            <a:avLst/>
          </a:prstGeom>
        </p:spPr>
      </p:pic>
      <p:pic>
        <p:nvPicPr>
          <p:cNvPr id="160" name="Grafik 159">
            <a:extLst>
              <a:ext uri="{FF2B5EF4-FFF2-40B4-BE49-F238E27FC236}">
                <a16:creationId xmlns:a16="http://schemas.microsoft.com/office/drawing/2014/main" id="{4F962B22-F41C-4CC6-8A38-16257F8D22AE}"/>
              </a:ext>
            </a:extLst>
          </p:cNvPr>
          <p:cNvPicPr>
            <a:picLocks noChangeAspect="1"/>
          </p:cNvPicPr>
          <p:nvPr userDrawn="1"/>
        </p:nvPicPr>
        <p:blipFill>
          <a:blip r:embed="rId4"/>
          <a:stretch>
            <a:fillRect/>
          </a:stretch>
        </p:blipFill>
        <p:spPr>
          <a:xfrm>
            <a:off x="493088" y="1267384"/>
            <a:ext cx="1011619" cy="1011619"/>
          </a:xfrm>
          <a:prstGeom prst="rect">
            <a:avLst/>
          </a:prstGeom>
        </p:spPr>
      </p:pic>
      <p:pic>
        <p:nvPicPr>
          <p:cNvPr id="162" name="Grafik 161">
            <a:extLst>
              <a:ext uri="{FF2B5EF4-FFF2-40B4-BE49-F238E27FC236}">
                <a16:creationId xmlns:a16="http://schemas.microsoft.com/office/drawing/2014/main" id="{F8F698D2-7B4B-4025-A1C1-C27EE9854AA3}"/>
              </a:ext>
            </a:extLst>
          </p:cNvPr>
          <p:cNvPicPr>
            <a:picLocks noChangeAspect="1"/>
          </p:cNvPicPr>
          <p:nvPr userDrawn="1"/>
        </p:nvPicPr>
        <p:blipFill>
          <a:blip r:embed="rId5"/>
          <a:stretch>
            <a:fillRect/>
          </a:stretch>
        </p:blipFill>
        <p:spPr>
          <a:xfrm>
            <a:off x="488685" y="8262060"/>
            <a:ext cx="817207" cy="817207"/>
          </a:xfrm>
          <a:prstGeom prst="rect">
            <a:avLst/>
          </a:prstGeom>
        </p:spPr>
      </p:pic>
      <p:pic>
        <p:nvPicPr>
          <p:cNvPr id="164" name="Grafik 163">
            <a:extLst>
              <a:ext uri="{FF2B5EF4-FFF2-40B4-BE49-F238E27FC236}">
                <a16:creationId xmlns:a16="http://schemas.microsoft.com/office/drawing/2014/main" id="{067E23CD-6CE4-404E-ADDA-1904C5236660}"/>
              </a:ext>
            </a:extLst>
          </p:cNvPr>
          <p:cNvPicPr>
            <a:picLocks noChangeAspect="1"/>
          </p:cNvPicPr>
          <p:nvPr userDrawn="1"/>
        </p:nvPicPr>
        <p:blipFill>
          <a:blip r:embed="rId6"/>
          <a:stretch>
            <a:fillRect/>
          </a:stretch>
        </p:blipFill>
        <p:spPr>
          <a:xfrm>
            <a:off x="1836703" y="8107117"/>
            <a:ext cx="824379" cy="824379"/>
          </a:xfrm>
          <a:prstGeom prst="rect">
            <a:avLst/>
          </a:prstGeom>
        </p:spPr>
      </p:pic>
      <p:grpSp>
        <p:nvGrpSpPr>
          <p:cNvPr id="169" name="Gruppieren 168">
            <a:extLst>
              <a:ext uri="{FF2B5EF4-FFF2-40B4-BE49-F238E27FC236}">
                <a16:creationId xmlns:a16="http://schemas.microsoft.com/office/drawing/2014/main" id="{3A4FEAD4-4A71-4F29-A68D-186DF9107333}"/>
              </a:ext>
            </a:extLst>
          </p:cNvPr>
          <p:cNvGrpSpPr/>
          <p:nvPr userDrawn="1"/>
        </p:nvGrpSpPr>
        <p:grpSpPr>
          <a:xfrm>
            <a:off x="2268905" y="8931496"/>
            <a:ext cx="784353" cy="784353"/>
            <a:chOff x="4724331" y="7663928"/>
            <a:chExt cx="2102712" cy="2102712"/>
          </a:xfrm>
        </p:grpSpPr>
        <p:sp>
          <p:nvSpPr>
            <p:cNvPr id="167" name="Rechteck 166">
              <a:extLst>
                <a:ext uri="{FF2B5EF4-FFF2-40B4-BE49-F238E27FC236}">
                  <a16:creationId xmlns:a16="http://schemas.microsoft.com/office/drawing/2014/main" id="{FA1A46F9-8DD1-4B87-A851-5BB9A51079ED}"/>
                </a:ext>
              </a:extLst>
            </p:cNvPr>
            <p:cNvSpPr/>
            <p:nvPr userDrawn="1"/>
          </p:nvSpPr>
          <p:spPr>
            <a:xfrm>
              <a:off x="6296025" y="7786688"/>
              <a:ext cx="447675" cy="33337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Grafik 54">
              <a:extLst>
                <a:ext uri="{FF2B5EF4-FFF2-40B4-BE49-F238E27FC236}">
                  <a16:creationId xmlns:a16="http://schemas.microsoft.com/office/drawing/2014/main" id="{48C3CECC-F586-4BAC-AA3F-2BFD7C0170BD}"/>
                </a:ext>
              </a:extLst>
            </p:cNvPr>
            <p:cNvPicPr>
              <a:picLocks noChangeAspect="1"/>
            </p:cNvPicPr>
            <p:nvPr userDrawn="1"/>
          </p:nvPicPr>
          <p:blipFill>
            <a:blip r:embed="rId7"/>
            <a:stretch>
              <a:fillRect/>
            </a:stretch>
          </p:blipFill>
          <p:spPr>
            <a:xfrm>
              <a:off x="4724331" y="7663928"/>
              <a:ext cx="2102712" cy="2102712"/>
            </a:xfrm>
            <a:prstGeom prst="rect">
              <a:avLst/>
            </a:prstGeom>
          </p:spPr>
        </p:pic>
        <p:pic>
          <p:nvPicPr>
            <p:cNvPr id="166" name="Grafik 165" descr="Blatt">
              <a:extLst>
                <a:ext uri="{FF2B5EF4-FFF2-40B4-BE49-F238E27FC236}">
                  <a16:creationId xmlns:a16="http://schemas.microsoft.com/office/drawing/2014/main" id="{3514CEE5-99B5-480F-9324-98F7700FD6F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96025" y="7748889"/>
              <a:ext cx="408972" cy="408972"/>
            </a:xfrm>
            <a:prstGeom prst="rect">
              <a:avLst/>
            </a:prstGeom>
          </p:spPr>
        </p:pic>
      </p:grpSp>
      <p:sp>
        <p:nvSpPr>
          <p:cNvPr id="62" name="Textplatzhalter 6">
            <a:extLst>
              <a:ext uri="{FF2B5EF4-FFF2-40B4-BE49-F238E27FC236}">
                <a16:creationId xmlns:a16="http://schemas.microsoft.com/office/drawing/2014/main" id="{01394572-420B-46E4-A5BC-5F39D9A74F45}"/>
              </a:ext>
            </a:extLst>
          </p:cNvPr>
          <p:cNvSpPr>
            <a:spLocks noGrp="1"/>
          </p:cNvSpPr>
          <p:nvPr>
            <p:ph type="body" sz="quarter" idx="15" hasCustomPrompt="1"/>
          </p:nvPr>
        </p:nvSpPr>
        <p:spPr>
          <a:xfrm>
            <a:off x="252119" y="386088"/>
            <a:ext cx="6381606" cy="566471"/>
          </a:xfrm>
        </p:spPr>
        <p:txBody>
          <a:bodyPr/>
          <a:lstStyle>
            <a:lvl1pPr marL="0" indent="0">
              <a:buNone/>
              <a:defRPr/>
            </a:lvl1pPr>
          </a:lstStyle>
          <a:p>
            <a:r>
              <a:rPr lang="de-DE"/>
              <a:t>Big Point</a:t>
            </a:r>
          </a:p>
        </p:txBody>
      </p:sp>
      <p:sp>
        <p:nvSpPr>
          <p:cNvPr id="63" name="Textplatzhalter 6">
            <a:extLst>
              <a:ext uri="{FF2B5EF4-FFF2-40B4-BE49-F238E27FC236}">
                <a16:creationId xmlns:a16="http://schemas.microsoft.com/office/drawing/2014/main" id="{3171B669-2B3A-43E2-AAB3-D56760A125FD}"/>
              </a:ext>
            </a:extLst>
          </p:cNvPr>
          <p:cNvSpPr>
            <a:spLocks noGrp="1"/>
          </p:cNvSpPr>
          <p:nvPr>
            <p:ph type="body" sz="quarter" idx="16" hasCustomPrompt="1"/>
          </p:nvPr>
        </p:nvSpPr>
        <p:spPr>
          <a:xfrm>
            <a:off x="252119" y="2809753"/>
            <a:ext cx="6381606" cy="566471"/>
          </a:xfrm>
        </p:spPr>
        <p:txBody>
          <a:bodyPr/>
          <a:lstStyle>
            <a:lvl1pPr marL="0" indent="0">
              <a:buNone/>
              <a:defRPr/>
            </a:lvl1pPr>
          </a:lstStyle>
          <a:p>
            <a:r>
              <a:rPr lang="de-DE"/>
              <a:t>Konsum-</a:t>
            </a:r>
            <a:r>
              <a:rPr lang="de-DE" err="1"/>
              <a:t>Challenges</a:t>
            </a:r>
            <a:endParaRPr lang="de-DE"/>
          </a:p>
        </p:txBody>
      </p:sp>
      <p:sp>
        <p:nvSpPr>
          <p:cNvPr id="64" name="Textplatzhalter 6">
            <a:extLst>
              <a:ext uri="{FF2B5EF4-FFF2-40B4-BE49-F238E27FC236}">
                <a16:creationId xmlns:a16="http://schemas.microsoft.com/office/drawing/2014/main" id="{9671C962-C4E4-4251-A6BD-D49EA9B9CB96}"/>
              </a:ext>
            </a:extLst>
          </p:cNvPr>
          <p:cNvSpPr>
            <a:spLocks noGrp="1"/>
          </p:cNvSpPr>
          <p:nvPr>
            <p:ph type="body" sz="quarter" idx="17" hasCustomPrompt="1"/>
          </p:nvPr>
        </p:nvSpPr>
        <p:spPr>
          <a:xfrm>
            <a:off x="252119" y="5253394"/>
            <a:ext cx="6381606" cy="566471"/>
          </a:xfrm>
        </p:spPr>
        <p:txBody>
          <a:bodyPr/>
          <a:lstStyle>
            <a:lvl1pPr marL="0" indent="0">
              <a:buNone/>
              <a:defRPr/>
            </a:lvl1pPr>
          </a:lstStyle>
          <a:p>
            <a:r>
              <a:rPr lang="de-DE"/>
              <a:t>Routine-</a:t>
            </a:r>
            <a:r>
              <a:rPr lang="de-DE" err="1"/>
              <a:t>Challenges</a:t>
            </a:r>
            <a:endParaRPr lang="de-DE"/>
          </a:p>
        </p:txBody>
      </p:sp>
      <p:sp>
        <p:nvSpPr>
          <p:cNvPr id="65" name="Textplatzhalter 6">
            <a:extLst>
              <a:ext uri="{FF2B5EF4-FFF2-40B4-BE49-F238E27FC236}">
                <a16:creationId xmlns:a16="http://schemas.microsoft.com/office/drawing/2014/main" id="{AA068E22-5C01-4D53-B216-9B1F52C4110B}"/>
              </a:ext>
            </a:extLst>
          </p:cNvPr>
          <p:cNvSpPr>
            <a:spLocks noGrp="1"/>
          </p:cNvSpPr>
          <p:nvPr>
            <p:ph type="body" sz="quarter" idx="18" hasCustomPrompt="1"/>
          </p:nvPr>
        </p:nvSpPr>
        <p:spPr>
          <a:xfrm>
            <a:off x="252119" y="7353029"/>
            <a:ext cx="6381606" cy="566471"/>
          </a:xfrm>
        </p:spPr>
        <p:txBody>
          <a:bodyPr/>
          <a:lstStyle>
            <a:lvl1pPr marL="0" indent="0">
              <a:buNone/>
              <a:defRPr/>
            </a:lvl1pPr>
          </a:lstStyle>
          <a:p>
            <a:r>
              <a:rPr lang="de-DE"/>
              <a:t>Handabdruck-</a:t>
            </a:r>
            <a:r>
              <a:rPr lang="de-DE" err="1"/>
              <a:t>Challenges</a:t>
            </a:r>
            <a:endParaRPr lang="de-DE"/>
          </a:p>
        </p:txBody>
      </p:sp>
      <p:pic>
        <p:nvPicPr>
          <p:cNvPr id="171" name="Grafik 170">
            <a:extLst>
              <a:ext uri="{FF2B5EF4-FFF2-40B4-BE49-F238E27FC236}">
                <a16:creationId xmlns:a16="http://schemas.microsoft.com/office/drawing/2014/main" id="{ABD7D4CF-DD93-4577-ABAD-C40FD9F3E93D}"/>
              </a:ext>
            </a:extLst>
          </p:cNvPr>
          <p:cNvPicPr>
            <a:picLocks noChangeAspect="1"/>
          </p:cNvPicPr>
          <p:nvPr userDrawn="1"/>
        </p:nvPicPr>
        <p:blipFill>
          <a:blip r:embed="rId10"/>
          <a:stretch>
            <a:fillRect/>
          </a:stretch>
        </p:blipFill>
        <p:spPr>
          <a:xfrm>
            <a:off x="3844859" y="1254852"/>
            <a:ext cx="1319211" cy="1074251"/>
          </a:xfrm>
          <a:prstGeom prst="rect">
            <a:avLst/>
          </a:prstGeom>
        </p:spPr>
      </p:pic>
      <p:pic>
        <p:nvPicPr>
          <p:cNvPr id="173" name="Grafik 172">
            <a:extLst>
              <a:ext uri="{FF2B5EF4-FFF2-40B4-BE49-F238E27FC236}">
                <a16:creationId xmlns:a16="http://schemas.microsoft.com/office/drawing/2014/main" id="{B392650B-2E75-43E0-9E6C-7EC654E19431}"/>
              </a:ext>
            </a:extLst>
          </p:cNvPr>
          <p:cNvPicPr>
            <a:picLocks noChangeAspect="1"/>
          </p:cNvPicPr>
          <p:nvPr userDrawn="1"/>
        </p:nvPicPr>
        <p:blipFill>
          <a:blip r:embed="rId11"/>
          <a:stretch>
            <a:fillRect/>
          </a:stretch>
        </p:blipFill>
        <p:spPr>
          <a:xfrm>
            <a:off x="4135942" y="8328394"/>
            <a:ext cx="2233373" cy="1297788"/>
          </a:xfrm>
          <a:prstGeom prst="rect">
            <a:avLst/>
          </a:prstGeom>
        </p:spPr>
      </p:pic>
      <p:pic>
        <p:nvPicPr>
          <p:cNvPr id="175" name="Grafik 174">
            <a:extLst>
              <a:ext uri="{FF2B5EF4-FFF2-40B4-BE49-F238E27FC236}">
                <a16:creationId xmlns:a16="http://schemas.microsoft.com/office/drawing/2014/main" id="{BAAEB2E8-36E7-46BF-936E-64B15AC0212B}"/>
              </a:ext>
            </a:extLst>
          </p:cNvPr>
          <p:cNvPicPr>
            <a:picLocks noChangeAspect="1"/>
          </p:cNvPicPr>
          <p:nvPr userDrawn="1"/>
        </p:nvPicPr>
        <p:blipFill>
          <a:blip r:embed="rId12"/>
          <a:stretch>
            <a:fillRect/>
          </a:stretch>
        </p:blipFill>
        <p:spPr>
          <a:xfrm>
            <a:off x="3926540" y="3562719"/>
            <a:ext cx="1769633" cy="1503058"/>
          </a:xfrm>
          <a:prstGeom prst="rect">
            <a:avLst/>
          </a:prstGeom>
        </p:spPr>
      </p:pic>
      <p:pic>
        <p:nvPicPr>
          <p:cNvPr id="177" name="Grafik 176">
            <a:extLst>
              <a:ext uri="{FF2B5EF4-FFF2-40B4-BE49-F238E27FC236}">
                <a16:creationId xmlns:a16="http://schemas.microsoft.com/office/drawing/2014/main" id="{0B725407-ECB5-4C18-9560-5A13DF698B2D}"/>
              </a:ext>
            </a:extLst>
          </p:cNvPr>
          <p:cNvPicPr>
            <a:picLocks noChangeAspect="1"/>
          </p:cNvPicPr>
          <p:nvPr userDrawn="1"/>
        </p:nvPicPr>
        <p:blipFill>
          <a:blip r:embed="rId13"/>
          <a:stretch>
            <a:fillRect/>
          </a:stretch>
        </p:blipFill>
        <p:spPr>
          <a:xfrm>
            <a:off x="4390512" y="6065535"/>
            <a:ext cx="1179988" cy="1219256"/>
          </a:xfrm>
          <a:prstGeom prst="rect">
            <a:avLst/>
          </a:prstGeom>
        </p:spPr>
      </p:pic>
    </p:spTree>
    <p:extLst>
      <p:ext uri="{BB962C8B-B14F-4D97-AF65-F5344CB8AC3E}">
        <p14:creationId xmlns:p14="http://schemas.microsoft.com/office/powerpoint/2010/main" val="3946146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a:solidFill>
                  <a:schemeClr val="bg1"/>
                </a:solidFill>
              </a:rPr>
              <a:t>Best  Practice:  </a:t>
            </a:r>
            <a:br>
              <a:rPr lang="de-DE" sz="2800">
                <a:solidFill>
                  <a:schemeClr val="bg1"/>
                </a:solidFill>
              </a:rPr>
            </a:br>
            <a:r>
              <a:rPr lang="de-DE" sz="280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Marktnachfrage beeinflussen:</a:t>
              </a:r>
              <a:r>
                <a:rPr lang="de-DE" sz="60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Sofortige Handlungsmöglichkeiten:</a:t>
              </a:r>
              <a:r>
                <a:rPr lang="de-DE" sz="60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10.02.2026</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6" r:id="rId3"/>
    <p:sldLayoutId id="2147483667" r:id="rId4"/>
    <p:sldLayoutId id="2147483668" r:id="rId5"/>
    <p:sldLayoutId id="2147483663" r:id="rId6"/>
    <p:sldLayoutId id="2147483669" r:id="rId7"/>
    <p:sldLayoutId id="2147483665" r:id="rId8"/>
    <p:sldLayoutId id="2147483664"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uba.co2-rechner.de/de_DE/quickcheck/"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denkwerkstatt-konsum.umweltbundesamt.de/geld" TargetMode="External"/><Relationship Id="rId4" Type="http://schemas.openxmlformats.org/officeDocument/2006/relationships/hyperlink" Target="https://denkwerkstatt-konsum.umweltbundesamt.de/bildungsmateriali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7">
            <a:extLst>
              <a:ext uri="{FF2B5EF4-FFF2-40B4-BE49-F238E27FC236}">
                <a16:creationId xmlns:a16="http://schemas.microsoft.com/office/drawing/2014/main" id="{6CEF5CA2-D5C6-ED2C-C8D0-A3ECF8422242}"/>
              </a:ext>
            </a:extLst>
          </p:cNvPr>
          <p:cNvSpPr txBox="1">
            <a:spLocks noGrp="1"/>
          </p:cNvSpPr>
          <p:nvPr>
            <p:ph type="title" idx="4294967295"/>
          </p:nvPr>
        </p:nvSpPr>
        <p:spPr>
          <a:xfrm>
            <a:off x="462418" y="901891"/>
            <a:ext cx="6025199" cy="130094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lvl1pPr lvl="0" algn="l" defTabSz="685800" rtl="0" eaLnBrk="1" latinLnBrk="0" hangingPunct="1">
              <a:lnSpc>
                <a:spcPct val="75000"/>
              </a:lnSpc>
              <a:spcBef>
                <a:spcPts val="0"/>
              </a:spcBef>
              <a:spcAft>
                <a:spcPts val="0"/>
              </a:spcAft>
              <a:buSzPts val="5200"/>
              <a:buNone/>
              <a:defRPr sz="4800" b="1" kern="1200">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marL="0" marR="0" lvl="0" indent="0" algn="l" defTabSz="685800" rtl="0" eaLnBrk="1" fontAlgn="auto" latinLnBrk="0" hangingPunct="1">
              <a:lnSpc>
                <a:spcPct val="100000"/>
              </a:lnSpc>
              <a:spcBef>
                <a:spcPts val="0"/>
              </a:spcBef>
              <a:spcAft>
                <a:spcPts val="0"/>
              </a:spcAft>
              <a:buClrTx/>
              <a:buSzPts val="5200"/>
              <a:buFontTx/>
              <a:buNone/>
              <a:tabLst/>
              <a:defRPr/>
            </a:pPr>
            <a:r>
              <a:rPr kumimoji="0" lang="de-DE" sz="4400" b="1" i="0" u="none" strike="noStrike" kern="1200" cap="none" spc="0" normalizeH="0" baseline="0" noProof="0" dirty="0" err="1">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LifestyleCheck</a:t>
            </a:r>
            <a:r>
              <a:rPr kumimoji="0" lang="de-DE" sz="44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 – </a:t>
            </a:r>
            <a:br>
              <a:rPr kumimoji="0" lang="de-DE" sz="44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de-DE" sz="28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Wie leben </a:t>
            </a:r>
            <a:r>
              <a:rPr kumimoji="0" lang="de-DE" sz="2800" b="1" i="0" u="none" strike="noStrike" kern="1200" cap="none" spc="0" normalizeH="0" baseline="0" noProof="0" dirty="0" err="1">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Jonte</a:t>
            </a:r>
            <a:r>
              <a:rPr kumimoji="0" lang="de-DE" sz="2800" b="1"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rPr>
              <a:t>, Zeynep und Bahar?</a:t>
            </a:r>
            <a:endParaRPr kumimoji="0" lang="de-DE" sz="4400" b="0" i="0" u="none" strike="noStrike" kern="1200" cap="none" spc="0" normalizeH="0" baseline="0" noProof="0" dirty="0">
              <a:ln>
                <a:noFill/>
              </a:ln>
              <a:solidFill>
                <a:schemeClr val="accent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Untertitel 8">
            <a:extLst>
              <a:ext uri="{FF2B5EF4-FFF2-40B4-BE49-F238E27FC236}">
                <a16:creationId xmlns:a16="http://schemas.microsoft.com/office/drawing/2014/main" id="{7B682075-2A04-A705-666F-648001E4C000}"/>
              </a:ext>
            </a:extLst>
          </p:cNvPr>
          <p:cNvSpPr txBox="1">
            <a:spLocks/>
          </p:cNvSpPr>
          <p:nvPr/>
        </p:nvSpPr>
        <p:spPr>
          <a:xfrm>
            <a:off x="462418" y="2404791"/>
            <a:ext cx="6025199" cy="1603271"/>
          </a:xfrm>
          <a:prstGeom prst="rect">
            <a:avLst/>
          </a:prstGeom>
        </p:spPr>
        <p:txBody>
          <a:bodyPr spcFirstLastPara="1" vert="horz" wrap="square" lIns="91425" tIns="91425" rIns="91425" bIns="91425" rtlCol="0" anchor="t" anchorCtr="0">
            <a:noAutofit/>
          </a:bodyPr>
          <a:lstStyle>
            <a:lvl1pPr marL="171450" lvl="0" indent="-171450" algn="l" defTabSz="685800" rtl="0" eaLnBrk="1" latinLnBrk="0" hangingPunct="1">
              <a:lnSpc>
                <a:spcPct val="100000"/>
              </a:lnSpc>
              <a:spcBef>
                <a:spcPts val="0"/>
              </a:spcBef>
              <a:spcAft>
                <a:spcPts val="0"/>
              </a:spcAft>
              <a:buSzPts val="2800"/>
              <a:buFont typeface="Arial" panose="020B0604020202020204" pitchFamily="34" charset="0"/>
              <a:buNone/>
              <a:defRPr sz="2000" kern="1200">
                <a:solidFill>
                  <a:srgbClr val="4B4B4D"/>
                </a:solidFill>
                <a:latin typeface="+mj-lt"/>
                <a:ea typeface="+mn-ea"/>
                <a:cs typeface="+mn-cs"/>
              </a:defRPr>
            </a:lvl1pPr>
            <a:lvl2pPr marL="514350" lvl="1"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2pPr>
            <a:lvl3pPr marL="857250" lvl="2"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3pPr>
            <a:lvl4pPr marL="1200150" lvl="3"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4pPr>
            <a:lvl5pPr marL="1543050" lvl="4"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5pPr>
            <a:lvl6pPr marL="1885950" lvl="5"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6pPr>
            <a:lvl7pPr marL="2228850" lvl="6"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7pPr>
            <a:lvl8pPr marL="2571750" lvl="7"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8pPr>
            <a:lvl9pPr marL="2914650" lvl="8"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9pPr>
          </a:lstStyle>
          <a:p>
            <a:pPr marL="0" indent="0"/>
            <a:r>
              <a:rPr lang="de-DE" sz="2400" b="1" dirty="0"/>
              <a:t>Anleitung </a:t>
            </a:r>
            <a:r>
              <a:rPr lang="de-DE" sz="2400" dirty="0"/>
              <a:t>zur Nutzung des </a:t>
            </a:r>
            <a:r>
              <a:rPr lang="de-DE" sz="2400">
                <a:solidFill>
                  <a:schemeClr val="accent1"/>
                </a:solidFill>
              </a:rPr>
              <a:t>LifestyleChecks</a:t>
            </a:r>
            <a:endParaRPr lang="de-DE" sz="2400" dirty="0">
              <a:solidFill>
                <a:schemeClr val="accent1"/>
              </a:solidFill>
            </a:endParaRPr>
          </a:p>
        </p:txBody>
      </p:sp>
      <p:sp>
        <p:nvSpPr>
          <p:cNvPr id="11" name="Untertitel 8">
            <a:extLst>
              <a:ext uri="{FF2B5EF4-FFF2-40B4-BE49-F238E27FC236}">
                <a16:creationId xmlns:a16="http://schemas.microsoft.com/office/drawing/2014/main" id="{5D41A620-9D3C-AE47-A072-4DF7BCF86030}"/>
              </a:ext>
            </a:extLst>
          </p:cNvPr>
          <p:cNvSpPr>
            <a:spLocks noGrp="1"/>
          </p:cNvSpPr>
          <p:nvPr>
            <p:ph type="subTitle" idx="1"/>
          </p:nvPr>
        </p:nvSpPr>
        <p:spPr>
          <a:xfrm>
            <a:off x="3193845" y="3086473"/>
            <a:ext cx="3293772" cy="1601787"/>
          </a:xfrm>
        </p:spPr>
        <p:txBody>
          <a:bodyPr/>
          <a:lstStyle/>
          <a:p>
            <a:pPr marL="450850" indent="-342900">
              <a:spcAft>
                <a:spcPts val="600"/>
              </a:spcAft>
              <a:buSzPct val="100000"/>
              <a:buFont typeface="Arial" panose="020B0604020202020204" pitchFamily="34" charset="0"/>
              <a:buChar char="•"/>
            </a:pPr>
            <a:r>
              <a:rPr lang="de-DE">
                <a:solidFill>
                  <a:schemeClr val="accent1"/>
                </a:solidFill>
              </a:rPr>
              <a:t>Auf einen Blick</a:t>
            </a:r>
            <a:endParaRPr lang="de-DE">
              <a:solidFill>
                <a:schemeClr val="accent1"/>
              </a:solidFill>
              <a:ea typeface="Calibri Light"/>
              <a:cs typeface="Calibri Light"/>
            </a:endParaRPr>
          </a:p>
          <a:p>
            <a:pPr marL="450850" indent="-342900">
              <a:spcAft>
                <a:spcPts val="600"/>
              </a:spcAft>
              <a:buSzPct val="100000"/>
              <a:buFont typeface="Arial" panose="020B0604020202020204" pitchFamily="34" charset="0"/>
              <a:buChar char="•"/>
            </a:pPr>
            <a:r>
              <a:rPr lang="de-DE">
                <a:solidFill>
                  <a:schemeClr val="accent1"/>
                </a:solidFill>
              </a:rPr>
              <a:t>Informationen zum </a:t>
            </a:r>
            <a:r>
              <a:rPr lang="de-DE" err="1">
                <a:solidFill>
                  <a:schemeClr val="accent1"/>
                </a:solidFill>
              </a:rPr>
              <a:t>LifestyleCheck</a:t>
            </a:r>
            <a:endParaRPr lang="de-DE">
              <a:solidFill>
                <a:schemeClr val="accent1"/>
              </a:solidFill>
              <a:ea typeface="Calibri Light"/>
              <a:cs typeface="Calibri Light"/>
            </a:endParaRPr>
          </a:p>
          <a:p>
            <a:pPr marL="450850" indent="-342900">
              <a:spcAft>
                <a:spcPts val="600"/>
              </a:spcAft>
              <a:buSzPct val="100000"/>
              <a:buFont typeface="Arial" panose="020B0604020202020204" pitchFamily="34" charset="0"/>
              <a:buChar char="•"/>
            </a:pPr>
            <a:r>
              <a:rPr lang="de-DE">
                <a:solidFill>
                  <a:schemeClr val="accent1"/>
                </a:solidFill>
              </a:rPr>
              <a:t>Unterrichtsvorschlag</a:t>
            </a:r>
            <a:r>
              <a:rPr lang="de-DE" sz="2400">
                <a:solidFill>
                  <a:schemeClr val="accent1"/>
                </a:solidFill>
              </a:rPr>
              <a:t> </a:t>
            </a:r>
            <a:endParaRPr lang="de-DE" sz="2400">
              <a:solidFill>
                <a:schemeClr val="accent1"/>
              </a:solidFill>
              <a:ea typeface="Calibri Light"/>
              <a:cs typeface="Calibri Light"/>
            </a:endParaRPr>
          </a:p>
        </p:txBody>
      </p:sp>
      <p:grpSp>
        <p:nvGrpSpPr>
          <p:cNvPr id="23" name="Gruppieren 22">
            <a:extLst>
              <a:ext uri="{FF2B5EF4-FFF2-40B4-BE49-F238E27FC236}">
                <a16:creationId xmlns:a16="http://schemas.microsoft.com/office/drawing/2014/main" id="{462918CB-BBD9-B2F0-A949-9B301B9397ED}"/>
              </a:ext>
              <a:ext uri="{C183D7F6-B498-43B3-948B-1728B52AA6E4}">
                <adec:decorative xmlns:adec="http://schemas.microsoft.com/office/drawing/2017/decorative" val="1"/>
              </a:ext>
            </a:extLst>
          </p:cNvPr>
          <p:cNvGrpSpPr/>
          <p:nvPr/>
        </p:nvGrpSpPr>
        <p:grpSpPr>
          <a:xfrm>
            <a:off x="835485" y="3170889"/>
            <a:ext cx="2163626" cy="2625046"/>
            <a:chOff x="-2514575" y="2809839"/>
            <a:chExt cx="2459653" cy="2984205"/>
          </a:xfrm>
        </p:grpSpPr>
        <p:sp>
          <p:nvSpPr>
            <p:cNvPr id="20" name="Rechteck: abgerundete Ecken 19">
              <a:extLst>
                <a:ext uri="{FF2B5EF4-FFF2-40B4-BE49-F238E27FC236}">
                  <a16:creationId xmlns:a16="http://schemas.microsoft.com/office/drawing/2014/main" id="{BB2EF2D6-82C3-7018-9514-8D08D1356F94}"/>
                </a:ext>
              </a:extLst>
            </p:cNvPr>
            <p:cNvSpPr/>
            <p:nvPr/>
          </p:nvSpPr>
          <p:spPr>
            <a:xfrm flipH="1">
              <a:off x="-2414677" y="2809839"/>
              <a:ext cx="2359755" cy="2984205"/>
            </a:xfrm>
            <a:prstGeom prst="roundRect">
              <a:avLst>
                <a:gd name="adj" fmla="val 11032"/>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a:solidFill>
                  <a:schemeClr val="accent5"/>
                </a:solidFill>
              </a:endParaRPr>
            </a:p>
          </p:txBody>
        </p:sp>
        <p:pic>
          <p:nvPicPr>
            <p:cNvPr id="14" name="Grafik 13">
              <a:extLst>
                <a:ext uri="{FF2B5EF4-FFF2-40B4-BE49-F238E27FC236}">
                  <a16:creationId xmlns:a16="http://schemas.microsoft.com/office/drawing/2014/main" id="{7D7B9B42-2402-DA7A-0CE1-F9198132E077}"/>
                </a:ext>
              </a:extLst>
            </p:cNvPr>
            <p:cNvPicPr>
              <a:picLocks noChangeAspect="1"/>
            </p:cNvPicPr>
            <p:nvPr/>
          </p:nvPicPr>
          <p:blipFill>
            <a:blip r:embed="rId3">
              <a:clrChange>
                <a:clrFrom>
                  <a:srgbClr val="FFFFFF"/>
                </a:clrFrom>
                <a:clrTo>
                  <a:srgbClr val="FFFFFF">
                    <a:alpha val="0"/>
                  </a:srgbClr>
                </a:clrTo>
              </a:clrChange>
            </a:blip>
            <a:srcRect l="3230" t="9731" r="11956" b="18321"/>
            <a:stretch/>
          </p:blipFill>
          <p:spPr>
            <a:xfrm>
              <a:off x="-2514575" y="2854937"/>
              <a:ext cx="2341650" cy="2809687"/>
            </a:xfrm>
            <a:prstGeom prst="rect">
              <a:avLst/>
            </a:prstGeom>
          </p:spPr>
        </p:pic>
      </p:grpSp>
      <p:grpSp>
        <p:nvGrpSpPr>
          <p:cNvPr id="21" name="Gruppieren 20">
            <a:extLst>
              <a:ext uri="{FF2B5EF4-FFF2-40B4-BE49-F238E27FC236}">
                <a16:creationId xmlns:a16="http://schemas.microsoft.com/office/drawing/2014/main" id="{096355B0-2C29-A6C8-AF2A-4ACD50F656D2}"/>
              </a:ext>
              <a:ext uri="{C183D7F6-B498-43B3-948B-1728B52AA6E4}">
                <adec:decorative xmlns:adec="http://schemas.microsoft.com/office/drawing/2017/decorative" val="1"/>
              </a:ext>
            </a:extLst>
          </p:cNvPr>
          <p:cNvGrpSpPr/>
          <p:nvPr/>
        </p:nvGrpSpPr>
        <p:grpSpPr>
          <a:xfrm>
            <a:off x="370383" y="5501464"/>
            <a:ext cx="2216710" cy="2238942"/>
            <a:chOff x="-4360233" y="0"/>
            <a:chExt cx="2520000" cy="2545274"/>
          </a:xfrm>
        </p:grpSpPr>
        <p:sp>
          <p:nvSpPr>
            <p:cNvPr id="16" name="Rechteck: abgerundete Ecken 15">
              <a:extLst>
                <a:ext uri="{FF2B5EF4-FFF2-40B4-BE49-F238E27FC236}">
                  <a16:creationId xmlns:a16="http://schemas.microsoft.com/office/drawing/2014/main" id="{7124C5FC-8DE1-EBEF-57CC-3BB709690DB1}"/>
                </a:ext>
              </a:extLst>
            </p:cNvPr>
            <p:cNvSpPr/>
            <p:nvPr/>
          </p:nvSpPr>
          <p:spPr>
            <a:xfrm flipH="1">
              <a:off x="-4360233" y="0"/>
              <a:ext cx="2520000" cy="2520000"/>
            </a:xfrm>
            <a:prstGeom prst="roundRect">
              <a:avLst>
                <a:gd name="adj" fmla="val 110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a:solidFill>
                  <a:schemeClr val="accent5"/>
                </a:solidFill>
              </a:endParaRPr>
            </a:p>
          </p:txBody>
        </p:sp>
        <p:pic>
          <p:nvPicPr>
            <p:cNvPr id="12" name="Grafik 11">
              <a:extLst>
                <a:ext uri="{FF2B5EF4-FFF2-40B4-BE49-F238E27FC236}">
                  <a16:creationId xmlns:a16="http://schemas.microsoft.com/office/drawing/2014/main" id="{B9FDD6E1-78DE-38DB-8F26-D363ABABB7C9}"/>
                </a:ext>
                <a:ext uri="{C183D7F6-B498-43B3-948B-1728B52AA6E4}">
                  <adec:decorative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blip>
            <a:srcRect l="6289" t="9517" r="8726" b="25306"/>
            <a:stretch/>
          </p:blipFill>
          <p:spPr>
            <a:xfrm>
              <a:off x="-4360233" y="0"/>
              <a:ext cx="2346379" cy="2545274"/>
            </a:xfrm>
            <a:prstGeom prst="rect">
              <a:avLst/>
            </a:prstGeom>
          </p:spPr>
        </p:pic>
      </p:grpSp>
      <p:grpSp>
        <p:nvGrpSpPr>
          <p:cNvPr id="6" name="Gruppieren 5">
            <a:extLst>
              <a:ext uri="{FF2B5EF4-FFF2-40B4-BE49-F238E27FC236}">
                <a16:creationId xmlns:a16="http://schemas.microsoft.com/office/drawing/2014/main" id="{1B0E2B14-C79F-E4B4-074B-557221846B70}"/>
              </a:ext>
              <a:ext uri="{C183D7F6-B498-43B3-948B-1728B52AA6E4}">
                <adec:decorative xmlns:adec="http://schemas.microsoft.com/office/drawing/2017/decorative" val="1"/>
              </a:ext>
            </a:extLst>
          </p:cNvPr>
          <p:cNvGrpSpPr/>
          <p:nvPr/>
        </p:nvGrpSpPr>
        <p:grpSpPr>
          <a:xfrm>
            <a:off x="2385824" y="6018633"/>
            <a:ext cx="2461967" cy="2392191"/>
            <a:chOff x="2385824" y="6018633"/>
            <a:chExt cx="2461967" cy="2392191"/>
          </a:xfrm>
        </p:grpSpPr>
        <p:sp>
          <p:nvSpPr>
            <p:cNvPr id="17" name="Rechteck: abgerundete Ecken 16">
              <a:extLst>
                <a:ext uri="{FF2B5EF4-FFF2-40B4-BE49-F238E27FC236}">
                  <a16:creationId xmlns:a16="http://schemas.microsoft.com/office/drawing/2014/main" id="{04CEE487-F409-2B3E-33B6-B4E009817EBC}"/>
                </a:ext>
                <a:ext uri="{C183D7F6-B498-43B3-948B-1728B52AA6E4}">
                  <adec:decorative xmlns:adec="http://schemas.microsoft.com/office/drawing/2017/decorative" val="1"/>
                </a:ext>
              </a:extLst>
            </p:cNvPr>
            <p:cNvSpPr/>
            <p:nvPr/>
          </p:nvSpPr>
          <p:spPr>
            <a:xfrm flipH="1">
              <a:off x="2385824" y="6018633"/>
              <a:ext cx="2461967" cy="2392191"/>
            </a:xfrm>
            <a:prstGeom prst="roundRect">
              <a:avLst>
                <a:gd name="adj" fmla="val 11032"/>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lnSpc>
                  <a:spcPct val="90000"/>
                </a:lnSpc>
              </a:pPr>
              <a:endParaRPr lang="de-DE" b="1">
                <a:solidFill>
                  <a:schemeClr val="accent5"/>
                </a:solidFill>
              </a:endParaRPr>
            </a:p>
          </p:txBody>
        </p:sp>
        <p:pic>
          <p:nvPicPr>
            <p:cNvPr id="4" name="Grafik 3">
              <a:extLst>
                <a:ext uri="{FF2B5EF4-FFF2-40B4-BE49-F238E27FC236}">
                  <a16:creationId xmlns:a16="http://schemas.microsoft.com/office/drawing/2014/main" id="{89E81574-B9CA-5B63-E9CF-8A8110EE2336}"/>
                </a:ext>
                <a:ext uri="{C183D7F6-B498-43B3-948B-1728B52AA6E4}">
                  <adec:decorative xmlns:adec="http://schemas.microsoft.com/office/drawing/2017/decorative" val="1"/>
                </a:ext>
              </a:extLst>
            </p:cNvPr>
            <p:cNvPicPr>
              <a:picLocks noChangeAspect="1"/>
            </p:cNvPicPr>
            <p:nvPr/>
          </p:nvPicPr>
          <p:blipFill>
            <a:blip r:embed="rId5"/>
            <a:srcRect l="-2614" t="481" r="653" b="13942"/>
            <a:stretch>
              <a:fillRect/>
            </a:stretch>
          </p:blipFill>
          <p:spPr>
            <a:xfrm>
              <a:off x="2614979" y="6051554"/>
              <a:ext cx="2009991" cy="2292552"/>
            </a:xfrm>
            <a:prstGeom prst="rect">
              <a:avLst/>
            </a:prstGeom>
          </p:spPr>
        </p:pic>
      </p:grpSp>
    </p:spTree>
    <p:extLst>
      <p:ext uri="{BB962C8B-B14F-4D97-AF65-F5344CB8AC3E}">
        <p14:creationId xmlns:p14="http://schemas.microsoft.com/office/powerpoint/2010/main" val="44782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D155336-1F72-57CE-9604-0BAF1BC4B576}"/>
              </a:ext>
            </a:extLst>
          </p:cNvPr>
          <p:cNvSpPr>
            <a:spLocks noGrp="1"/>
          </p:cNvSpPr>
          <p:nvPr>
            <p:ph type="ctrTitle"/>
          </p:nvPr>
        </p:nvSpPr>
        <p:spPr>
          <a:xfrm>
            <a:off x="335280" y="357890"/>
            <a:ext cx="6187440" cy="648000"/>
          </a:xfrm>
        </p:spPr>
        <p:txBody>
          <a:bodyPr anchor="ctr"/>
          <a:lstStyle/>
          <a:p>
            <a:pPr algn="ctr"/>
            <a:r>
              <a:rPr lang="de-DE" sz="2600" dirty="0">
                <a:solidFill>
                  <a:schemeClr val="accent1"/>
                </a:solidFill>
              </a:rPr>
              <a:t>Auf einen Blick</a:t>
            </a:r>
            <a:endParaRPr lang="en-US" sz="2600" dirty="0">
              <a:solidFill>
                <a:schemeClr val="accent1"/>
              </a:solidFill>
            </a:endParaRPr>
          </a:p>
        </p:txBody>
      </p:sp>
      <p:grpSp>
        <p:nvGrpSpPr>
          <p:cNvPr id="3" name="Gruppieren 2">
            <a:extLst>
              <a:ext uri="{FF2B5EF4-FFF2-40B4-BE49-F238E27FC236}">
                <a16:creationId xmlns:a16="http://schemas.microsoft.com/office/drawing/2014/main" id="{C98501F2-EEC0-4817-9811-6A4926AC45FA}"/>
              </a:ext>
              <a:ext uri="{C183D7F6-B498-43B3-948B-1728B52AA6E4}">
                <adec:decorative xmlns:adec="http://schemas.microsoft.com/office/drawing/2017/decorative" val="1"/>
              </a:ext>
            </a:extLst>
          </p:cNvPr>
          <p:cNvGrpSpPr/>
          <p:nvPr/>
        </p:nvGrpSpPr>
        <p:grpSpPr>
          <a:xfrm>
            <a:off x="452037" y="972239"/>
            <a:ext cx="6019883" cy="1207391"/>
            <a:chOff x="357134" y="1156933"/>
            <a:chExt cx="6217725" cy="1412552"/>
          </a:xfrm>
        </p:grpSpPr>
        <p:sp>
          <p:nvSpPr>
            <p:cNvPr id="17" name="Freihandform: Form 16">
              <a:extLst>
                <a:ext uri="{FF2B5EF4-FFF2-40B4-BE49-F238E27FC236}">
                  <a16:creationId xmlns:a16="http://schemas.microsoft.com/office/drawing/2014/main" id="{EF2A6306-3781-4645-895A-020D7E1CE5D1}"/>
                </a:ext>
              </a:extLst>
            </p:cNvPr>
            <p:cNvSpPr/>
            <p:nvPr/>
          </p:nvSpPr>
          <p:spPr>
            <a:xfrm>
              <a:off x="357134" y="1156933"/>
              <a:ext cx="6217725" cy="1404291"/>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tx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descr="Die Konsum-Kommunikationsspiele Bingo und KoKo motivieren die &#10;Schüler*innen zur Kommunikation über nachhaltigen Konsum.&#10;&#10;Die fünf Handlungsfelder: Mobilität; Ernährung; Wohnen und Schulgebäude; Kleidung und Mode; Smartphones, Laptops und mehr! – Informations- und Kommunikationstechnologien.">
              <a:extLst>
                <a:ext uri="{FF2B5EF4-FFF2-40B4-BE49-F238E27FC236}">
                  <a16:creationId xmlns:a16="http://schemas.microsoft.com/office/drawing/2014/main" id="{768775BC-6082-4CB1-9F82-A2812D81A7F8}"/>
                </a:ext>
              </a:extLst>
            </p:cNvPr>
            <p:cNvSpPr/>
            <p:nvPr/>
          </p:nvSpPr>
          <p:spPr>
            <a:xfrm>
              <a:off x="431215" y="1165195"/>
              <a:ext cx="5600234" cy="1404290"/>
            </a:xfrm>
            <a:prstGeom prst="rect">
              <a:avLst/>
            </a:prstGeom>
          </p:spPr>
          <p:txBody>
            <a:bodyPr wrap="square" lIns="91440" tIns="45720" rIns="91440" bIns="45720" anchor="ctr">
              <a:spAutoFit/>
            </a:bodyPr>
            <a:lstStyle/>
            <a:p>
              <a:r>
                <a:rPr lang="de-DE" sz="1200" dirty="0"/>
                <a:t>Im Mittelpunkt des </a:t>
              </a:r>
              <a:r>
                <a:rPr lang="de-DE" sz="1200" b="1" dirty="0" err="1"/>
                <a:t>LifestyleChecks</a:t>
              </a:r>
              <a:r>
                <a:rPr lang="de-DE" sz="1200" dirty="0"/>
                <a:t> stehen fünf Personas und ihre </a:t>
              </a:r>
              <a:br>
                <a:rPr lang="de-DE" sz="1200" dirty="0"/>
              </a:br>
              <a:r>
                <a:rPr lang="de-DE" sz="1200" dirty="0"/>
                <a:t>unterschiedlichen Lebensstile.</a:t>
              </a:r>
              <a:br>
                <a:rPr lang="de-DE" sz="1200" dirty="0"/>
              </a:br>
              <a:endParaRPr lang="de-DE" sz="1200" dirty="0"/>
            </a:p>
            <a:p>
              <a:r>
                <a:rPr lang="de-DE" sz="1200" b="1" dirty="0"/>
                <a:t>Folgende Themen werden behandelt: </a:t>
              </a:r>
              <a:r>
                <a:rPr lang="de-DE" sz="1200" i="1" dirty="0"/>
                <a:t>Konsumverhalten, Lebensstile, nachhaltiges Handeln im Alltag, politische Instrumente, ökologischer Fußabdruck, Einkommen, individuelle Möglichkeiten, Handabdruck und Engagement.</a:t>
              </a:r>
            </a:p>
          </p:txBody>
        </p:sp>
      </p:grpSp>
      <p:sp>
        <p:nvSpPr>
          <p:cNvPr id="7" name="Google Shape;287;p27">
            <a:extLst>
              <a:ext uri="{FF2B5EF4-FFF2-40B4-BE49-F238E27FC236}">
                <a16:creationId xmlns:a16="http://schemas.microsoft.com/office/drawing/2014/main" id="{283668E0-9C8D-7042-11DB-9696EE00F8DA}"/>
              </a:ext>
            </a:extLst>
          </p:cNvPr>
          <p:cNvSpPr/>
          <p:nvPr/>
        </p:nvSpPr>
        <p:spPr>
          <a:xfrm>
            <a:off x="454263" y="2401595"/>
            <a:ext cx="347991" cy="347991"/>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a:solidFill>
                  <a:schemeClr val="bg1"/>
                </a:solidFill>
              </a:rPr>
              <a:t>i</a:t>
            </a:r>
            <a:endParaRPr sz="2000" b="1">
              <a:solidFill>
                <a:schemeClr val="bg1"/>
              </a:solidFill>
            </a:endParaRPr>
          </a:p>
        </p:txBody>
      </p:sp>
      <p:sp>
        <p:nvSpPr>
          <p:cNvPr id="18" name="Rechteck 17">
            <a:extLst>
              <a:ext uri="{FF2B5EF4-FFF2-40B4-BE49-F238E27FC236}">
                <a16:creationId xmlns:a16="http://schemas.microsoft.com/office/drawing/2014/main" id="{AB16897D-52B9-4007-A3F3-8E0A930E6237}"/>
              </a:ext>
            </a:extLst>
          </p:cNvPr>
          <p:cNvSpPr/>
          <p:nvPr/>
        </p:nvSpPr>
        <p:spPr>
          <a:xfrm>
            <a:off x="952500" y="2384786"/>
            <a:ext cx="5570220" cy="754053"/>
          </a:xfrm>
          <a:prstGeom prst="rect">
            <a:avLst/>
          </a:prstGeom>
        </p:spPr>
        <p:txBody>
          <a:bodyPr wrap="square" lIns="0" tIns="0" rIns="0" bIns="0" anchor="ctr">
            <a:spAutoFit/>
          </a:bodyPr>
          <a:lstStyle/>
          <a:p>
            <a:pPr>
              <a:spcAft>
                <a:spcPts val="600"/>
              </a:spcAft>
            </a:pPr>
            <a:r>
              <a:rPr lang="de-DE" sz="1100" dirty="0"/>
              <a:t>Ziel jeder </a:t>
            </a:r>
            <a:r>
              <a:rPr lang="de-DE" sz="1100" b="1" dirty="0"/>
              <a:t>Persona</a:t>
            </a:r>
            <a:r>
              <a:rPr lang="de-DE" sz="1100" dirty="0"/>
              <a:t> ist es, ihr Konsumverhalten im Alltag nachhaltiger zu gestalten. </a:t>
            </a:r>
            <a:br>
              <a:rPr lang="de-DE" sz="1100" dirty="0"/>
            </a:br>
            <a:r>
              <a:rPr lang="de-DE" sz="1100" dirty="0"/>
              <a:t>Im Moment wissen sie noch nicht, wie sie dies tun können. </a:t>
            </a:r>
          </a:p>
          <a:p>
            <a:pPr>
              <a:spcAft>
                <a:spcPts val="600"/>
              </a:spcAft>
            </a:pPr>
            <a:r>
              <a:rPr lang="de-DE" sz="1100" dirty="0"/>
              <a:t>Die Schüler*innen recherchieren und beraten eine Persona in Kleingruppen.</a:t>
            </a:r>
            <a:r>
              <a:rPr lang="de-DE" sz="1100" b="1" dirty="0"/>
              <a:t> Interviewfragen</a:t>
            </a:r>
            <a:r>
              <a:rPr lang="de-DE" sz="1100" dirty="0"/>
              <a:t> motivieren die Schüler*innen die Themen in ihrem privaten Umfeld zu verbreiten.</a:t>
            </a:r>
            <a:endParaRPr lang="de-DE" sz="1100" dirty="0">
              <a:ea typeface="Calibri"/>
              <a:cs typeface="Calibri"/>
            </a:endParaRPr>
          </a:p>
        </p:txBody>
      </p:sp>
      <p:graphicFrame>
        <p:nvGraphicFramePr>
          <p:cNvPr id="34" name="Tabelle 33">
            <a:extLst>
              <a:ext uri="{FF2B5EF4-FFF2-40B4-BE49-F238E27FC236}">
                <a16:creationId xmlns:a16="http://schemas.microsoft.com/office/drawing/2014/main" id="{3CF622E7-1B95-4208-B64F-DCCE4B007700}"/>
              </a:ext>
            </a:extLst>
          </p:cNvPr>
          <p:cNvGraphicFramePr>
            <a:graphicFrameLocks noGrp="1"/>
          </p:cNvGraphicFramePr>
          <p:nvPr>
            <p:extLst>
              <p:ext uri="{D42A27DB-BD31-4B8C-83A1-F6EECF244321}">
                <p14:modId xmlns:p14="http://schemas.microsoft.com/office/powerpoint/2010/main" val="1364655124"/>
              </p:ext>
            </p:extLst>
          </p:nvPr>
        </p:nvGraphicFramePr>
        <p:xfrm>
          <a:off x="452037" y="3306014"/>
          <a:ext cx="5946571" cy="6028020"/>
        </p:xfrm>
        <a:graphic>
          <a:graphicData uri="http://schemas.openxmlformats.org/drawingml/2006/table">
            <a:tbl>
              <a:tblPr firstRow="1"/>
              <a:tblGrid>
                <a:gridCol w="1019993">
                  <a:extLst>
                    <a:ext uri="{9D8B030D-6E8A-4147-A177-3AD203B41FA5}">
                      <a16:colId xmlns:a16="http://schemas.microsoft.com/office/drawing/2014/main" val="2469808579"/>
                    </a:ext>
                  </a:extLst>
                </a:gridCol>
                <a:gridCol w="4926578">
                  <a:extLst>
                    <a:ext uri="{9D8B030D-6E8A-4147-A177-3AD203B41FA5}">
                      <a16:colId xmlns:a16="http://schemas.microsoft.com/office/drawing/2014/main" val="863433551"/>
                    </a:ext>
                  </a:extLst>
                </a:gridCol>
              </a:tblGrid>
              <a:tr h="240061">
                <a:tc>
                  <a:txBody>
                    <a:bodyPr/>
                    <a:lstStyle/>
                    <a:p>
                      <a:pPr algn="l" rtl="0" fontAlgn="base">
                        <a:lnSpc>
                          <a:spcPct val="100000"/>
                        </a:lnSpc>
                      </a:pPr>
                      <a:r>
                        <a:rPr lang="de-DE" sz="1100" b="0" u="none">
                          <a:solidFill>
                            <a:schemeClr val="accent1"/>
                          </a:solidFill>
                        </a:rPr>
                        <a:t>Leitfragen</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i="0" dirty="0">
                          <a:solidFill>
                            <a:schemeClr val="tx1"/>
                          </a:solidFill>
                          <a:effectLst/>
                          <a:latin typeface="+mn-lt"/>
                        </a:rPr>
                        <a:t>Wie funktioniert nachhaltiger Konsum im Alltag? </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325868614"/>
                  </a:ext>
                </a:extLst>
              </a:tr>
              <a:tr h="240061">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a:solidFill>
                            <a:schemeClr val="accent1"/>
                          </a:solidFill>
                        </a:rPr>
                        <a:t>Jahrgangsstufen</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i="0">
                          <a:solidFill>
                            <a:schemeClr val="tx1"/>
                          </a:solidFill>
                          <a:effectLst/>
                          <a:latin typeface="+mn-lt"/>
                        </a:rPr>
                        <a:t>ab Klassenstufe 7 oder älter</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359950543"/>
                  </a:ext>
                </a:extLst>
              </a:tr>
              <a:tr h="369196">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a:solidFill>
                            <a:schemeClr val="accent1"/>
                          </a:solidFill>
                        </a:rPr>
                        <a:t>Fächerbezug </a:t>
                      </a:r>
                      <a:br>
                        <a:rPr lang="de-DE" sz="1100" b="0" u="none">
                          <a:solidFill>
                            <a:schemeClr val="accent1"/>
                          </a:solidFill>
                        </a:rPr>
                      </a:br>
                      <a:r>
                        <a:rPr lang="de-DE" sz="1100" b="0" u="none">
                          <a:solidFill>
                            <a:schemeClr val="accent1"/>
                          </a:solidFill>
                        </a:rPr>
                        <a:t>und Anlässe</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gn="l" rtl="0" fontAlgn="base">
                        <a:lnSpc>
                          <a:spcPct val="100000"/>
                        </a:lnSpc>
                      </a:pPr>
                      <a:r>
                        <a:rPr lang="de-DE" sz="1100" dirty="0">
                          <a:solidFill>
                            <a:schemeClr val="tx1"/>
                          </a:solidFill>
                        </a:rPr>
                        <a:t>Fächerübergreifend; Deutsch, Biologie, Ökologie, Sozialkunde, Ethik/Philosophie Ernährung, Politik</a:t>
                      </a:r>
                      <a:endParaRPr lang="de-DE" sz="11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969715580"/>
                  </a:ext>
                </a:extLst>
              </a:tr>
              <a:tr h="369196">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a:solidFill>
                            <a:schemeClr val="accent1"/>
                          </a:solidFill>
                        </a:rPr>
                        <a:t>Eignet sich für</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gn="l" rtl="0" fontAlgn="base">
                        <a:lnSpc>
                          <a:spcPct val="100000"/>
                        </a:lnSpc>
                      </a:pPr>
                      <a:r>
                        <a:rPr lang="de-DE" sz="1100" dirty="0">
                          <a:solidFill>
                            <a:schemeClr val="tx1"/>
                          </a:solidFill>
                        </a:rPr>
                        <a:t>Schulischer und außerschulischer Bereich; Projekttage, Vertretungsstunden, Wandertage, Klassenleitungsstunden, Klassenfahrten</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623877003"/>
                  </a:ext>
                </a:extLst>
              </a:tr>
              <a:tr h="369196">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a:solidFill>
                            <a:schemeClr val="accent1"/>
                          </a:solidFill>
                        </a:rPr>
                        <a:t>Erforderliche </a:t>
                      </a:r>
                      <a:br>
                        <a:rPr lang="de-DE" sz="1100" b="0" u="none">
                          <a:solidFill>
                            <a:schemeClr val="accent1"/>
                          </a:solidFill>
                        </a:rPr>
                      </a:br>
                      <a:r>
                        <a:rPr lang="de-DE" sz="1100" b="0" u="none">
                          <a:solidFill>
                            <a:schemeClr val="accent1"/>
                          </a:solidFill>
                        </a:rPr>
                        <a:t>Vorkenntnisse</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a:solidFill>
                            <a:schemeClr val="tx1"/>
                          </a:solidFill>
                        </a:rPr>
                        <a:t>keine</a:t>
                      </a:r>
                      <a:endParaRPr lang="de-DE" sz="1100" b="0" i="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152702881"/>
                  </a:ext>
                </a:extLst>
              </a:tr>
              <a:tr h="240061">
                <a:tc>
                  <a:txBody>
                    <a:bodyPr/>
                    <a:lstStyle/>
                    <a:p>
                      <a:pPr marL="0" marR="0" lvl="0" indent="0" algn="l" rtl="0" eaLnBrk="1" fontAlgn="base" latinLnBrk="0" hangingPunct="1">
                        <a:lnSpc>
                          <a:spcPct val="100000"/>
                        </a:lnSpc>
                        <a:spcBef>
                          <a:spcPts val="0"/>
                        </a:spcBef>
                        <a:spcAft>
                          <a:spcPts val="0"/>
                        </a:spcAft>
                        <a:buClrTx/>
                        <a:buSzTx/>
                        <a:buFontTx/>
                        <a:buNone/>
                      </a:pPr>
                      <a:r>
                        <a:rPr lang="de-DE" sz="1100" b="0" u="none">
                          <a:solidFill>
                            <a:schemeClr val="accent1"/>
                          </a:solidFill>
                        </a:rPr>
                        <a:t>Vorbereitung</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a:solidFill>
                            <a:schemeClr val="tx1"/>
                          </a:solidFill>
                        </a:rPr>
                        <a:t>mindestens 30 Minuten</a:t>
                      </a:r>
                      <a:endParaRPr lang="de-DE" sz="1100" b="0" i="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728164884"/>
                  </a:ext>
                </a:extLst>
              </a:tr>
              <a:tr h="240061">
                <a:tc>
                  <a:txBody>
                    <a:bodyPr/>
                    <a:lstStyle/>
                    <a:p>
                      <a:pPr marL="0" marR="0" lvl="0" indent="0" algn="l" rtl="0" eaLnBrk="1" fontAlgn="base" latinLnBrk="0" hangingPunct="1">
                        <a:lnSpc>
                          <a:spcPct val="100000"/>
                        </a:lnSpc>
                        <a:spcBef>
                          <a:spcPts val="0"/>
                        </a:spcBef>
                        <a:spcAft>
                          <a:spcPts val="0"/>
                        </a:spcAft>
                        <a:buClrTx/>
                        <a:buSzTx/>
                        <a:buFontTx/>
                        <a:buNone/>
                      </a:pPr>
                      <a:r>
                        <a:rPr lang="de-DE" sz="1100" b="0" u="none">
                          <a:solidFill>
                            <a:schemeClr val="accent1"/>
                          </a:solidFill>
                        </a:rPr>
                        <a:t>Durchführung</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a:solidFill>
                            <a:schemeClr val="tx1"/>
                          </a:solidFill>
                        </a:rPr>
                        <a:t>Beliebig bzw. 90 Minuten</a:t>
                      </a:r>
                      <a:endParaRPr lang="de-DE" sz="1100" b="0" i="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754124732"/>
                  </a:ext>
                </a:extLst>
              </a:tr>
              <a:tr h="498332">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a:solidFill>
                            <a:schemeClr val="accent1"/>
                          </a:solidFill>
                        </a:rPr>
                        <a:t>Bezug zu SDGs</a:t>
                      </a:r>
                      <a:endParaRPr lang="de-DE" sz="1100" b="0" i="0" u="none">
                        <a:solidFill>
                          <a:schemeClr val="accent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marR="0" lvl="0" indent="0" algn="l" defTabSz="358775" rtl="0" eaLnBrk="1" fontAlgn="base" latinLnBrk="0" hangingPunct="1">
                        <a:lnSpc>
                          <a:spcPct val="100000"/>
                        </a:lnSpc>
                        <a:spcBef>
                          <a:spcPts val="0"/>
                        </a:spcBef>
                        <a:spcAft>
                          <a:spcPts val="0"/>
                        </a:spcAft>
                        <a:buClrTx/>
                        <a:buSzTx/>
                        <a:buFontTx/>
                        <a:buNone/>
                        <a:tabLst>
                          <a:tab pos="182563" algn="l"/>
                        </a:tabLst>
                        <a:defRPr/>
                      </a:pPr>
                      <a:endParaRPr lang="de-DE" sz="1100" b="0" i="0" dirty="0">
                        <a:solidFill>
                          <a:schemeClr val="tx1"/>
                        </a:solidFill>
                        <a:effectLst/>
                        <a:latin typeface="+mn-lt"/>
                      </a:endParaRPr>
                    </a:p>
                    <a:p>
                      <a:pPr marL="0" marR="0" lvl="0" indent="0" algn="l" defTabSz="358775" rtl="0" eaLnBrk="1" fontAlgn="base" latinLnBrk="0" hangingPunct="1">
                        <a:lnSpc>
                          <a:spcPct val="100000"/>
                        </a:lnSpc>
                        <a:spcBef>
                          <a:spcPts val="0"/>
                        </a:spcBef>
                        <a:spcAft>
                          <a:spcPts val="0"/>
                        </a:spcAft>
                        <a:buClrTx/>
                        <a:buSzTx/>
                        <a:buFontTx/>
                        <a:buNone/>
                        <a:tabLst>
                          <a:tab pos="182563" algn="l"/>
                        </a:tabLst>
                        <a:defRPr/>
                      </a:pPr>
                      <a:endParaRPr lang="de-DE" sz="1100" b="0" i="0" dirty="0">
                        <a:solidFill>
                          <a:schemeClr val="tx1"/>
                        </a:solidFill>
                        <a:effectLst/>
                        <a:latin typeface="+mn-lt"/>
                      </a:endParaRPr>
                    </a:p>
                    <a:p>
                      <a:pPr marL="0" marR="0" lvl="0" indent="0" algn="l" defTabSz="358775" rtl="0" eaLnBrk="1" fontAlgn="base" latinLnBrk="0" hangingPunct="1">
                        <a:lnSpc>
                          <a:spcPct val="100000"/>
                        </a:lnSpc>
                        <a:spcBef>
                          <a:spcPts val="0"/>
                        </a:spcBef>
                        <a:spcAft>
                          <a:spcPts val="0"/>
                        </a:spcAft>
                        <a:buClrTx/>
                        <a:buSzTx/>
                        <a:buFontTx/>
                        <a:buNone/>
                        <a:tabLst>
                          <a:tab pos="182563" algn="l"/>
                        </a:tabLst>
                        <a:defRPr/>
                      </a:pPr>
                      <a:endParaRPr lang="de-DE" sz="11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458449708"/>
                  </a:ext>
                </a:extLst>
              </a:tr>
              <a:tr h="1977520">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100" b="0" u="none" dirty="0">
                          <a:solidFill>
                            <a:schemeClr val="accent1"/>
                          </a:solidFill>
                        </a:rPr>
                        <a:t>Lernziele</a:t>
                      </a:r>
                    </a:p>
                  </a:txBody>
                  <a:tcPr marL="0" marR="0" marT="72000" marB="72000">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00000"/>
                        </a:lnSpc>
                        <a:spcAft>
                          <a:spcPts val="300"/>
                        </a:spcAft>
                      </a:pPr>
                      <a:r>
                        <a:rPr lang="de-DE" sz="1100" b="1" dirty="0">
                          <a:solidFill>
                            <a:schemeClr val="accent2"/>
                          </a:solidFill>
                        </a:rPr>
                        <a:t>Erkennen:</a:t>
                      </a:r>
                      <a:r>
                        <a:rPr lang="de-DE" sz="1100" dirty="0">
                          <a:solidFill>
                            <a:schemeClr val="accent2"/>
                          </a:solidFill>
                        </a:rPr>
                        <a:t> </a:t>
                      </a:r>
                      <a:r>
                        <a:rPr lang="de-DE" sz="1100" dirty="0"/>
                        <a:t>Die Schüler*innen entdecken die Lebensstile und Konsummuster der Personas. Sie kennen die Begriffe Fußabdruck und Handabdruck und nutzen den </a:t>
                      </a:r>
                      <a:br>
                        <a:rPr lang="de-DE" sz="1100" dirty="0"/>
                      </a:br>
                      <a:r>
                        <a:rPr lang="de-DE" sz="1100" dirty="0"/>
                        <a:t>CO₂-Schnellcheck, um individuelle und strukturelle Einflüsse auf Nachhaltigkeit zu erkennen. Sie können politische Rahmenbedingungen benennen, die nachhaltiges Handeln fördern oder behindern.</a:t>
                      </a:r>
                    </a:p>
                    <a:p>
                      <a:pPr>
                        <a:lnSpc>
                          <a:spcPct val="100000"/>
                        </a:lnSpc>
                        <a:spcAft>
                          <a:spcPts val="300"/>
                        </a:spcAft>
                      </a:pPr>
                      <a:r>
                        <a:rPr lang="de-DE" sz="1100" b="1" dirty="0">
                          <a:solidFill>
                            <a:schemeClr val="accent2"/>
                          </a:solidFill>
                        </a:rPr>
                        <a:t>Bewerten:</a:t>
                      </a:r>
                      <a:r>
                        <a:rPr lang="de-DE" sz="1100" dirty="0">
                          <a:solidFill>
                            <a:schemeClr val="accent2"/>
                          </a:solidFill>
                        </a:rPr>
                        <a:t> </a:t>
                      </a:r>
                      <a:r>
                        <a:rPr lang="de-DE" sz="1100" dirty="0"/>
                        <a:t>Die Schüler*innen bewerten Konsumgewohnheiten der Personas kritisch und begründen ihre Urteile mit ökologischen und sozialen Kriterien. Sie reflektieren Zielkonflikte (z.B. Bequemlichkeit versus Klimaschutz) und entwickeln Empathie, indem sie Perspektiven wechseln. Sie wissen, dass jede Person unabhängig von ihrer Lebenssituation einen wichtigen Beitrag im Alltag leisten kann</a:t>
                      </a:r>
                      <a:r>
                        <a:rPr lang="de-DE" sz="1100" kern="1200" dirty="0">
                          <a:solidFill>
                            <a:schemeClr val="tx1"/>
                          </a:solidFill>
                          <a:latin typeface="+mn-lt"/>
                          <a:ea typeface="+mn-ea"/>
                          <a:cs typeface="+mn-cs"/>
                        </a:rPr>
                        <a:t>. Die Schüler*innen kennen verschiedene Ansätze von nachhaltigem Konsum im Alltag und benennen sie.</a:t>
                      </a:r>
                      <a:br>
                        <a:rPr lang="de-DE" sz="1100" kern="1200" dirty="0">
                          <a:solidFill>
                            <a:schemeClr val="tx1"/>
                          </a:solidFill>
                          <a:latin typeface="+mn-lt"/>
                          <a:ea typeface="+mn-ea"/>
                          <a:cs typeface="+mn-cs"/>
                        </a:rPr>
                      </a:br>
                      <a:r>
                        <a:rPr lang="de-DE" sz="1100" b="1" dirty="0">
                          <a:solidFill>
                            <a:schemeClr val="accent2"/>
                          </a:solidFill>
                        </a:rPr>
                        <a:t>Handeln:</a:t>
                      </a:r>
                      <a:r>
                        <a:rPr lang="de-DE" sz="1100" dirty="0">
                          <a:solidFill>
                            <a:schemeClr val="accent2"/>
                          </a:solidFill>
                        </a:rPr>
                        <a:t> </a:t>
                      </a:r>
                      <a:r>
                        <a:rPr lang="de-DE" sz="1100" dirty="0"/>
                        <a:t>Die Schüler*innen entwerfen konkrete Maßnahmen, wie die Personas in einem Lebensbereich nachhaltiger handeln können. Sie führen ein Gespräch mit </a:t>
                      </a:r>
                      <a:br>
                        <a:rPr lang="de-DE" sz="1100" dirty="0"/>
                      </a:br>
                      <a:r>
                        <a:rPr lang="de-DE" sz="1100" dirty="0"/>
                        <a:t>einer realen Person aus ihrem Umfeld über nachhaltigen Konsum und dokumentieren </a:t>
                      </a:r>
                      <a:br>
                        <a:rPr lang="de-DE" sz="1100" dirty="0"/>
                      </a:br>
                      <a:r>
                        <a:rPr lang="de-DE" sz="1100" dirty="0"/>
                        <a:t>die Reaktionen.</a:t>
                      </a:r>
                      <a:endParaRPr lang="de-DE" sz="1100" b="0" i="0" dirty="0">
                        <a:solidFill>
                          <a:schemeClr val="tx1"/>
                        </a:solidFill>
                        <a:effectLst/>
                        <a:latin typeface="+mn-lt"/>
                      </a:endParaRPr>
                    </a:p>
                  </a:txBody>
                  <a:tcPr marL="0" marR="0" marT="72000" marB="72000">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961257521"/>
                  </a:ext>
                </a:extLst>
              </a:tr>
            </a:tbl>
          </a:graphicData>
        </a:graphic>
      </p:graphicFrame>
      <p:pic>
        <p:nvPicPr>
          <p:cNvPr id="8" name="Grafik 7">
            <a:extLst>
              <a:ext uri="{FF2B5EF4-FFF2-40B4-BE49-F238E27FC236}">
                <a16:creationId xmlns:a16="http://schemas.microsoft.com/office/drawing/2014/main" id="{76C329D6-690A-B665-98E4-B014DBAA15B7}"/>
              </a:ext>
              <a:ext uri="{C183D7F6-B498-43B3-948B-1728B52AA6E4}">
                <adec:decorative xmlns:adec="http://schemas.microsoft.com/office/drawing/2017/decorative" val="1"/>
              </a:ext>
            </a:extLst>
          </p:cNvPr>
          <p:cNvPicPr>
            <a:picLocks noChangeAspect="1"/>
          </p:cNvPicPr>
          <p:nvPr/>
        </p:nvPicPr>
        <p:blipFill>
          <a:blip r:embed="rId3">
            <a:clrChange>
              <a:clrFrom>
                <a:srgbClr val="FDFEFE"/>
              </a:clrFrom>
              <a:clrTo>
                <a:srgbClr val="FDFEFE">
                  <a:alpha val="0"/>
                </a:srgbClr>
              </a:clrTo>
            </a:clrChange>
            <a:extLst>
              <a:ext uri="{BEBA8EAE-BF5A-486C-A8C5-ECC9F3942E4B}">
                <a14:imgProps xmlns:a14="http://schemas.microsoft.com/office/drawing/2010/main">
                  <a14:imgLayer r:embed="rId4">
                    <a14:imgEffect>
                      <a14:backgroundRemoval t="15372" b="72635" l="8681" r="89931">
                        <a14:foregroundMark x1="66667" y1="15372" x2="69213" y2="19595"/>
                        <a14:foregroundMark x1="13310" y1="69595" x2="15162" y2="69595"/>
                        <a14:foregroundMark x1="28009" y1="69426" x2="29630" y2="69426"/>
                        <a14:foregroundMark x1="36111" y1="69088" x2="37037" y2="68412"/>
                        <a14:foregroundMark x1="8681" y1="58868" x2="9375" y2="55997"/>
                        <a14:foregroundMark x1="57639" y1="72635" x2="63657" y2="69595"/>
                        <a14:foregroundMark x1="89005" y1="70270" x2="87616" y2="66132"/>
                      </a14:backgroundRemoval>
                    </a14:imgEffect>
                  </a14:imgLayer>
                </a14:imgProps>
              </a:ext>
            </a:extLst>
          </a:blip>
          <a:srcRect t="12068" b="24630"/>
          <a:stretch/>
        </p:blipFill>
        <p:spPr>
          <a:xfrm>
            <a:off x="4040954" y="4766534"/>
            <a:ext cx="2253638" cy="1954964"/>
          </a:xfrm>
          <a:prstGeom prst="rect">
            <a:avLst/>
          </a:prstGeom>
        </p:spPr>
      </p:pic>
      <p:grpSp>
        <p:nvGrpSpPr>
          <p:cNvPr id="11" name="Gruppieren 10" descr="SDG 7 - bezahlbare und saubere Energie, SDG 12 - nachhaltiger Konsum und Produktion, SDG 13 - Maßnahmen zum Klimaschutz">
            <a:extLst>
              <a:ext uri="{FF2B5EF4-FFF2-40B4-BE49-F238E27FC236}">
                <a16:creationId xmlns:a16="http://schemas.microsoft.com/office/drawing/2014/main" id="{D65104A4-E0E4-449A-BF83-5831BEF180F0}"/>
              </a:ext>
            </a:extLst>
          </p:cNvPr>
          <p:cNvGrpSpPr/>
          <p:nvPr/>
        </p:nvGrpSpPr>
        <p:grpSpPr>
          <a:xfrm>
            <a:off x="1484391" y="6067391"/>
            <a:ext cx="1076692" cy="500385"/>
            <a:chOff x="-1588744" y="4953000"/>
            <a:chExt cx="929546" cy="432000"/>
          </a:xfrm>
        </p:grpSpPr>
        <p:pic>
          <p:nvPicPr>
            <p:cNvPr id="1028" name="Picture 4" descr="SDG 12: Nachhaltiger Konsum und nachhaltige Produktion | BMZ">
              <a:extLst>
                <a:ext uri="{FF2B5EF4-FFF2-40B4-BE49-F238E27FC236}">
                  <a16:creationId xmlns:a16="http://schemas.microsoft.com/office/drawing/2014/main" id="{07EF6AEC-B986-439D-AC97-9C5B5DDA0C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744" y="4953000"/>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DG 13: Maßnahmen zum Klimaschutz | BMZ">
              <a:extLst>
                <a:ext uri="{FF2B5EF4-FFF2-40B4-BE49-F238E27FC236}">
                  <a16:creationId xmlns:a16="http://schemas.microsoft.com/office/drawing/2014/main" id="{5A5F4E7C-6FDD-4CEB-84DC-DDFD1E8891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2200" y="4953000"/>
              <a:ext cx="433002" cy="4320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feld 5">
            <a:extLst>
              <a:ext uri="{FF2B5EF4-FFF2-40B4-BE49-F238E27FC236}">
                <a16:creationId xmlns:a16="http://schemas.microsoft.com/office/drawing/2014/main" id="{54952F45-DBBE-7C32-5E8F-35E0C44CAF19}"/>
              </a:ext>
            </a:extLst>
          </p:cNvPr>
          <p:cNvSpPr txBox="1"/>
          <p:nvPr/>
        </p:nvSpPr>
        <p:spPr>
          <a:xfrm>
            <a:off x="5502600" y="9505581"/>
            <a:ext cx="1030996" cy="200055"/>
          </a:xfrm>
          <a:prstGeom prst="rect">
            <a:avLst/>
          </a:prstGeom>
          <a:noFill/>
        </p:spPr>
        <p:txBody>
          <a:bodyPr wrap="square" rtlCol="0">
            <a:spAutoFit/>
          </a:bodyPr>
          <a:lstStyle/>
          <a:p>
            <a:r>
              <a:rPr lang="de-DE" sz="700" dirty="0"/>
              <a:t>Persona-</a:t>
            </a:r>
            <a:r>
              <a:rPr lang="de-DE" sz="700" dirty="0" err="1"/>
              <a:t>LifestyleCheck</a:t>
            </a:r>
            <a:endParaRPr lang="de-DE" sz="700" dirty="0"/>
          </a:p>
        </p:txBody>
      </p:sp>
      <p:sp>
        <p:nvSpPr>
          <p:cNvPr id="2" name="Rechteck 1">
            <a:extLst>
              <a:ext uri="{FF2B5EF4-FFF2-40B4-BE49-F238E27FC236}">
                <a16:creationId xmlns:a16="http://schemas.microsoft.com/office/drawing/2014/main" id="{085E83FB-377E-418C-A3FB-543B99E8E3F3}"/>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a:solidFill>
                  <a:schemeClr val="tx1"/>
                </a:solidFill>
              </a:rPr>
              <a:t>1</a:t>
            </a:r>
            <a:endParaRPr lang="en-US" sz="1000">
              <a:solidFill>
                <a:schemeClr val="tx1"/>
              </a:solidFill>
            </a:endParaRPr>
          </a:p>
        </p:txBody>
      </p:sp>
    </p:spTree>
    <p:extLst>
      <p:ext uri="{BB962C8B-B14F-4D97-AF65-F5344CB8AC3E}">
        <p14:creationId xmlns:p14="http://schemas.microsoft.com/office/powerpoint/2010/main" val="390828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4">
            <a:extLst>
              <a:ext uri="{FF2B5EF4-FFF2-40B4-BE49-F238E27FC236}">
                <a16:creationId xmlns:a16="http://schemas.microsoft.com/office/drawing/2014/main" id="{3BC0DC10-73C1-2611-C1C6-E6ACB003B5C6}"/>
              </a:ext>
            </a:extLst>
          </p:cNvPr>
          <p:cNvSpPr txBox="1">
            <a:spLocks noGrp="1"/>
          </p:cNvSpPr>
          <p:nvPr>
            <p:ph type="title" idx="4294967295"/>
          </p:nvPr>
        </p:nvSpPr>
        <p:spPr>
          <a:xfrm>
            <a:off x="335280" y="726457"/>
            <a:ext cx="6187440" cy="6480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685800" rtl="0" eaLnBrk="1" latinLnBrk="0" hangingPunct="1">
              <a:lnSpc>
                <a:spcPct val="100000"/>
              </a:lnSpc>
              <a:spcBef>
                <a:spcPct val="0"/>
              </a:spcBef>
              <a:buNone/>
              <a:defRPr kumimoji="0" lang="en-US" sz="2800" b="1" i="0" u="none" strike="noStrike" kern="1200"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t>Informationen zur Nutzung </a:t>
            </a:r>
            <a:b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br>
            <a: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t>des </a:t>
            </a:r>
            <a:r>
              <a:rPr kumimoji="0" lang="de-DE" sz="2600" b="1" i="0" u="none" strike="noStrike" kern="1200" cap="none" spc="0" normalizeH="0" baseline="0" noProof="0" err="1">
                <a:ln>
                  <a:noFill/>
                </a:ln>
                <a:solidFill>
                  <a:schemeClr val="accent1"/>
                </a:solidFill>
                <a:effectLst/>
                <a:uLnTx/>
                <a:uFillTx/>
                <a:latin typeface="Calibri" panose="020F0502020204030204" pitchFamily="34" charset="0"/>
                <a:ea typeface="+mn-ea"/>
                <a:cs typeface="+mn-cs"/>
              </a:rPr>
              <a:t>LifestyleChecks</a:t>
            </a:r>
            <a: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t>:</a:t>
            </a:r>
            <a:b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br>
            <a: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t>Wie leben </a:t>
            </a:r>
            <a:r>
              <a:rPr kumimoji="0" lang="de-DE" sz="2600" b="1" i="0" u="none" strike="noStrike" kern="1200" cap="none" spc="0" normalizeH="0" baseline="0" noProof="0" err="1">
                <a:ln>
                  <a:noFill/>
                </a:ln>
                <a:solidFill>
                  <a:schemeClr val="accent1"/>
                </a:solidFill>
                <a:effectLst/>
                <a:uLnTx/>
                <a:uFillTx/>
                <a:latin typeface="Calibri" panose="020F0502020204030204" pitchFamily="34" charset="0"/>
                <a:ea typeface="+mn-ea"/>
                <a:cs typeface="+mn-cs"/>
              </a:rPr>
              <a:t>Jonte</a:t>
            </a:r>
            <a:r>
              <a:rPr kumimoji="0" lang="de-DE" sz="2600" b="1" i="0" u="none" strike="noStrike" kern="1200" cap="none" spc="0" normalizeH="0" baseline="0" noProof="0">
                <a:ln>
                  <a:noFill/>
                </a:ln>
                <a:solidFill>
                  <a:schemeClr val="accent1"/>
                </a:solidFill>
                <a:effectLst/>
                <a:uLnTx/>
                <a:uFillTx/>
                <a:latin typeface="Calibri" panose="020F0502020204030204" pitchFamily="34" charset="0"/>
                <a:ea typeface="+mn-ea"/>
                <a:cs typeface="+mn-cs"/>
              </a:rPr>
              <a:t>, Zeynep und Bahar?</a:t>
            </a:r>
          </a:p>
        </p:txBody>
      </p:sp>
      <p:grpSp>
        <p:nvGrpSpPr>
          <p:cNvPr id="53" name="Gruppieren 52" descr="Bingo-Spiel">
            <a:extLst>
              <a:ext uri="{FF2B5EF4-FFF2-40B4-BE49-F238E27FC236}">
                <a16:creationId xmlns:a16="http://schemas.microsoft.com/office/drawing/2014/main" id="{1541D283-5014-4EDA-94E6-ED179FD0F0FA}"/>
              </a:ext>
            </a:extLst>
          </p:cNvPr>
          <p:cNvGrpSpPr/>
          <p:nvPr/>
        </p:nvGrpSpPr>
        <p:grpSpPr>
          <a:xfrm>
            <a:off x="161750" y="2167836"/>
            <a:ext cx="3171759" cy="360000"/>
            <a:chOff x="161750" y="1242681"/>
            <a:chExt cx="3171759" cy="360000"/>
          </a:xfrm>
        </p:grpSpPr>
        <p:sp>
          <p:nvSpPr>
            <p:cNvPr id="51" name="Rechteck 50">
              <a:extLst>
                <a:ext uri="{FF2B5EF4-FFF2-40B4-BE49-F238E27FC236}">
                  <a16:creationId xmlns:a16="http://schemas.microsoft.com/office/drawing/2014/main" id="{C6AB4F54-026A-483D-8A7B-986D756653D5}"/>
                </a:ext>
              </a:extLst>
            </p:cNvPr>
            <p:cNvSpPr/>
            <p:nvPr/>
          </p:nvSpPr>
          <p:spPr>
            <a:xfrm>
              <a:off x="161750" y="1242681"/>
              <a:ext cx="1967991" cy="360000"/>
            </a:xfrm>
            <a:prstGeom prst="rect">
              <a:avLst/>
            </a:prstGeom>
            <a:solidFill>
              <a:srgbClr val="E1F7FF"/>
            </a:solidFill>
            <a:ln>
              <a:noFill/>
            </a:ln>
          </p:spPr>
          <p:txBody>
            <a:bodyPr spcFirstLastPara="1" wrap="square" lIns="91425" tIns="91425" rIns="91425" bIns="91425" anchor="ctr" anchorCtr="0">
              <a:noAutofit/>
            </a:bodyPr>
            <a:lstStyle/>
            <a:p>
              <a:pPr defTabSz="914400"/>
              <a:endParaRPr lang="de-DE" kern="0">
                <a:solidFill>
                  <a:srgbClr val="4B4B4D"/>
                </a:solidFill>
                <a:latin typeface="Arial"/>
              </a:endParaRPr>
            </a:p>
          </p:txBody>
        </p:sp>
        <p:sp>
          <p:nvSpPr>
            <p:cNvPr id="8" name="Rechteck 7">
              <a:extLst>
                <a:ext uri="{FF2B5EF4-FFF2-40B4-BE49-F238E27FC236}">
                  <a16:creationId xmlns:a16="http://schemas.microsoft.com/office/drawing/2014/main" id="{A31C61C8-EF5C-4F23-803D-BB598D821C0D}"/>
                </a:ext>
              </a:extLst>
            </p:cNvPr>
            <p:cNvSpPr/>
            <p:nvPr/>
          </p:nvSpPr>
          <p:spPr>
            <a:xfrm>
              <a:off x="329507" y="1284182"/>
              <a:ext cx="3004002" cy="276999"/>
            </a:xfrm>
            <a:prstGeom prst="rect">
              <a:avLst/>
            </a:prstGeom>
          </p:spPr>
          <p:txBody>
            <a:bodyPr wrap="square" lIns="0" tIns="0" rIns="0" bIns="0" anchor="ctr">
              <a:spAutoFit/>
            </a:bodyPr>
            <a:lstStyle/>
            <a:p>
              <a:pPr>
                <a:spcAft>
                  <a:spcPts val="600"/>
                </a:spcAft>
              </a:pPr>
              <a:r>
                <a:rPr lang="de-DE" b="1" err="1"/>
                <a:t>LifestyleCheck</a:t>
              </a:r>
              <a:endParaRPr lang="de-DE" b="1"/>
            </a:p>
          </p:txBody>
        </p:sp>
      </p:grpSp>
      <p:sp>
        <p:nvSpPr>
          <p:cNvPr id="6" name="Rechteck 5">
            <a:extLst>
              <a:ext uri="{FF2B5EF4-FFF2-40B4-BE49-F238E27FC236}">
                <a16:creationId xmlns:a16="http://schemas.microsoft.com/office/drawing/2014/main" id="{4E83F191-E9E0-8B84-D1EE-ECF11C6499A2}"/>
              </a:ext>
            </a:extLst>
          </p:cNvPr>
          <p:cNvSpPr/>
          <p:nvPr/>
        </p:nvSpPr>
        <p:spPr>
          <a:xfrm>
            <a:off x="767932" y="2737449"/>
            <a:ext cx="5401377" cy="5940088"/>
          </a:xfrm>
          <a:prstGeom prst="rect">
            <a:avLst/>
          </a:prstGeom>
        </p:spPr>
        <p:txBody>
          <a:bodyPr wrap="square" lIns="0" tIns="0" rIns="0" bIns="0" anchor="t">
            <a:spAutoFit/>
          </a:bodyPr>
          <a:lstStyle/>
          <a:p>
            <a:pPr>
              <a:spcAft>
                <a:spcPts val="600"/>
              </a:spcAft>
            </a:pPr>
            <a:r>
              <a:rPr lang="de-DE" sz="1200" i="1" dirty="0"/>
              <a:t>Jede Persona möchte in einem oder mehreren Bereich(en) ihres Alltags ihr Konsumverhalten nachhaltiger gestalten.</a:t>
            </a:r>
            <a:br>
              <a:rPr lang="de-DE" sz="1200" i="1" dirty="0"/>
            </a:br>
            <a:br>
              <a:rPr lang="de-DE" sz="1200" i="1" dirty="0"/>
            </a:br>
            <a:r>
              <a:rPr lang="de-DE" sz="1200" i="1" dirty="0"/>
              <a:t>Doch sie sind unsicher, wie sie dies tun können und haben viele Fragen: Die Schüler*innen recherchieren zu ihren Fragen in Kleingruppen und beraten die </a:t>
            </a:r>
            <a:br>
              <a:rPr lang="de-DE" sz="1200" i="1" dirty="0"/>
            </a:br>
            <a:r>
              <a:rPr lang="de-DE" sz="1200" i="1" dirty="0"/>
              <a:t>Personas in einem Rollenspiel.</a:t>
            </a:r>
            <a:br>
              <a:rPr lang="de-DE" sz="1200" i="1" dirty="0"/>
            </a:br>
            <a:endParaRPr lang="de-DE" sz="1200" i="1" dirty="0"/>
          </a:p>
          <a:p>
            <a:pPr marL="173038" indent="-173038">
              <a:spcAft>
                <a:spcPts val="600"/>
              </a:spcAft>
            </a:pPr>
            <a:r>
              <a:rPr lang="de-DE" sz="1200" b="1" dirty="0">
                <a:solidFill>
                  <a:schemeClr val="accent1"/>
                </a:solidFill>
              </a:rPr>
              <a:t>1.</a:t>
            </a:r>
            <a:r>
              <a:rPr lang="de-DE" sz="1200" b="1" dirty="0"/>
              <a:t>	</a:t>
            </a:r>
            <a:r>
              <a:rPr lang="de-DE" sz="1200" b="1" dirty="0">
                <a:solidFill>
                  <a:schemeClr val="accent1"/>
                </a:solidFill>
              </a:rPr>
              <a:t>Die Schüler*innen bilden Berater*innen-Teams </a:t>
            </a:r>
          </a:p>
          <a:p>
            <a:pPr marL="173038" indent="9525">
              <a:spcAft>
                <a:spcPts val="600"/>
              </a:spcAft>
            </a:pPr>
            <a:r>
              <a:rPr lang="de-DE" sz="1200" dirty="0"/>
              <a:t>Zu Beginn des Rollenspiels bilden die Schüler*innen Berater*innen-Teams von zwei bis fünf Schüler*innen.</a:t>
            </a:r>
          </a:p>
          <a:p>
            <a:pPr marL="173038" indent="-173038">
              <a:spcAft>
                <a:spcPts val="600"/>
              </a:spcAft>
            </a:pPr>
            <a:r>
              <a:rPr lang="de-DE" sz="1200" b="1" dirty="0">
                <a:solidFill>
                  <a:schemeClr val="accent1"/>
                </a:solidFill>
              </a:rPr>
              <a:t>2.	Die Schüler*innen wählen eine Persona und lernen sie kennen </a:t>
            </a:r>
          </a:p>
          <a:p>
            <a:pPr marL="173038" indent="9525">
              <a:spcAft>
                <a:spcPts val="600"/>
              </a:spcAft>
            </a:pPr>
            <a:r>
              <a:rPr lang="de-DE" sz="1200" dirty="0"/>
              <a:t>Jede Kleingruppe wählt ihre Persona und deren Lebensstil. Sie erhalten </a:t>
            </a:r>
            <a:r>
              <a:rPr lang="de-DE" sz="1200" b="1" dirty="0"/>
              <a:t>zwei Karten pro Persona</a:t>
            </a:r>
            <a:r>
              <a:rPr lang="de-DE" sz="1200" dirty="0"/>
              <a:t>. Die Schüler*innen setzen sich intensiv mit der Persona auseinander und lernen sie kennen. Jede Persona erzählt eine eigene Geschichte. Sie hat jeweils unterschiedliche sozioökonomische Hintergründe und unterschiedliche – mehr oder weniger nachhaltige – Konsumvorlieben (= Lebensstile). </a:t>
            </a:r>
          </a:p>
          <a:p>
            <a:pPr marL="173038" indent="9525">
              <a:spcAft>
                <a:spcPts val="600"/>
              </a:spcAft>
            </a:pPr>
            <a:r>
              <a:rPr lang="de-DE" sz="1200" b="1" dirty="0"/>
              <a:t>Extra: </a:t>
            </a:r>
            <a:r>
              <a:rPr lang="de-DE" sz="1200" dirty="0"/>
              <a:t>Die Schüler*innen ergänzen weitere Eigenschaften bei ihrer Persona, </a:t>
            </a:r>
            <a:br>
              <a:rPr lang="de-DE" sz="1200" dirty="0"/>
            </a:br>
            <a:r>
              <a:rPr lang="de-DE" sz="1200" dirty="0"/>
              <a:t>zum Beispiel ihre Hobbys und ihre Lieblingsmusik.</a:t>
            </a:r>
          </a:p>
          <a:p>
            <a:pPr marL="173038" indent="-173038">
              <a:spcAft>
                <a:spcPts val="600"/>
              </a:spcAft>
            </a:pPr>
            <a:r>
              <a:rPr lang="de-DE" sz="1200" b="1" dirty="0">
                <a:solidFill>
                  <a:schemeClr val="accent1"/>
                </a:solidFill>
              </a:rPr>
              <a:t>3</a:t>
            </a:r>
            <a:r>
              <a:rPr lang="de-DE" sz="1200" b="1" dirty="0"/>
              <a:t>.	</a:t>
            </a:r>
            <a:r>
              <a:rPr lang="de-DE" sz="1200" b="1" dirty="0">
                <a:solidFill>
                  <a:schemeClr val="accent1"/>
                </a:solidFill>
              </a:rPr>
              <a:t>Die Schüler*innen recherchieren und beraten die Persona</a:t>
            </a:r>
          </a:p>
          <a:p>
            <a:pPr marL="173038" indent="9525">
              <a:spcAft>
                <a:spcPts val="600"/>
              </a:spcAft>
            </a:pPr>
            <a:r>
              <a:rPr lang="de-DE" sz="1200" dirty="0"/>
              <a:t>In ihren Kleingruppen führen die Schüler*innen einen CO</a:t>
            </a:r>
            <a:r>
              <a:rPr lang="de-DE" sz="1200" baseline="-25000" dirty="0"/>
              <a:t>2</a:t>
            </a:r>
            <a:r>
              <a:rPr lang="de-DE" sz="1200" dirty="0"/>
              <a:t>-Schnellcheck für ihre Persona durch (mit der </a:t>
            </a:r>
            <a:r>
              <a:rPr lang="de-DE" sz="1200" b="1" dirty="0"/>
              <a:t>CO</a:t>
            </a:r>
            <a:r>
              <a:rPr lang="de-DE" sz="1200" b="1" baseline="-25000" dirty="0"/>
              <a:t>2</a:t>
            </a:r>
            <a:r>
              <a:rPr lang="de-DE" sz="1200" b="1" dirty="0"/>
              <a:t>-Schnellcheck-Karte</a:t>
            </a:r>
            <a:r>
              <a:rPr lang="de-DE" sz="1200" dirty="0"/>
              <a:t>). Sie beraten die Persona, in welchem Lebensbereich sie nachhaltiger konsumieren kann. Jede Persona-Karte enthält Links für die Recherche zu unterschiedlichen Themen.</a:t>
            </a:r>
          </a:p>
          <a:p>
            <a:pPr marL="173038" indent="-173038">
              <a:spcAft>
                <a:spcPts val="600"/>
              </a:spcAft>
            </a:pPr>
            <a:r>
              <a:rPr lang="de-DE" sz="1200" b="1" dirty="0">
                <a:solidFill>
                  <a:schemeClr val="accent1"/>
                </a:solidFill>
              </a:rPr>
              <a:t>4.</a:t>
            </a:r>
            <a:r>
              <a:rPr lang="de-DE" sz="1200" b="1" dirty="0"/>
              <a:t>	</a:t>
            </a:r>
            <a:r>
              <a:rPr lang="de-DE" sz="1200" b="1" dirty="0">
                <a:solidFill>
                  <a:schemeClr val="accent1"/>
                </a:solidFill>
              </a:rPr>
              <a:t>Die Personas werden nach der Beratung vorgestellt</a:t>
            </a:r>
          </a:p>
          <a:p>
            <a:pPr marL="173038" indent="9525">
              <a:spcAft>
                <a:spcPts val="600"/>
              </a:spcAft>
            </a:pPr>
            <a:r>
              <a:rPr lang="de-DE" sz="1200" dirty="0"/>
              <a:t>Nach der Beratung stellen die Schüler*innen ihre Persona vor. Gemeinsam diskutieren sie, wie jede Person einen wichtigen Beitrag im Alltag leisten kann. </a:t>
            </a:r>
          </a:p>
          <a:p>
            <a:pPr>
              <a:spcAft>
                <a:spcPts val="600"/>
              </a:spcAft>
            </a:pPr>
            <a:endParaRPr lang="de-DE" sz="1200" dirty="0"/>
          </a:p>
        </p:txBody>
      </p:sp>
      <p:sp>
        <p:nvSpPr>
          <p:cNvPr id="3" name="Textfeld 2">
            <a:extLst>
              <a:ext uri="{FF2B5EF4-FFF2-40B4-BE49-F238E27FC236}">
                <a16:creationId xmlns:a16="http://schemas.microsoft.com/office/drawing/2014/main" id="{ED939DD9-B897-CFF7-7B88-95C75B7B2EC1}"/>
              </a:ext>
            </a:extLst>
          </p:cNvPr>
          <p:cNvSpPr txBox="1"/>
          <p:nvPr/>
        </p:nvSpPr>
        <p:spPr>
          <a:xfrm>
            <a:off x="5502600" y="9505581"/>
            <a:ext cx="1030996" cy="200055"/>
          </a:xfrm>
          <a:prstGeom prst="rect">
            <a:avLst/>
          </a:prstGeom>
          <a:noFill/>
        </p:spPr>
        <p:txBody>
          <a:bodyPr wrap="square" rtlCol="0">
            <a:spAutoFit/>
          </a:bodyPr>
          <a:lstStyle/>
          <a:p>
            <a:r>
              <a:rPr lang="de-DE" sz="700" dirty="0"/>
              <a:t>Persona-</a:t>
            </a:r>
            <a:r>
              <a:rPr lang="de-DE" sz="700" dirty="0" err="1"/>
              <a:t>LifestyleCheck</a:t>
            </a:r>
            <a:endParaRPr lang="de-DE" sz="700" dirty="0"/>
          </a:p>
        </p:txBody>
      </p:sp>
      <p:sp>
        <p:nvSpPr>
          <p:cNvPr id="41" name="Rechteck 40">
            <a:extLst>
              <a:ext uri="{FF2B5EF4-FFF2-40B4-BE49-F238E27FC236}">
                <a16:creationId xmlns:a16="http://schemas.microsoft.com/office/drawing/2014/main" id="{BBC18875-A14E-4DC3-839E-5C404C6DA74B}"/>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de-DE" sz="1000">
                <a:solidFill>
                  <a:schemeClr val="tx1"/>
                </a:solidFill>
              </a:rPr>
              <a:t>2</a:t>
            </a:r>
            <a:endParaRPr lang="en-US" sz="1000">
              <a:solidFill>
                <a:schemeClr val="tx1"/>
              </a:solidFill>
            </a:endParaRPr>
          </a:p>
        </p:txBody>
      </p:sp>
    </p:spTree>
    <p:extLst>
      <p:ext uri="{BB962C8B-B14F-4D97-AF65-F5344CB8AC3E}">
        <p14:creationId xmlns:p14="http://schemas.microsoft.com/office/powerpoint/2010/main" val="3059431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C25A8D13-E0AC-ECA5-9E65-413CC2A23B2A}"/>
              </a:ext>
            </a:extLst>
          </p:cNvPr>
          <p:cNvSpPr txBox="1">
            <a:spLocks noGrp="1"/>
          </p:cNvSpPr>
          <p:nvPr>
            <p:ph type="title" idx="4294967295"/>
          </p:nvPr>
        </p:nvSpPr>
        <p:spPr>
          <a:xfrm>
            <a:off x="335280" y="325791"/>
            <a:ext cx="6187440" cy="6480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685800" rtl="0" eaLnBrk="1" latinLnBrk="0" hangingPunct="1">
              <a:lnSpc>
                <a:spcPct val="100000"/>
              </a:lnSpc>
              <a:spcBef>
                <a:spcPct val="0"/>
              </a:spcBef>
              <a:buNone/>
              <a:defRPr kumimoji="0" lang="en-US" sz="2800" b="1" i="0" u="none" strike="noStrike" kern="1200"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de-DE" sz="2600" b="1" i="0" u="none" strike="noStrike" kern="1200" cap="none" spc="0" normalizeH="0" baseline="0" noProof="0" dirty="0">
                <a:ln>
                  <a:noFill/>
                </a:ln>
                <a:solidFill>
                  <a:schemeClr val="accent1"/>
                </a:solidFill>
                <a:effectLst/>
                <a:uLnTx/>
                <a:uFillTx/>
                <a:latin typeface="Calibri" panose="020F0502020204030204" pitchFamily="34" charset="0"/>
                <a:ea typeface="+mn-ea"/>
                <a:cs typeface="+mn-cs"/>
              </a:rPr>
              <a:t>Unterrichtsvorschlag</a:t>
            </a:r>
          </a:p>
        </p:txBody>
      </p:sp>
      <p:graphicFrame>
        <p:nvGraphicFramePr>
          <p:cNvPr id="9" name="Tabelle 8">
            <a:extLst>
              <a:ext uri="{FF2B5EF4-FFF2-40B4-BE49-F238E27FC236}">
                <a16:creationId xmlns:a16="http://schemas.microsoft.com/office/drawing/2014/main" id="{EA8E6116-3EE0-4DF3-8912-CD81364A9168}"/>
              </a:ext>
            </a:extLst>
          </p:cNvPr>
          <p:cNvGraphicFramePr>
            <a:graphicFrameLocks noGrp="1"/>
          </p:cNvGraphicFramePr>
          <p:nvPr>
            <p:extLst>
              <p:ext uri="{D42A27DB-BD31-4B8C-83A1-F6EECF244321}">
                <p14:modId xmlns:p14="http://schemas.microsoft.com/office/powerpoint/2010/main" val="3470804004"/>
              </p:ext>
            </p:extLst>
          </p:nvPr>
        </p:nvGraphicFramePr>
        <p:xfrm>
          <a:off x="684261" y="984945"/>
          <a:ext cx="5714347" cy="5791520"/>
        </p:xfrm>
        <a:graphic>
          <a:graphicData uri="http://schemas.openxmlformats.org/drawingml/2006/table">
            <a:tbl>
              <a:tblPr firstRow="1" firstCol="1">
                <a:tableStyleId>{5C22544A-7EE6-4342-B048-85BDC9FD1C3A}</a:tableStyleId>
              </a:tblPr>
              <a:tblGrid>
                <a:gridCol w="907927">
                  <a:extLst>
                    <a:ext uri="{9D8B030D-6E8A-4147-A177-3AD203B41FA5}">
                      <a16:colId xmlns:a16="http://schemas.microsoft.com/office/drawing/2014/main" val="3778264788"/>
                    </a:ext>
                  </a:extLst>
                </a:gridCol>
                <a:gridCol w="1159501">
                  <a:extLst>
                    <a:ext uri="{9D8B030D-6E8A-4147-A177-3AD203B41FA5}">
                      <a16:colId xmlns:a16="http://schemas.microsoft.com/office/drawing/2014/main" val="3192106372"/>
                    </a:ext>
                  </a:extLst>
                </a:gridCol>
                <a:gridCol w="3646919">
                  <a:extLst>
                    <a:ext uri="{9D8B030D-6E8A-4147-A177-3AD203B41FA5}">
                      <a16:colId xmlns:a16="http://schemas.microsoft.com/office/drawing/2014/main" val="1911456995"/>
                    </a:ext>
                  </a:extLst>
                </a:gridCol>
              </a:tblGrid>
              <a:tr h="324000">
                <a:tc>
                  <a:txBody>
                    <a:bodyPr/>
                    <a:lstStyle/>
                    <a:p>
                      <a:pPr algn="l">
                        <a:lnSpc>
                          <a:spcPct val="90000"/>
                        </a:lnSpc>
                        <a:spcAft>
                          <a:spcPts val="600"/>
                        </a:spcAft>
                      </a:pPr>
                      <a:r>
                        <a:rPr lang="de-DE" sz="1100" b="1">
                          <a:solidFill>
                            <a:schemeClr val="accent2"/>
                          </a:solidFill>
                          <a:effectLst/>
                          <a:latin typeface="+mn-lt"/>
                          <a:ea typeface="Calibri"/>
                          <a:cs typeface="Times New Roman"/>
                        </a:rPr>
                        <a:t>Dauer: 90 min</a:t>
                      </a:r>
                      <a:endParaRPr lang="en-US" sz="1100" b="1">
                        <a:solidFill>
                          <a:schemeClr val="accent2"/>
                        </a:solidFill>
                        <a:effectLst/>
                        <a:latin typeface="+mn-lt"/>
                        <a:ea typeface="Calibri"/>
                        <a:cs typeface="Times New Roman"/>
                      </a:endParaRPr>
                    </a:p>
                  </a:txBody>
                  <a:tcPr marL="36000" marR="36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a:lnSpc>
                          <a:spcPct val="90000"/>
                        </a:lnSpc>
                        <a:spcAft>
                          <a:spcPts val="600"/>
                        </a:spcAft>
                      </a:pPr>
                      <a:r>
                        <a:rPr lang="de-DE" sz="1100" b="1">
                          <a:solidFill>
                            <a:schemeClr val="accent2"/>
                          </a:solidFill>
                          <a:effectLst/>
                          <a:latin typeface="+mn-lt"/>
                          <a:ea typeface="Calibri"/>
                          <a:cs typeface="Times New Roman"/>
                        </a:rPr>
                        <a:t>Inhalt</a:t>
                      </a:r>
                      <a:endParaRPr lang="en-US" sz="1100" b="1">
                        <a:solidFill>
                          <a:schemeClr val="accent2"/>
                        </a:solidFill>
                        <a:effectLst/>
                        <a:latin typeface="+mn-lt"/>
                        <a:ea typeface="Calibri"/>
                        <a:cs typeface="Times New Roman"/>
                      </a:endParaRPr>
                    </a:p>
                  </a:txBody>
                  <a:tcPr marL="36000" marR="36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tc>
                  <a:txBody>
                    <a:bodyPr/>
                    <a:lstStyle/>
                    <a:p>
                      <a:pPr algn="l">
                        <a:lnSpc>
                          <a:spcPct val="90000"/>
                        </a:lnSpc>
                        <a:spcAft>
                          <a:spcPts val="600"/>
                        </a:spcAft>
                      </a:pPr>
                      <a:r>
                        <a:rPr lang="de-DE" sz="1100" b="1">
                          <a:solidFill>
                            <a:schemeClr val="accent2"/>
                          </a:solidFill>
                          <a:effectLst/>
                          <a:latin typeface="+mn-lt"/>
                        </a:rPr>
                        <a:t>Beschreibung</a:t>
                      </a:r>
                      <a:endParaRPr lang="en-US" sz="1100" b="1">
                        <a:solidFill>
                          <a:schemeClr val="accent2"/>
                        </a:solidFill>
                        <a:effectLst/>
                        <a:latin typeface="+mn-lt"/>
                        <a:ea typeface="Calibri" panose="020F0502020204030204" pitchFamily="34" charset="0"/>
                        <a:cs typeface="Times New Roman" panose="02020603050405020304" pitchFamily="18" charset="0"/>
                      </a:endParaRPr>
                    </a:p>
                  </a:txBody>
                  <a:tcPr marL="36000" marR="36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alpha val="50000"/>
                      </a:schemeClr>
                    </a:solidFill>
                  </a:tcPr>
                </a:tc>
                <a:extLst>
                  <a:ext uri="{0D108BD9-81ED-4DB2-BD59-A6C34878D82A}">
                    <a16:rowId xmlns:a16="http://schemas.microsoft.com/office/drawing/2014/main" val="2959301828"/>
                  </a:ext>
                </a:extLst>
              </a:tr>
              <a:tr h="203888">
                <a:tc>
                  <a:txBody>
                    <a:bodyPr/>
                    <a:lstStyle/>
                    <a:p>
                      <a:pPr>
                        <a:lnSpc>
                          <a:spcPct val="90000"/>
                        </a:lnSpc>
                        <a:spcAft>
                          <a:spcPts val="600"/>
                        </a:spcAft>
                      </a:pPr>
                      <a:r>
                        <a:rPr lang="de-DE" sz="1100" b="0" dirty="0">
                          <a:solidFill>
                            <a:srgbClr val="00B0F0"/>
                          </a:solidFill>
                          <a:effectLst/>
                          <a:latin typeface="+mn-lt"/>
                          <a:ea typeface="Calibri"/>
                          <a:cs typeface="Times New Roman"/>
                        </a:rPr>
                        <a:t>10 min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a:solidFill>
                            <a:schemeClr val="accent1"/>
                          </a:solidFill>
                          <a:effectLst/>
                          <a:latin typeface="+mn-lt"/>
                          <a:ea typeface="Calibri"/>
                          <a:cs typeface="Times New Roman"/>
                        </a:rPr>
                        <a:t>Einführung</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19050" marR="19050">
                        <a:lnSpc>
                          <a:spcPct val="90000"/>
                        </a:lnSpc>
                        <a:spcAft>
                          <a:spcPts val="600"/>
                        </a:spcAft>
                      </a:pPr>
                      <a:r>
                        <a:rPr lang="de-DE" sz="1100" dirty="0">
                          <a:effectLst/>
                          <a:latin typeface="+mn-lt"/>
                          <a:ea typeface="Calibri" panose="020F0502020204030204" pitchFamily="34" charset="0"/>
                          <a:cs typeface="Times New Roman" panose="02020603050405020304" pitchFamily="18" charset="0"/>
                        </a:rPr>
                        <a:t>Frage an Schüler*innen: </a:t>
                      </a:r>
                      <a:r>
                        <a:rPr lang="de-DE" sz="1100" i="1" dirty="0">
                          <a:effectLst/>
                          <a:latin typeface="+mn-lt"/>
                          <a:ea typeface="Calibri" panose="020F0502020204030204" pitchFamily="34" charset="0"/>
                          <a:cs typeface="Times New Roman" panose="02020603050405020304" pitchFamily="18" charset="0"/>
                        </a:rPr>
                        <a:t>Was ist Konsum für euch? Inwieweit hängen Konsum und Klimawandel zusammen?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91475588"/>
                  </a:ext>
                </a:extLst>
              </a:tr>
              <a:tr h="418718">
                <a:tc>
                  <a:txBody>
                    <a:bodyPr/>
                    <a:lstStyle/>
                    <a:p>
                      <a:pPr>
                        <a:lnSpc>
                          <a:spcPct val="90000"/>
                        </a:lnSpc>
                        <a:spcAft>
                          <a:spcPts val="600"/>
                        </a:spcAft>
                      </a:pPr>
                      <a:r>
                        <a:rPr lang="de-DE" sz="1100" b="0" dirty="0">
                          <a:solidFill>
                            <a:srgbClr val="00B0F0"/>
                          </a:solidFill>
                          <a:effectLst/>
                          <a:latin typeface="+mn-lt"/>
                          <a:ea typeface="Calibri"/>
                          <a:cs typeface="Times New Roman"/>
                        </a:rPr>
                        <a:t>5 min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a:effectLst/>
                          <a:latin typeface="+mn-lt"/>
                          <a:ea typeface="Calibri"/>
                          <a:cs typeface="Times New Roman"/>
                        </a:rPr>
                        <a:t>Aufteilung in Kleingruppen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dirty="0">
                          <a:effectLst/>
                          <a:latin typeface="+mn-lt"/>
                          <a:ea typeface="Century Gothic" panose="020B0502020202020204" pitchFamily="34" charset="0"/>
                          <a:cs typeface="Century Gothic" panose="020B0502020202020204" pitchFamily="34" charset="0"/>
                        </a:rPr>
                        <a:t>Aufteilung in Kleingruppen von zwei bis fünf Schüler*innen. Jede Kleingruppe wählt eine Persona aus, erhält drei Karten (zwei Persona-Karten, eine CO</a:t>
                      </a:r>
                      <a:r>
                        <a:rPr lang="de-DE" sz="1100" baseline="-25000" dirty="0">
                          <a:effectLst/>
                          <a:latin typeface="+mn-lt"/>
                          <a:ea typeface="Century Gothic" panose="020B0502020202020204" pitchFamily="34" charset="0"/>
                          <a:cs typeface="Century Gothic" panose="020B0502020202020204" pitchFamily="34" charset="0"/>
                        </a:rPr>
                        <a:t>2</a:t>
                      </a:r>
                      <a:r>
                        <a:rPr lang="de-DE" sz="1100" dirty="0">
                          <a:effectLst/>
                          <a:latin typeface="+mn-lt"/>
                          <a:ea typeface="Century Gothic" panose="020B0502020202020204" pitchFamily="34" charset="0"/>
                          <a:cs typeface="Century Gothic" panose="020B0502020202020204" pitchFamily="34" charset="0"/>
                        </a:rPr>
                        <a:t>-Schnellcheck-Karte) und denkt sich einen Gruppennamen aus.</a:t>
                      </a:r>
                      <a:endParaRPr lang="de-DE" sz="1100" dirty="0">
                        <a:effectLst/>
                        <a:latin typeface="+mn-lt"/>
                        <a:ea typeface="Calibri" panose="020F050202020403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40847184"/>
                  </a:ext>
                </a:extLst>
              </a:tr>
              <a:tr h="593866">
                <a:tc>
                  <a:txBody>
                    <a:bodyPr/>
                    <a:lstStyle/>
                    <a:p>
                      <a:pPr>
                        <a:lnSpc>
                          <a:spcPct val="90000"/>
                        </a:lnSpc>
                        <a:spcAft>
                          <a:spcPts val="600"/>
                        </a:spcAft>
                      </a:pPr>
                      <a:r>
                        <a:rPr lang="de-DE" sz="1100" b="0" dirty="0">
                          <a:solidFill>
                            <a:srgbClr val="00B0F0"/>
                          </a:solidFill>
                          <a:effectLst/>
                          <a:latin typeface="+mn-lt"/>
                          <a:ea typeface="Calibri"/>
                          <a:cs typeface="Times New Roman"/>
                        </a:rPr>
                        <a:t>20 min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marL="0" algn="l" defTabSz="685800" rtl="0" eaLnBrk="1" latinLnBrk="0" hangingPunct="1">
                        <a:lnSpc>
                          <a:spcPct val="90000"/>
                        </a:lnSpc>
                        <a:spcAft>
                          <a:spcPts val="600"/>
                        </a:spcAft>
                      </a:pPr>
                      <a:r>
                        <a:rPr lang="de-DE" sz="1100" kern="1200" err="1">
                          <a:solidFill>
                            <a:schemeClr val="accent1"/>
                          </a:solidFill>
                          <a:effectLst/>
                          <a:latin typeface="+mn-lt"/>
                          <a:ea typeface="Calibri"/>
                          <a:cs typeface="Times New Roman"/>
                        </a:rPr>
                        <a:t>LifestyleCheck</a:t>
                      </a:r>
                      <a:endParaRPr lang="de-DE" sz="1100" kern="1200">
                        <a:solidFill>
                          <a:schemeClr val="accent1"/>
                        </a:solidFill>
                        <a:effectLst/>
                        <a:latin typeface="+mn-lt"/>
                        <a:ea typeface="Calibri"/>
                        <a:cs typeface="Times New Roman"/>
                      </a:endParaRPr>
                    </a:p>
                    <a:p>
                      <a:pPr>
                        <a:lnSpc>
                          <a:spcPct val="90000"/>
                        </a:lnSpc>
                        <a:spcAft>
                          <a:spcPts val="600"/>
                        </a:spcAft>
                      </a:pPr>
                      <a:r>
                        <a:rPr lang="de-DE" sz="1100">
                          <a:effectLst/>
                          <a:latin typeface="+mn-lt"/>
                          <a:ea typeface="Calibri"/>
                          <a:cs typeface="Times New Roman"/>
                        </a:rPr>
                        <a:t>Personas kennenlernen </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kern="1200" dirty="0">
                          <a:solidFill>
                            <a:schemeClr val="dk1"/>
                          </a:solidFill>
                          <a:effectLst/>
                          <a:latin typeface="+mn-lt"/>
                          <a:ea typeface="+mn-ea"/>
                          <a:cs typeface="+mn-cs"/>
                        </a:rPr>
                        <a:t>Die Kleingruppen lernen ihre Persona kennen. Sie füllen die Freifelder aus. </a:t>
                      </a:r>
                      <a:endParaRPr lang="en-US" sz="1100" kern="1200" dirty="0">
                        <a:solidFill>
                          <a:schemeClr val="dk1"/>
                        </a:solidFill>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443526848"/>
                  </a:ext>
                </a:extLst>
              </a:tr>
              <a:tr h="640668">
                <a:tc>
                  <a:txBody>
                    <a:bodyPr/>
                    <a:lstStyle/>
                    <a:p>
                      <a:pPr>
                        <a:lnSpc>
                          <a:spcPct val="90000"/>
                        </a:lnSpc>
                        <a:spcAft>
                          <a:spcPts val="600"/>
                        </a:spcAft>
                      </a:pPr>
                      <a:r>
                        <a:rPr lang="de-DE" sz="1100" b="0" dirty="0">
                          <a:solidFill>
                            <a:srgbClr val="00B0F0"/>
                          </a:solidFill>
                          <a:effectLst/>
                          <a:latin typeface="+mn-lt"/>
                          <a:ea typeface="Calibri"/>
                          <a:cs typeface="Times New Roman"/>
                        </a:rPr>
                        <a:t>25 min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a:solidFill>
                            <a:schemeClr val="tx1"/>
                          </a:solidFill>
                          <a:effectLst/>
                          <a:latin typeface="+mn-lt"/>
                          <a:ea typeface="Calibri"/>
                          <a:cs typeface="Times New Roman"/>
                        </a:rPr>
                        <a:t>Recherche und </a:t>
                      </a:r>
                      <a:br>
                        <a:rPr lang="de-DE" sz="1100">
                          <a:solidFill>
                            <a:schemeClr val="tx1"/>
                          </a:solidFill>
                          <a:effectLst/>
                          <a:latin typeface="+mn-lt"/>
                          <a:ea typeface="Calibri"/>
                          <a:cs typeface="Times New Roman"/>
                        </a:rPr>
                      </a:br>
                      <a:r>
                        <a:rPr lang="de-DE" sz="1100">
                          <a:solidFill>
                            <a:schemeClr val="tx1"/>
                          </a:solidFill>
                          <a:effectLst/>
                          <a:latin typeface="+mn-lt"/>
                          <a:ea typeface="Calibri"/>
                          <a:cs typeface="Times New Roman"/>
                        </a:rPr>
                        <a:t>CO</a:t>
                      </a:r>
                      <a:r>
                        <a:rPr lang="de-DE" sz="1100" baseline="-25000">
                          <a:solidFill>
                            <a:schemeClr val="tx1"/>
                          </a:solidFill>
                          <a:effectLst/>
                          <a:latin typeface="+mn-lt"/>
                          <a:ea typeface="Calibri"/>
                          <a:cs typeface="Times New Roman"/>
                        </a:rPr>
                        <a:t>2</a:t>
                      </a:r>
                      <a:r>
                        <a:rPr lang="de-DE" sz="1100">
                          <a:solidFill>
                            <a:schemeClr val="tx1"/>
                          </a:solidFill>
                          <a:effectLst/>
                          <a:latin typeface="+mn-lt"/>
                          <a:ea typeface="Calibri"/>
                          <a:cs typeface="Times New Roman"/>
                        </a:rPr>
                        <a:t>-Check</a:t>
                      </a:r>
                      <a:endParaRPr lang="de-DE" sz="1100" i="1">
                        <a:solidFill>
                          <a:schemeClr val="tx1"/>
                        </a:solidFill>
                        <a:latin typeface="+mn-lt"/>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dirty="0">
                          <a:effectLst/>
                          <a:latin typeface="+mn-lt"/>
                          <a:ea typeface="Century Gothic" panose="020B0502020202020204" pitchFamily="34" charset="0"/>
                          <a:cs typeface="Century Gothic" panose="020B0502020202020204" pitchFamily="34" charset="0"/>
                        </a:rPr>
                        <a:t>Die Schüler*innen checken mit dem </a:t>
                      </a:r>
                      <a:r>
                        <a:rPr lang="de-DE" sz="1100" u="sng" dirty="0">
                          <a:solidFill>
                            <a:schemeClr val="accent2"/>
                          </a:solidFill>
                          <a:effectLst/>
                          <a:latin typeface="+mn-lt"/>
                          <a:ea typeface="Century Gothic" panose="020B0502020202020204" pitchFamily="34" charset="0"/>
                          <a:cs typeface="Century Gothic" panose="020B0502020202020204" pitchFamily="34" charset="0"/>
                          <a:hlinkClick r:id="rId3">
                            <a:extLst>
                              <a:ext uri="{A12FA001-AC4F-418D-AE19-62706E023703}">
                                <ahyp:hlinkClr xmlns:ahyp="http://schemas.microsoft.com/office/drawing/2018/hyperlinkcolor" val="tx"/>
                              </a:ext>
                            </a:extLst>
                          </a:hlinkClick>
                        </a:rPr>
                        <a:t>CO</a:t>
                      </a:r>
                      <a:r>
                        <a:rPr lang="de-DE" sz="1100" u="sng" baseline="-25000" dirty="0">
                          <a:solidFill>
                            <a:schemeClr val="accent2"/>
                          </a:solidFill>
                          <a:effectLst/>
                          <a:latin typeface="+mn-lt"/>
                          <a:ea typeface="Century Gothic" panose="020B0502020202020204" pitchFamily="34" charset="0"/>
                          <a:cs typeface="Century Gothic" panose="020B0502020202020204" pitchFamily="34" charset="0"/>
                          <a:hlinkClick r:id="rId3">
                            <a:extLst>
                              <a:ext uri="{A12FA001-AC4F-418D-AE19-62706E023703}">
                                <ahyp:hlinkClr xmlns:ahyp="http://schemas.microsoft.com/office/drawing/2018/hyperlinkcolor" val="tx"/>
                              </a:ext>
                            </a:extLst>
                          </a:hlinkClick>
                        </a:rPr>
                        <a:t>2</a:t>
                      </a:r>
                      <a:r>
                        <a:rPr lang="de-DE" sz="1100" u="sng" dirty="0">
                          <a:solidFill>
                            <a:schemeClr val="accent2"/>
                          </a:solidFill>
                          <a:effectLst/>
                          <a:latin typeface="+mn-lt"/>
                          <a:ea typeface="Century Gothic" panose="020B0502020202020204" pitchFamily="34" charset="0"/>
                          <a:cs typeface="Century Gothic" panose="020B0502020202020204" pitchFamily="34" charset="0"/>
                          <a:hlinkClick r:id="rId3">
                            <a:extLst>
                              <a:ext uri="{A12FA001-AC4F-418D-AE19-62706E023703}">
                                <ahyp:hlinkClr xmlns:ahyp="http://schemas.microsoft.com/office/drawing/2018/hyperlinkcolor" val="tx"/>
                              </a:ext>
                            </a:extLst>
                          </a:hlinkClick>
                        </a:rPr>
                        <a:t> Schnellcheck</a:t>
                      </a:r>
                      <a:r>
                        <a:rPr lang="de-DE" sz="1100" dirty="0">
                          <a:effectLst/>
                          <a:latin typeface="+mn-lt"/>
                          <a:ea typeface="Century Gothic" panose="020B0502020202020204" pitchFamily="34" charset="0"/>
                          <a:cs typeface="Century Gothic" panose="020B0502020202020204" pitchFamily="34" charset="0"/>
                        </a:rPr>
                        <a:t>, wie viel CO</a:t>
                      </a:r>
                      <a:r>
                        <a:rPr lang="de-DE" sz="1100" baseline="-25000" dirty="0">
                          <a:effectLst/>
                          <a:latin typeface="+mn-lt"/>
                          <a:ea typeface="Century Gothic" panose="020B0502020202020204" pitchFamily="34" charset="0"/>
                          <a:cs typeface="Century Gothic" panose="020B0502020202020204" pitchFamily="34" charset="0"/>
                        </a:rPr>
                        <a:t>2</a:t>
                      </a:r>
                      <a:r>
                        <a:rPr lang="de-DE" sz="1100" dirty="0">
                          <a:effectLst/>
                          <a:latin typeface="+mn-lt"/>
                          <a:ea typeface="Century Gothic" panose="020B0502020202020204" pitchFamily="34" charset="0"/>
                          <a:cs typeface="Century Gothic" panose="020B0502020202020204" pitchFamily="34" charset="0"/>
                        </a:rPr>
                        <a:t> ihre Persona im Alltag verbraucht.</a:t>
                      </a:r>
                      <a:endParaRPr lang="en-US" sz="1100" dirty="0">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97039033"/>
                  </a:ext>
                </a:extLst>
              </a:tr>
              <a:tr h="701456">
                <a:tc>
                  <a:txBody>
                    <a:bodyPr/>
                    <a:lstStyle/>
                    <a:p>
                      <a:pPr>
                        <a:lnSpc>
                          <a:spcPct val="90000"/>
                        </a:lnSpc>
                        <a:spcAft>
                          <a:spcPts val="600"/>
                        </a:spcAft>
                      </a:pPr>
                      <a:r>
                        <a:rPr lang="de-DE" sz="1100" b="0">
                          <a:solidFill>
                            <a:srgbClr val="00B0F0"/>
                          </a:solidFill>
                          <a:effectLst/>
                          <a:latin typeface="+mn-lt"/>
                          <a:ea typeface="Calibri"/>
                          <a:cs typeface="Times New Roman"/>
                        </a:rPr>
                        <a:t>20 min </a:t>
                      </a:r>
                      <a:br>
                        <a:rPr lang="de-DE" sz="1100" b="0">
                          <a:solidFill>
                            <a:srgbClr val="00B0F0"/>
                          </a:solidFill>
                          <a:effectLst/>
                          <a:latin typeface="+mn-lt"/>
                          <a:ea typeface="Calibri"/>
                          <a:cs typeface="Times New Roman"/>
                        </a:rPr>
                      </a:br>
                      <a:endParaRPr lang="de-DE" sz="1100" b="0">
                        <a:solidFill>
                          <a:srgbClr val="00B0F0"/>
                        </a:solidFill>
                        <a:effectLst/>
                        <a:latin typeface="+mn-lt"/>
                        <a:ea typeface="Calibri"/>
                        <a:cs typeface="Times New Roman"/>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a:effectLst/>
                          <a:latin typeface="+mn-lt"/>
                          <a:ea typeface="Century Gothic" panose="020B0502020202020204" pitchFamily="34" charset="0"/>
                          <a:cs typeface="Century Gothic" panose="020B0502020202020204" pitchFamily="34" charset="0"/>
                        </a:rPr>
                        <a:t>Beratung</a:t>
                      </a:r>
                      <a:endParaRPr lang="en-US" sz="1100">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tc>
                  <a:txBody>
                    <a:bodyPr/>
                    <a:lstStyle/>
                    <a:p>
                      <a:pPr>
                        <a:lnSpc>
                          <a:spcPct val="90000"/>
                        </a:lnSpc>
                        <a:spcAft>
                          <a:spcPts val="600"/>
                        </a:spcAft>
                      </a:pPr>
                      <a:r>
                        <a:rPr lang="de-DE" sz="1100">
                          <a:effectLst/>
                          <a:latin typeface="+mn-lt"/>
                          <a:ea typeface="Century Gothic" panose="020B0502020202020204" pitchFamily="34" charset="0"/>
                          <a:cs typeface="Century Gothic" panose="020B0502020202020204" pitchFamily="34" charset="0"/>
                        </a:rPr>
                        <a:t>Die Schüler*innen sammeln die Tipps aus ihrer Recherchephase. Sie beraten in der Kleingruppe, welche Maßnahmen für ihre Persona passen.</a:t>
                      </a:r>
                      <a:endParaRPr lang="en-US" sz="1100">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31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47581503"/>
                  </a:ext>
                </a:extLst>
              </a:tr>
              <a:tr h="1632028">
                <a:tc>
                  <a:txBody>
                    <a:bodyPr/>
                    <a:lstStyle/>
                    <a:p>
                      <a:pPr>
                        <a:lnSpc>
                          <a:spcPct val="90000"/>
                        </a:lnSpc>
                        <a:spcAft>
                          <a:spcPts val="600"/>
                        </a:spcAft>
                      </a:pPr>
                      <a:r>
                        <a:rPr lang="de-DE" sz="1100" b="0">
                          <a:solidFill>
                            <a:srgbClr val="00B0F0"/>
                          </a:solidFill>
                          <a:effectLst/>
                          <a:latin typeface="+mn-lt"/>
                          <a:ea typeface="Calibri"/>
                          <a:cs typeface="Times New Roman"/>
                        </a:rPr>
                        <a:t>10 min</a:t>
                      </a: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90000"/>
                        </a:lnSpc>
                        <a:spcAft>
                          <a:spcPts val="600"/>
                        </a:spcAft>
                      </a:pPr>
                      <a:r>
                        <a:rPr lang="de-DE" sz="1100">
                          <a:solidFill>
                            <a:schemeClr val="accent1"/>
                          </a:solidFill>
                          <a:effectLst/>
                          <a:latin typeface="+mn-lt"/>
                          <a:ea typeface="Century Gothic" panose="020B0502020202020204" pitchFamily="34" charset="0"/>
                          <a:cs typeface="Century Gothic" panose="020B0502020202020204" pitchFamily="34" charset="0"/>
                        </a:rPr>
                        <a:t>Abschluss</a:t>
                      </a:r>
                      <a:br>
                        <a:rPr lang="de-DE" sz="1100">
                          <a:effectLst/>
                          <a:latin typeface="+mn-lt"/>
                          <a:ea typeface="Aptos" panose="020B0004020202020204" pitchFamily="34" charset="0"/>
                          <a:cs typeface="Times New Roman" panose="02020603050405020304" pitchFamily="18" charset="0"/>
                        </a:rPr>
                      </a:br>
                      <a:r>
                        <a:rPr lang="de-DE" sz="1100">
                          <a:effectLst/>
                          <a:latin typeface="+mn-lt"/>
                          <a:ea typeface="Century Gothic" panose="020B0502020202020204" pitchFamily="34" charset="0"/>
                          <a:cs typeface="Century Gothic" panose="020B0502020202020204" pitchFamily="34" charset="0"/>
                        </a:rPr>
                        <a:t>Erfahrungen und Reflexion</a:t>
                      </a:r>
                      <a:endParaRPr lang="en-US" sz="1100">
                        <a:effectLst/>
                        <a:latin typeface="+mn-lt"/>
                        <a:ea typeface="Aptos" panose="020B0004020202020204" pitchFamily="34" charset="0"/>
                        <a:cs typeface="Times New Roman" panose="02020603050405020304" pitchFamily="18" charset="0"/>
                      </a:endParaRPr>
                    </a:p>
                    <a:p>
                      <a:pPr>
                        <a:lnSpc>
                          <a:spcPct val="90000"/>
                        </a:lnSpc>
                        <a:spcAft>
                          <a:spcPts val="600"/>
                        </a:spcAft>
                      </a:pPr>
                      <a:endParaRPr lang="en-US" sz="1100">
                        <a:effectLst/>
                        <a:latin typeface="+mn-lt"/>
                        <a:ea typeface="Aptos" panose="020B0004020202020204" pitchFamily="34" charset="0"/>
                        <a:cs typeface="Times New Roman" panose="02020603050405020304" pitchFamily="18" charset="0"/>
                      </a:endParaRPr>
                    </a:p>
                    <a:p>
                      <a:pPr>
                        <a:lnSpc>
                          <a:spcPct val="90000"/>
                        </a:lnSpc>
                        <a:spcAft>
                          <a:spcPts val="600"/>
                        </a:spcAft>
                      </a:pPr>
                      <a:r>
                        <a:rPr lang="de-DE" sz="1100">
                          <a:effectLst/>
                          <a:latin typeface="+mn-lt"/>
                          <a:ea typeface="Century Gothic" panose="020B0502020202020204" pitchFamily="34" charset="0"/>
                          <a:cs typeface="Century Gothic" panose="020B0502020202020204" pitchFamily="34" charset="0"/>
                        </a:rPr>
                        <a:t>Dokumentation</a:t>
                      </a:r>
                      <a:endParaRPr lang="en-US" sz="1100">
                        <a:effectLst/>
                        <a:latin typeface="+mn-lt"/>
                        <a:ea typeface="Aptos" panose="020B0004020202020204" pitchFamily="34" charset="0"/>
                        <a:cs typeface="Times New Roman" panose="02020603050405020304" pitchFamily="18" charset="0"/>
                      </a:endParaRPr>
                    </a:p>
                    <a:p>
                      <a:pPr>
                        <a:lnSpc>
                          <a:spcPct val="90000"/>
                        </a:lnSpc>
                        <a:spcAft>
                          <a:spcPts val="600"/>
                        </a:spcAft>
                      </a:pPr>
                      <a:r>
                        <a:rPr lang="de-DE" sz="1100" i="1">
                          <a:effectLst/>
                          <a:latin typeface="+mn-lt"/>
                          <a:ea typeface="Century Gothic" panose="020B0502020202020204" pitchFamily="34" charset="0"/>
                          <a:cs typeface="Century Gothic" panose="020B0502020202020204" pitchFamily="34" charset="0"/>
                        </a:rPr>
                        <a:t> </a:t>
                      </a:r>
                      <a:endParaRPr lang="en-US" sz="1100">
                        <a:effectLst/>
                        <a:latin typeface="+mn-lt"/>
                        <a:ea typeface="Aptos" panose="020B0004020202020204" pitchFamily="34" charset="0"/>
                        <a:cs typeface="Times New Roman" panose="02020603050405020304" pitchFamily="18" charset="0"/>
                      </a:endParaRPr>
                    </a:p>
                    <a:p>
                      <a:pPr>
                        <a:lnSpc>
                          <a:spcPct val="90000"/>
                        </a:lnSpc>
                        <a:spcAft>
                          <a:spcPts val="600"/>
                        </a:spcAft>
                      </a:pPr>
                      <a:r>
                        <a:rPr lang="de-DE" sz="1100" i="1">
                          <a:effectLst/>
                          <a:latin typeface="+mn-lt"/>
                          <a:ea typeface="Century Gothic" panose="020B0502020202020204" pitchFamily="34" charset="0"/>
                          <a:cs typeface="Century Gothic" panose="020B0502020202020204" pitchFamily="34" charset="0"/>
                        </a:rPr>
                        <a:t> </a:t>
                      </a:r>
                      <a:endParaRPr lang="en-US" sz="1100">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90000"/>
                        </a:lnSpc>
                        <a:spcAft>
                          <a:spcPts val="600"/>
                        </a:spcAft>
                      </a:pPr>
                      <a:r>
                        <a:rPr lang="de-DE" sz="1100" dirty="0">
                          <a:effectLst/>
                          <a:latin typeface="+mn-lt"/>
                          <a:ea typeface="Century Gothic" panose="020B0502020202020204" pitchFamily="34" charset="0"/>
                          <a:cs typeface="Century Gothic" panose="020B0502020202020204" pitchFamily="34" charset="0"/>
                        </a:rPr>
                        <a:t>In der Klasse werden alle Tipps aus den Berater*innen-Teams gesammelt und folgende Fragen gestellt:</a:t>
                      </a:r>
                      <a:endParaRPr lang="en-US" sz="1100" dirty="0">
                        <a:effectLst/>
                        <a:latin typeface="+mn-lt"/>
                        <a:ea typeface="Aptos" panose="020B0004020202020204" pitchFamily="34" charset="0"/>
                        <a:cs typeface="Times New Roman" panose="02020603050405020304" pitchFamily="18" charset="0"/>
                      </a:endParaRPr>
                    </a:p>
                    <a:p>
                      <a:pPr marL="182563" lvl="0" indent="-182563">
                        <a:lnSpc>
                          <a:spcPct val="90000"/>
                        </a:lnSpc>
                        <a:spcAft>
                          <a:spcPts val="600"/>
                        </a:spcAft>
                        <a:buFont typeface="Arial" panose="020B0604020202020204" pitchFamily="34" charset="0"/>
                        <a:buChar char="•"/>
                      </a:pPr>
                      <a:r>
                        <a:rPr lang="de-DE" sz="1100" dirty="0">
                          <a:effectLst/>
                          <a:latin typeface="+mn-lt"/>
                          <a:ea typeface="Century Gothic" panose="020B0502020202020204" pitchFamily="34" charset="0"/>
                          <a:cs typeface="Century Gothic" panose="020B0502020202020204" pitchFamily="34" charset="0"/>
                        </a:rPr>
                        <a:t>In welchen Bereichen war es herausfordernd gute Tipps für die Personas zu finden?</a:t>
                      </a:r>
                      <a:endParaRPr lang="en-US" sz="1100" dirty="0">
                        <a:effectLst/>
                        <a:latin typeface="+mn-lt"/>
                        <a:ea typeface="Aptos" panose="020B0004020202020204" pitchFamily="34" charset="0"/>
                        <a:cs typeface="Times New Roman" panose="02020603050405020304" pitchFamily="18" charset="0"/>
                      </a:endParaRPr>
                    </a:p>
                    <a:p>
                      <a:pPr marL="182563" lvl="0" indent="-182563">
                        <a:lnSpc>
                          <a:spcPct val="90000"/>
                        </a:lnSpc>
                        <a:spcAft>
                          <a:spcPts val="600"/>
                        </a:spcAft>
                        <a:buFont typeface="Arial" panose="020B0604020202020204" pitchFamily="34" charset="0"/>
                        <a:buChar char="•"/>
                      </a:pPr>
                      <a:r>
                        <a:rPr lang="de-DE" sz="1100" dirty="0">
                          <a:effectLst/>
                          <a:latin typeface="+mn-lt"/>
                          <a:ea typeface="Century Gothic" panose="020B0502020202020204" pitchFamily="34" charset="0"/>
                          <a:cs typeface="Century Gothic" panose="020B0502020202020204" pitchFamily="34" charset="0"/>
                        </a:rPr>
                        <a:t>Welche politischen Maßnahmen nutzen die Personas bereits (z. B. das Deutschlandticket). Was würde sie noch unterstützen nachhaltiger zu konsumieren?</a:t>
                      </a:r>
                      <a:endParaRPr lang="en-US" sz="1100" dirty="0">
                        <a:effectLst/>
                        <a:latin typeface="+mn-lt"/>
                        <a:ea typeface="Aptos" panose="020B0004020202020204" pitchFamily="34" charset="0"/>
                        <a:cs typeface="Times New Roman" panose="02020603050405020304" pitchFamily="18" charset="0"/>
                      </a:endParaRPr>
                    </a:p>
                    <a:p>
                      <a:pPr marL="182563" lvl="0" indent="-182563">
                        <a:lnSpc>
                          <a:spcPct val="90000"/>
                        </a:lnSpc>
                        <a:spcAft>
                          <a:spcPts val="600"/>
                        </a:spcAft>
                        <a:buFont typeface="Arial" panose="020B0604020202020204" pitchFamily="34" charset="0"/>
                        <a:buChar char="•"/>
                      </a:pPr>
                      <a:r>
                        <a:rPr lang="de-DE" sz="1100" dirty="0">
                          <a:effectLst/>
                          <a:latin typeface="+mn-lt"/>
                          <a:ea typeface="Century Gothic" panose="020B0502020202020204" pitchFamily="34" charset="0"/>
                          <a:cs typeface="Century Gothic" panose="020B0502020202020204" pitchFamily="34" charset="0"/>
                        </a:rPr>
                        <a:t>Reflektiert die unterschiedlichen Handlungsmöglichkeiten und Hindernisse aller Personas. Welche Faktoren begünstigen oder hindern nachhaltiges Handeln?</a:t>
                      </a:r>
                      <a:endParaRPr lang="en-US" sz="1100" dirty="0">
                        <a:effectLst/>
                        <a:latin typeface="+mn-lt"/>
                        <a:ea typeface="Aptos" panose="020B0004020202020204" pitchFamily="34" charset="0"/>
                        <a:cs typeface="Times New Roman" panose="02020603050405020304" pitchFamily="18" charset="0"/>
                      </a:endParaRPr>
                    </a:p>
                    <a:p>
                      <a:pPr>
                        <a:lnSpc>
                          <a:spcPct val="90000"/>
                        </a:lnSpc>
                        <a:spcAft>
                          <a:spcPts val="600"/>
                        </a:spcAft>
                      </a:pPr>
                      <a:r>
                        <a:rPr lang="de-DE" sz="1100" dirty="0">
                          <a:effectLst/>
                          <a:latin typeface="+mn-lt"/>
                          <a:ea typeface="Century Gothic" panose="020B0502020202020204" pitchFamily="34" charset="0"/>
                          <a:cs typeface="Century Gothic" panose="020B0502020202020204" pitchFamily="34" charset="0"/>
                        </a:rPr>
                        <a:t>Gesprächskreis und Dokumentation auf einem Plakat: </a:t>
                      </a:r>
                      <a:br>
                        <a:rPr lang="de-DE" sz="1100" dirty="0">
                          <a:effectLst/>
                          <a:latin typeface="+mn-lt"/>
                          <a:ea typeface="Century Gothic" panose="020B0502020202020204" pitchFamily="34" charset="0"/>
                          <a:cs typeface="Century Gothic" panose="020B0502020202020204" pitchFamily="34" charset="0"/>
                        </a:rPr>
                      </a:br>
                      <a:r>
                        <a:rPr lang="de-DE" sz="1100" i="1" dirty="0">
                          <a:effectLst/>
                          <a:latin typeface="+mn-lt"/>
                          <a:ea typeface="Century Gothic" panose="020B0502020202020204" pitchFamily="34" charset="0"/>
                          <a:cs typeface="Century Gothic" panose="020B0502020202020204" pitchFamily="34" charset="0"/>
                        </a:rPr>
                        <a:t>Gibt es Tipps, die für alle Menschen im Alltag hilfreich sind?</a:t>
                      </a:r>
                      <a:endParaRPr lang="en-US" sz="1100" i="1" dirty="0">
                        <a:effectLst/>
                        <a:latin typeface="+mn-lt"/>
                        <a:ea typeface="Aptos" panose="020B0004020202020204" pitchFamily="34" charset="0"/>
                        <a:cs typeface="Times New Roman" panose="02020603050405020304" pitchFamily="18" charset="0"/>
                      </a:endParaRPr>
                    </a:p>
                  </a:txBody>
                  <a:tcPr marL="36000" marR="36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27791518"/>
                  </a:ext>
                </a:extLst>
              </a:tr>
            </a:tbl>
          </a:graphicData>
        </a:graphic>
      </p:graphicFrame>
      <p:graphicFrame>
        <p:nvGraphicFramePr>
          <p:cNvPr id="2" name="Tabelle 1">
            <a:extLst>
              <a:ext uri="{FF2B5EF4-FFF2-40B4-BE49-F238E27FC236}">
                <a16:creationId xmlns:a16="http://schemas.microsoft.com/office/drawing/2014/main" id="{ED49AAB8-5E96-270F-C4B3-C223B609CD4E}"/>
              </a:ext>
            </a:extLst>
          </p:cNvPr>
          <p:cNvGraphicFramePr>
            <a:graphicFrameLocks noGrp="1"/>
          </p:cNvGraphicFramePr>
          <p:nvPr>
            <p:extLst>
              <p:ext uri="{D42A27DB-BD31-4B8C-83A1-F6EECF244321}">
                <p14:modId xmlns:p14="http://schemas.microsoft.com/office/powerpoint/2010/main" val="642457866"/>
              </p:ext>
            </p:extLst>
          </p:nvPr>
        </p:nvGraphicFramePr>
        <p:xfrm>
          <a:off x="661437" y="6761176"/>
          <a:ext cx="5714347" cy="2489840"/>
        </p:xfrm>
        <a:graphic>
          <a:graphicData uri="http://schemas.openxmlformats.org/drawingml/2006/table">
            <a:tbl>
              <a:tblPr firstRow="1" bandRow="1">
                <a:tableStyleId>{5C22544A-7EE6-4342-B048-85BDC9FD1C3A}</a:tableStyleId>
              </a:tblPr>
              <a:tblGrid>
                <a:gridCol w="5714347">
                  <a:extLst>
                    <a:ext uri="{9D8B030D-6E8A-4147-A177-3AD203B41FA5}">
                      <a16:colId xmlns:a16="http://schemas.microsoft.com/office/drawing/2014/main" val="942328686"/>
                    </a:ext>
                  </a:extLst>
                </a:gridCol>
              </a:tblGrid>
              <a:tr h="324000">
                <a:tc>
                  <a:txBody>
                    <a:bodyPr/>
                    <a:lstStyle/>
                    <a:p>
                      <a:pPr algn="l">
                        <a:lnSpc>
                          <a:spcPct val="100000"/>
                        </a:lnSpc>
                        <a:spcAft>
                          <a:spcPts val="200"/>
                        </a:spcAft>
                      </a:pPr>
                      <a:r>
                        <a:rPr lang="de-DE" sz="1100" b="1" kern="1200" dirty="0">
                          <a:solidFill>
                            <a:schemeClr val="accent2"/>
                          </a:solidFill>
                          <a:effectLst/>
                          <a:latin typeface="+mn-lt"/>
                          <a:cs typeface="Times New Roman"/>
                        </a:rPr>
                        <a:t>Weitere Einsatzmöglichkeiten – Interviewfragen für unterwegs</a:t>
                      </a:r>
                      <a:endParaRPr lang="en-US" sz="1100" b="1" kern="1200" dirty="0">
                        <a:solidFill>
                          <a:schemeClr val="accent2"/>
                        </a:solidFill>
                        <a:effectLst/>
                        <a:latin typeface="+mn-lt"/>
                        <a:ea typeface="Calibri" panose="020F0502020204030204" pitchFamily="34" charset="0"/>
                        <a:cs typeface="Times New Roman"/>
                      </a:endParaRPr>
                    </a:p>
                  </a:txBody>
                  <a:tcPr marL="72000" marR="72000" marT="36000" marB="36000" anchor="ctr">
                    <a:lnB w="38100" cmpd="sng">
                      <a:noFill/>
                    </a:lnB>
                    <a:solidFill>
                      <a:srgbClr val="E1F7FF"/>
                    </a:solidFill>
                  </a:tcPr>
                </a:tc>
                <a:extLst>
                  <a:ext uri="{0D108BD9-81ED-4DB2-BD59-A6C34878D82A}">
                    <a16:rowId xmlns:a16="http://schemas.microsoft.com/office/drawing/2014/main" val="444237586"/>
                  </a:ext>
                </a:extLst>
              </a:tr>
              <a:tr h="370840">
                <a:tc>
                  <a:txBody>
                    <a:bodyPr/>
                    <a:lstStyle/>
                    <a:p>
                      <a:pPr marL="0" lvl="0" indent="0" algn="l">
                        <a:lnSpc>
                          <a:spcPct val="100000"/>
                        </a:lnSpc>
                        <a:spcAft>
                          <a:spcPts val="200"/>
                        </a:spcAft>
                        <a:buFont typeface="Arial" panose="020B0604020202020204" pitchFamily="34" charset="0"/>
                        <a:buNone/>
                        <a:tabLst>
                          <a:tab pos="457200" algn="l"/>
                        </a:tabLst>
                      </a:pPr>
                      <a:r>
                        <a:rPr lang="de-DE" sz="1050" b="0" strike="noStrike" dirty="0">
                          <a:solidFill>
                            <a:schemeClr val="tx1"/>
                          </a:solidFill>
                          <a:effectLst/>
                          <a:latin typeface="+mn-lt"/>
                        </a:rPr>
                        <a:t>Die Schüler*innen kommen mit </a:t>
                      </a:r>
                      <a:r>
                        <a:rPr lang="de-DE" sz="1050" b="1" strike="noStrike" dirty="0">
                          <a:solidFill>
                            <a:schemeClr val="tx1"/>
                          </a:solidFill>
                          <a:effectLst/>
                          <a:latin typeface="+mn-lt"/>
                        </a:rPr>
                        <a:t>mindestens einer realen Person </a:t>
                      </a:r>
                      <a:r>
                        <a:rPr lang="de-DE" sz="1050" b="0" strike="noStrike" dirty="0">
                          <a:solidFill>
                            <a:schemeClr val="tx1"/>
                          </a:solidFill>
                          <a:effectLst/>
                          <a:latin typeface="+mn-lt"/>
                        </a:rPr>
                        <a:t>aus ihrem persönlichen Umfeld über nachhaltigen Konsum ins Gespräch. Sie erhalten als Impuls </a:t>
                      </a:r>
                      <a:r>
                        <a:rPr lang="de-DE" sz="1050" b="0" i="1" strike="noStrike" dirty="0">
                          <a:solidFill>
                            <a:schemeClr val="tx1"/>
                          </a:solidFill>
                          <a:effectLst/>
                          <a:latin typeface="+mn-lt"/>
                        </a:rPr>
                        <a:t>Interviewfragen für unterwegs</a:t>
                      </a:r>
                      <a:r>
                        <a:rPr lang="de-DE" sz="1050" b="0" strike="noStrike" dirty="0">
                          <a:solidFill>
                            <a:schemeClr val="tx1"/>
                          </a:solidFill>
                          <a:effectLst/>
                          <a:latin typeface="+mn-lt"/>
                        </a:rPr>
                        <a:t>. </a:t>
                      </a:r>
                    </a:p>
                    <a:p>
                      <a:pPr marL="0" lvl="0" indent="0" algn="l">
                        <a:lnSpc>
                          <a:spcPct val="100000"/>
                        </a:lnSpc>
                        <a:spcAft>
                          <a:spcPts val="200"/>
                        </a:spcAft>
                        <a:buFont typeface="Arial" panose="020B0604020202020204" pitchFamily="34" charset="0"/>
                        <a:buNone/>
                        <a:tabLst>
                          <a:tab pos="457200" algn="l"/>
                        </a:tabLst>
                      </a:pPr>
                      <a:r>
                        <a:rPr lang="de-DE" sz="1050" b="0" strike="noStrike" dirty="0">
                          <a:solidFill>
                            <a:schemeClr val="tx1"/>
                          </a:solidFill>
                          <a:effectLst/>
                          <a:latin typeface="+mn-lt"/>
                        </a:rPr>
                        <a:t>Anschließend beraten sie diese Person mit einem überzeugenden Argument nachhaltiger zu konsumieren in </a:t>
                      </a:r>
                      <a:r>
                        <a:rPr lang="de-DE" sz="1050" b="1" strike="noStrike" dirty="0">
                          <a:solidFill>
                            <a:schemeClr val="tx1"/>
                          </a:solidFill>
                          <a:effectLst/>
                          <a:latin typeface="+mn-lt"/>
                        </a:rPr>
                        <a:t>einem</a:t>
                      </a:r>
                      <a:r>
                        <a:rPr lang="de-DE" sz="1050" b="0" strike="noStrike" dirty="0">
                          <a:solidFill>
                            <a:schemeClr val="tx1"/>
                          </a:solidFill>
                          <a:effectLst/>
                          <a:latin typeface="+mn-lt"/>
                        </a:rPr>
                        <a:t> Bereich ihres Lebens. </a:t>
                      </a:r>
                      <a:br>
                        <a:rPr lang="de-DE" sz="1050" b="0" strike="noStrike" dirty="0">
                          <a:solidFill>
                            <a:schemeClr val="tx1"/>
                          </a:solidFill>
                          <a:effectLst/>
                          <a:latin typeface="+mn-lt"/>
                        </a:rPr>
                      </a:br>
                      <a:endParaRPr lang="de-DE" sz="1050" b="0" strike="noStrike" dirty="0">
                        <a:solidFill>
                          <a:schemeClr val="tx1"/>
                        </a:solidFill>
                        <a:effectLst/>
                        <a:latin typeface="+mn-lt"/>
                      </a:endParaRPr>
                    </a:p>
                    <a:p>
                      <a:pPr marL="0" lvl="0" indent="0" algn="l">
                        <a:lnSpc>
                          <a:spcPct val="100000"/>
                        </a:lnSpc>
                        <a:spcAft>
                          <a:spcPts val="200"/>
                        </a:spcAft>
                        <a:buFont typeface="Arial" panose="020B0604020202020204" pitchFamily="34" charset="0"/>
                        <a:buNone/>
                        <a:tabLst>
                          <a:tab pos="457200" algn="l"/>
                        </a:tabLst>
                      </a:pPr>
                      <a:r>
                        <a:rPr lang="de-DE" sz="1050" b="0" strike="noStrike" dirty="0">
                          <a:solidFill>
                            <a:schemeClr val="tx1"/>
                          </a:solidFill>
                          <a:effectLst/>
                          <a:latin typeface="+mn-lt"/>
                        </a:rPr>
                        <a:t>Inspiration finden die Schüler*innen zum Beispiel bei den </a:t>
                      </a:r>
                      <a:r>
                        <a:rPr lang="de-DE" sz="1050" b="0" strike="noStrike" dirty="0" err="1">
                          <a:solidFill>
                            <a:schemeClr val="tx1"/>
                          </a:solidFill>
                          <a:effectLst/>
                          <a:latin typeface="+mn-lt"/>
                        </a:rPr>
                        <a:t>KonsumChallenges</a:t>
                      </a:r>
                      <a:r>
                        <a:rPr lang="de-DE" sz="1050" b="0" strike="noStrike" dirty="0">
                          <a:solidFill>
                            <a:schemeClr val="tx1"/>
                          </a:solidFill>
                          <a:effectLst/>
                          <a:latin typeface="+mn-lt"/>
                        </a:rPr>
                        <a:t>, Beispielen der Denkwerkstatt Konsum zum Thema Geld </a:t>
                      </a:r>
                      <a:r>
                        <a:rPr lang="de-DE" sz="1050" b="0" i="1" strike="noStrike" dirty="0">
                          <a:solidFill>
                            <a:schemeClr val="tx1"/>
                          </a:solidFill>
                          <a:effectLst/>
                          <a:latin typeface="+mn-lt"/>
                        </a:rPr>
                        <a:t>Wie teuer ist </a:t>
                      </a:r>
                      <a:r>
                        <a:rPr lang="de-DE" sz="1050" b="0" i="1" strike="noStrike" dirty="0" err="1">
                          <a:solidFill>
                            <a:schemeClr val="tx1"/>
                          </a:solidFill>
                          <a:effectLst/>
                          <a:latin typeface="+mn-lt"/>
                        </a:rPr>
                        <a:t>öko</a:t>
                      </a:r>
                      <a:r>
                        <a:rPr lang="de-DE" sz="1050" b="0" i="1" strike="noStrike" dirty="0">
                          <a:solidFill>
                            <a:schemeClr val="tx1"/>
                          </a:solidFill>
                          <a:effectLst/>
                          <a:latin typeface="+mn-lt"/>
                        </a:rPr>
                        <a:t>? </a:t>
                      </a:r>
                      <a:r>
                        <a:rPr lang="de-DE" sz="1050" b="0" strike="noStrike" dirty="0">
                          <a:solidFill>
                            <a:schemeClr val="tx1"/>
                          </a:solidFill>
                          <a:effectLst/>
                          <a:latin typeface="+mn-lt"/>
                        </a:rPr>
                        <a:t>oder sie entwickeln eigene Ideen.</a:t>
                      </a:r>
                      <a:br>
                        <a:rPr lang="de-DE" sz="1050" b="0" strike="noStrike" dirty="0">
                          <a:solidFill>
                            <a:schemeClr val="tx1"/>
                          </a:solidFill>
                          <a:effectLst/>
                          <a:latin typeface="+mn-lt"/>
                        </a:rPr>
                      </a:br>
                      <a:endParaRPr lang="de-DE" sz="1050" b="0" strike="noStrike" dirty="0">
                        <a:solidFill>
                          <a:schemeClr val="tx1"/>
                        </a:solidFill>
                        <a:effectLst/>
                        <a:latin typeface="+mn-lt"/>
                      </a:endParaRPr>
                    </a:p>
                    <a:p>
                      <a:pPr marL="0" lvl="0" indent="0" algn="l">
                        <a:lnSpc>
                          <a:spcPct val="100000"/>
                        </a:lnSpc>
                        <a:spcAft>
                          <a:spcPts val="200"/>
                        </a:spcAft>
                        <a:buFont typeface="Arial" panose="020B0604020202020204" pitchFamily="34" charset="0"/>
                        <a:buNone/>
                        <a:tabLst>
                          <a:tab pos="457200" algn="l"/>
                        </a:tabLst>
                      </a:pPr>
                      <a:r>
                        <a:rPr lang="de-DE" sz="1050" b="0" strike="noStrike" dirty="0">
                          <a:solidFill>
                            <a:schemeClr val="tx1"/>
                          </a:solidFill>
                          <a:effectLst/>
                          <a:latin typeface="+mn-lt"/>
                        </a:rPr>
                        <a:t>Umweltbundesamt – </a:t>
                      </a:r>
                      <a:r>
                        <a:rPr lang="de-DE" sz="1050" b="0" strike="noStrike" dirty="0" err="1">
                          <a:solidFill>
                            <a:schemeClr val="tx1"/>
                          </a:solidFill>
                          <a:effectLst/>
                          <a:latin typeface="+mn-lt"/>
                        </a:rPr>
                        <a:t>KonsumChallenges</a:t>
                      </a:r>
                      <a:r>
                        <a:rPr lang="de-DE" sz="1050" b="0" strike="noStrike" dirty="0">
                          <a:solidFill>
                            <a:schemeClr val="tx1"/>
                          </a:solidFill>
                          <a:effectLst/>
                          <a:latin typeface="+mn-lt"/>
                        </a:rPr>
                        <a:t>: </a:t>
                      </a:r>
                      <a:br>
                        <a:rPr lang="de-DE" sz="1050" b="0" strike="noStrike" dirty="0">
                          <a:solidFill>
                            <a:schemeClr val="tx1"/>
                          </a:solidFill>
                          <a:effectLst/>
                          <a:latin typeface="+mn-lt"/>
                        </a:rPr>
                      </a:br>
                      <a:r>
                        <a:rPr lang="de-DE" sz="1050" b="0" strike="noStrike" dirty="0">
                          <a:solidFill>
                            <a:schemeClr val="accent2"/>
                          </a:solidFill>
                          <a:effectLst/>
                          <a:latin typeface="+mn-lt"/>
                          <a:hlinkClick r:id="rId4">
                            <a:extLst>
                              <a:ext uri="{A12FA001-AC4F-418D-AE19-62706E023703}">
                                <ahyp:hlinkClr xmlns:ahyp="http://schemas.microsoft.com/office/drawing/2018/hyperlinkcolor" val="tx"/>
                              </a:ext>
                            </a:extLst>
                          </a:hlinkClick>
                        </a:rPr>
                        <a:t>https://denkwerkstatt-konsum.umweltbundesamt.de/bildungsmaterialien</a:t>
                      </a:r>
                      <a:r>
                        <a:rPr lang="de-DE" sz="1050" b="0" strike="noStrike" dirty="0">
                          <a:solidFill>
                            <a:schemeClr val="accent2"/>
                          </a:solidFill>
                          <a:effectLst/>
                          <a:latin typeface="+mn-lt"/>
                        </a:rPr>
                        <a:t>  </a:t>
                      </a:r>
                    </a:p>
                    <a:p>
                      <a:pPr marL="0" lvl="0" indent="0" algn="l">
                        <a:lnSpc>
                          <a:spcPct val="100000"/>
                        </a:lnSpc>
                        <a:spcAft>
                          <a:spcPts val="200"/>
                        </a:spcAft>
                        <a:buFont typeface="Arial" panose="020B0604020202020204" pitchFamily="34" charset="0"/>
                        <a:buNone/>
                        <a:tabLst>
                          <a:tab pos="457200" algn="l"/>
                        </a:tabLst>
                      </a:pPr>
                      <a:r>
                        <a:rPr lang="de-DE" sz="1050" b="0" strike="noStrike" dirty="0">
                          <a:solidFill>
                            <a:schemeClr val="tx1"/>
                          </a:solidFill>
                          <a:effectLst/>
                          <a:latin typeface="+mn-lt"/>
                        </a:rPr>
                        <a:t>Umweltbundesamt – </a:t>
                      </a:r>
                      <a:r>
                        <a:rPr lang="de-DE" sz="1050" b="0" i="1" strike="noStrike" dirty="0">
                          <a:solidFill>
                            <a:schemeClr val="tx1"/>
                          </a:solidFill>
                          <a:effectLst/>
                          <a:latin typeface="+mn-lt"/>
                        </a:rPr>
                        <a:t>Wie teuer ist </a:t>
                      </a:r>
                      <a:r>
                        <a:rPr lang="de-DE" sz="1050" b="0" i="1" strike="noStrike" dirty="0" err="1">
                          <a:solidFill>
                            <a:schemeClr val="tx1"/>
                          </a:solidFill>
                          <a:effectLst/>
                          <a:latin typeface="+mn-lt"/>
                        </a:rPr>
                        <a:t>öko</a:t>
                      </a:r>
                      <a:r>
                        <a:rPr lang="de-DE" sz="1050" b="0" i="1" strike="noStrike" dirty="0">
                          <a:solidFill>
                            <a:schemeClr val="tx1"/>
                          </a:solidFill>
                          <a:effectLst/>
                          <a:latin typeface="+mn-lt"/>
                        </a:rPr>
                        <a:t>?</a:t>
                      </a:r>
                      <a:r>
                        <a:rPr lang="de-DE" sz="1050" b="0" strike="noStrike" dirty="0">
                          <a:solidFill>
                            <a:schemeClr val="tx1"/>
                          </a:solidFill>
                          <a:effectLst/>
                          <a:latin typeface="+mn-lt"/>
                        </a:rPr>
                        <a:t>: </a:t>
                      </a:r>
                      <a:br>
                        <a:rPr lang="de-DE" sz="1050" b="0" strike="noStrike" dirty="0">
                          <a:solidFill>
                            <a:schemeClr val="tx1"/>
                          </a:solidFill>
                          <a:effectLst/>
                          <a:latin typeface="+mn-lt"/>
                        </a:rPr>
                      </a:br>
                      <a:r>
                        <a:rPr lang="de-DE" sz="1050" b="0" strike="noStrike" dirty="0">
                          <a:solidFill>
                            <a:schemeClr val="accent2"/>
                          </a:solidFill>
                          <a:effectLst/>
                          <a:latin typeface="+mn-lt"/>
                          <a:hlinkClick r:id="rId5">
                            <a:extLst>
                              <a:ext uri="{A12FA001-AC4F-418D-AE19-62706E023703}">
                                <ahyp:hlinkClr xmlns:ahyp="http://schemas.microsoft.com/office/drawing/2018/hyperlinkcolor" val="tx"/>
                              </a:ext>
                            </a:extLst>
                          </a:hlinkClick>
                        </a:rPr>
                        <a:t>https://denkwerkstatt-konsum.umweltbundesamt.de/geld</a:t>
                      </a:r>
                      <a:r>
                        <a:rPr lang="de-DE" sz="1050" b="0" strike="noStrike" dirty="0">
                          <a:solidFill>
                            <a:schemeClr val="accent2"/>
                          </a:solidFill>
                          <a:effectLst/>
                          <a:latin typeface="+mn-lt"/>
                        </a:rPr>
                        <a:t> </a:t>
                      </a:r>
                    </a:p>
                  </a:txBody>
                  <a:tcPr marL="72000" marR="72000" marT="72000" marB="7200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8329605"/>
                  </a:ext>
                </a:extLst>
              </a:tr>
            </a:tbl>
          </a:graphicData>
        </a:graphic>
      </p:graphicFrame>
      <p:sp>
        <p:nvSpPr>
          <p:cNvPr id="8" name="Google Shape;70;p8">
            <a:extLst>
              <a:ext uri="{FF2B5EF4-FFF2-40B4-BE49-F238E27FC236}">
                <a16:creationId xmlns:a16="http://schemas.microsoft.com/office/drawing/2014/main" id="{8C0569E9-9E77-4D94-DD03-EDD0E50F451F}"/>
              </a:ext>
              <a:ext uri="{C183D7F6-B498-43B3-948B-1728B52AA6E4}">
                <adec:decorative xmlns:adec="http://schemas.microsoft.com/office/drawing/2017/decorative" val="1"/>
              </a:ext>
            </a:extLst>
          </p:cNvPr>
          <p:cNvSpPr/>
          <p:nvPr/>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 name="Textfeld 4">
            <a:extLst>
              <a:ext uri="{FF2B5EF4-FFF2-40B4-BE49-F238E27FC236}">
                <a16:creationId xmlns:a16="http://schemas.microsoft.com/office/drawing/2014/main" id="{52E8214A-B4C0-C79E-AA7B-6C0F2FEA98CE}"/>
              </a:ext>
            </a:extLst>
          </p:cNvPr>
          <p:cNvSpPr txBox="1"/>
          <p:nvPr/>
        </p:nvSpPr>
        <p:spPr>
          <a:xfrm>
            <a:off x="4852114" y="9505581"/>
            <a:ext cx="1030996" cy="200055"/>
          </a:xfrm>
          <a:prstGeom prst="rect">
            <a:avLst/>
          </a:prstGeom>
          <a:noFill/>
        </p:spPr>
        <p:txBody>
          <a:bodyPr wrap="square" rtlCol="0">
            <a:spAutoFit/>
          </a:bodyPr>
          <a:lstStyle/>
          <a:p>
            <a:r>
              <a:rPr lang="de-DE" sz="700" dirty="0">
                <a:solidFill>
                  <a:schemeClr val="bg1"/>
                </a:solidFill>
              </a:rPr>
              <a:t>Persona-</a:t>
            </a:r>
            <a:r>
              <a:rPr lang="de-DE" sz="700" dirty="0" err="1">
                <a:solidFill>
                  <a:schemeClr val="bg1"/>
                </a:solidFill>
              </a:rPr>
              <a:t>LifestyleCheck</a:t>
            </a:r>
            <a:endParaRPr lang="de-DE" sz="700" dirty="0">
              <a:solidFill>
                <a:schemeClr val="bg1"/>
              </a:solidFill>
            </a:endParaRPr>
          </a:p>
        </p:txBody>
      </p:sp>
      <p:sp>
        <p:nvSpPr>
          <p:cNvPr id="6" name="Rechteck 5">
            <a:extLst>
              <a:ext uri="{FF2B5EF4-FFF2-40B4-BE49-F238E27FC236}">
                <a16:creationId xmlns:a16="http://schemas.microsoft.com/office/drawing/2014/main" id="{88BDC51D-DB14-4269-AAF7-F75DE31326E0}"/>
              </a:ext>
            </a:extLst>
          </p:cNvPr>
          <p:cNvSpPr/>
          <p:nvPr/>
        </p:nvSpPr>
        <p:spPr>
          <a:xfrm>
            <a:off x="6398608" y="9411582"/>
            <a:ext cx="269977"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1000">
                <a:solidFill>
                  <a:schemeClr val="bg1"/>
                </a:solidFill>
              </a:rPr>
              <a:t>3</a:t>
            </a:r>
          </a:p>
        </p:txBody>
      </p:sp>
    </p:spTree>
    <p:extLst>
      <p:ext uri="{BB962C8B-B14F-4D97-AF65-F5344CB8AC3E}">
        <p14:creationId xmlns:p14="http://schemas.microsoft.com/office/powerpoint/2010/main" val="2982635169"/>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531195e0cc0e3b452c36482760ddd92c">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3247084cbf9b64e00b534f0bc7b82770"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F202D5-FC48-4881-8DA0-99C192B92F86}">
  <ds:schemaRefs>
    <ds:schemaRef ds:uri="http://schemas.microsoft.com/office/2006/documentManagement/types"/>
    <ds:schemaRef ds:uri="http://purl.org/dc/elements/1.1/"/>
    <ds:schemaRef ds:uri="http://schemas.microsoft.com/office/2006/metadata/properties"/>
    <ds:schemaRef ds:uri="http://purl.org/dc/terms/"/>
    <ds:schemaRef ds:uri="e775d296-c454-45ac-9bea-8ed41ef9b8fc"/>
    <ds:schemaRef ds:uri="http://purl.org/dc/dcmitype/"/>
    <ds:schemaRef ds:uri="http://www.w3.org/XML/1998/namespace"/>
    <ds:schemaRef ds:uri="http://schemas.openxmlformats.org/package/2006/metadata/core-properties"/>
    <ds:schemaRef ds:uri="http://schemas.microsoft.com/office/infopath/2007/PartnerControls"/>
    <ds:schemaRef ds:uri="fd43eef9-2ded-412e-bd70-d00cee99368a"/>
  </ds:schemaRefs>
</ds:datastoreItem>
</file>

<file path=customXml/itemProps2.xml><?xml version="1.0" encoding="utf-8"?>
<ds:datastoreItem xmlns:ds="http://schemas.openxmlformats.org/officeDocument/2006/customXml" ds:itemID="{5B93D3EC-45F0-4CD1-8D18-8536C3FED623}">
  <ds:schemaRefs>
    <ds:schemaRef ds:uri="e775d296-c454-45ac-9bea-8ed41ef9b8fc"/>
    <ds:schemaRef ds:uri="fd43eef9-2ded-412e-bd70-d00cee9936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422BC14-0320-4508-84C2-065CA5B64D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1021</Words>
  <Application>Microsoft Office PowerPoint</Application>
  <PresentationFormat>A4-Papier (210 x 297 mm)</PresentationFormat>
  <Paragraphs>89</Paragraphs>
  <Slides>4</Slides>
  <Notes>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Livvic</vt:lpstr>
      <vt:lpstr>Office</vt:lpstr>
      <vt:lpstr>LifestyleCheck –  Wie leben Jonte, Zeynep und Bahar?</vt:lpstr>
      <vt:lpstr>Auf einen Blick</vt:lpstr>
      <vt:lpstr>Informationen zur Nutzung  des LifestyleChecks: Wie leben Jonte, Zeynep und Bahar?</vt:lpstr>
      <vt:lpstr>Unterrichtsvorschlag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50</cp:revision>
  <cp:lastPrinted>2025-07-25T08:58:46Z</cp:lastPrinted>
  <dcterms:created xsi:type="dcterms:W3CDTF">2025-02-28T08:10:46Z</dcterms:created>
  <dcterms:modified xsi:type="dcterms:W3CDTF">2026-02-10T11:46:53Z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